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2" r:id="rId6"/>
    <p:sldMasterId id="2147483689" r:id="rId7"/>
    <p:sldMasterId id="2147483697" r:id="rId8"/>
    <p:sldMasterId id="2147483717" r:id="rId9"/>
    <p:sldMasterId id="2147483723" r:id="rId10"/>
    <p:sldMasterId id="2147483728" r:id="rId11"/>
    <p:sldMasterId id="2147483736" r:id="rId12"/>
    <p:sldMasterId id="2147483744" r:id="rId13"/>
    <p:sldMasterId id="2147483764" r:id="rId14"/>
    <p:sldMasterId id="2147483771" r:id="rId15"/>
    <p:sldMasterId id="2147483818" r:id="rId16"/>
    <p:sldMasterId id="2147483825" r:id="rId17"/>
    <p:sldMasterId id="2147483841" r:id="rId18"/>
  </p:sldMasterIdLst>
  <p:notesMasterIdLst>
    <p:notesMasterId r:id="rId32"/>
  </p:notesMasterIdLst>
  <p:handoutMasterIdLst>
    <p:handoutMasterId r:id="rId33"/>
  </p:handoutMasterIdLst>
  <p:sldIdLst>
    <p:sldId id="876" r:id="rId19"/>
    <p:sldId id="947" r:id="rId20"/>
    <p:sldId id="948" r:id="rId21"/>
    <p:sldId id="949" r:id="rId22"/>
    <p:sldId id="950" r:id="rId23"/>
    <p:sldId id="951" r:id="rId24"/>
    <p:sldId id="952" r:id="rId25"/>
    <p:sldId id="953" r:id="rId26"/>
    <p:sldId id="954" r:id="rId27"/>
    <p:sldId id="958" r:id="rId28"/>
    <p:sldId id="955" r:id="rId29"/>
    <p:sldId id="956" r:id="rId30"/>
    <p:sldId id="871" r:id="rId31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orient="horz" pos="356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2886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orient="horz" pos="2636">
          <p15:clr>
            <a:srgbClr val="A4A3A4"/>
          </p15:clr>
        </p15:guide>
        <p15:guide id="7" orient="horz" pos="890">
          <p15:clr>
            <a:srgbClr val="A4A3A4"/>
          </p15:clr>
        </p15:guide>
        <p15:guide id="8" orient="horz" pos="278">
          <p15:clr>
            <a:srgbClr val="A4A3A4"/>
          </p15:clr>
        </p15:guide>
        <p15:guide id="9" orient="horz" pos="1865">
          <p15:clr>
            <a:srgbClr val="A4A3A4"/>
          </p15:clr>
        </p15:guide>
        <p15:guide id="10" orient="horz" pos="119">
          <p15:clr>
            <a:srgbClr val="A4A3A4"/>
          </p15:clr>
        </p15:guide>
        <p15:guide id="11" orient="horz" pos="527">
          <p15:clr>
            <a:srgbClr val="A4A3A4"/>
          </p15:clr>
        </p15:guide>
        <p15:guide id="12" orient="horz" pos="686">
          <p15:clr>
            <a:srgbClr val="A4A3A4"/>
          </p15:clr>
        </p15:guide>
        <p15:guide id="13" orient="horz" pos="1117">
          <p15:clr>
            <a:srgbClr val="A4A3A4"/>
          </p15:clr>
        </p15:guide>
        <p15:guide id="14" pos="2880">
          <p15:clr>
            <a:srgbClr val="A4A3A4"/>
          </p15:clr>
        </p15:guide>
        <p15:guide id="15" pos="158">
          <p15:clr>
            <a:srgbClr val="A4A3A4"/>
          </p15:clr>
        </p15:guide>
        <p15:guide id="16" pos="5602">
          <p15:clr>
            <a:srgbClr val="A4A3A4"/>
          </p15:clr>
        </p15:guide>
        <p15:guide id="17" pos="3787">
          <p15:clr>
            <a:srgbClr val="A4A3A4"/>
          </p15:clr>
        </p15:guide>
        <p15:guide id="18" pos="1973">
          <p15:clr>
            <a:srgbClr val="A4A3A4"/>
          </p15:clr>
        </p15:guide>
        <p15:guide id="19" pos="1066">
          <p15:clr>
            <a:srgbClr val="A4A3A4"/>
          </p15:clr>
        </p15:guide>
        <p15:guide id="20" pos="4694">
          <p15:clr>
            <a:srgbClr val="A4A3A4"/>
          </p15:clr>
        </p15:guide>
        <p15:guide id="21" pos="1859">
          <p15:clr>
            <a:srgbClr val="A4A3A4"/>
          </p15:clr>
        </p15:guide>
        <p15:guide id="2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30">
          <p15:clr>
            <a:srgbClr val="A4A3A4"/>
          </p15:clr>
        </p15:guide>
        <p15:guide id="4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LUECHTER Marcus" initials="SM" lastIdx="17" clrIdx="0"/>
  <p:cmAuthor id="1" name="FEBLES ACOSTA Juan José" initials="JJF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F"/>
    <a:srgbClr val="E57B1B"/>
    <a:srgbClr val="3375B2"/>
    <a:srgbClr val="F5DC73"/>
    <a:srgbClr val="EBBD13"/>
    <a:srgbClr val="F8E81A"/>
    <a:srgbClr val="EFC93D"/>
    <a:srgbClr val="EFC71D"/>
    <a:srgbClr val="015CAB"/>
    <a:srgbClr val="145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7" autoAdjust="0"/>
    <p:restoredTop sz="66265" autoAdjust="0"/>
  </p:normalViewPr>
  <p:slideViewPr>
    <p:cSldViewPr showGuides="1">
      <p:cViewPr varScale="1">
        <p:scale>
          <a:sx n="73" d="100"/>
          <a:sy n="73" d="100"/>
        </p:scale>
        <p:origin x="1052" y="36"/>
      </p:cViewPr>
      <p:guideLst>
        <p:guide orient="horz" pos="2296"/>
        <p:guide orient="horz" pos="3566"/>
        <p:guide orient="horz" pos="3974"/>
        <p:guide orient="horz" pos="2886"/>
        <p:guide orient="horz" pos="1344"/>
        <p:guide orient="horz" pos="2636"/>
        <p:guide orient="horz" pos="890"/>
        <p:guide orient="horz" pos="278"/>
        <p:guide orient="horz" pos="1865"/>
        <p:guide orient="horz" pos="119"/>
        <p:guide orient="horz" pos="527"/>
        <p:guide orient="horz" pos="686"/>
        <p:guide orient="horz" pos="1117"/>
        <p:guide pos="2880"/>
        <p:guide pos="158"/>
        <p:guide pos="5602"/>
        <p:guide pos="3787"/>
        <p:guide pos="1973"/>
        <p:guide pos="1066"/>
        <p:guide pos="4694"/>
        <p:guide pos="1859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650" y="360"/>
      </p:cViewPr>
      <p:guideLst>
        <p:guide orient="horz" pos="3126"/>
        <p:guide pos="2140"/>
        <p:guide orient="horz" pos="3130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574" y="1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1812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574" y="9441812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7E6E10F-A96B-455F-927C-613E3EF0BB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0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9626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163" y="1"/>
            <a:ext cx="2949625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945" y="4720909"/>
            <a:ext cx="4992899" cy="447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3404"/>
            <a:ext cx="2949626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163" y="9443404"/>
            <a:ext cx="2949625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54" tIns="44177" rIns="88354" bIns="4417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CCAF20D7-C36A-4456-B8A5-0098FFEE3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34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17876" indent="-276106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04425" indent="-220885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546195" indent="-220885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1987964" indent="-220885" eaLnBrk="0" hangingPunct="0"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429735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871504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313274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755044" indent="-22088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38CCC35-96A8-4F02-8F6A-52156453D5CC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24625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69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34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039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74A71-701C-48DF-A759-165E43BB92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099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F20D7-C36A-4456-B8A5-0098FFEE3B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3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 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72400" y="6443997"/>
            <a:ext cx="990600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96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0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5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72400" y="6453336"/>
            <a:ext cx="990600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6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1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9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75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2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742953"/>
            <a:ext cx="8283600" cy="1440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25044"/>
            <a:ext cx="82836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text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7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2826060"/>
            <a:ext cx="669607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FE1F-C046-465B-9A25-EEFEEBB97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16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 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03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8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5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6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602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57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1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21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36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9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94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66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2826060"/>
            <a:ext cx="6696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59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15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04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33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0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5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741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752528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8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53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4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71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630" y="1742953"/>
            <a:ext cx="745206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3963" y="3825044"/>
            <a:ext cx="745172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text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6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5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741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752528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7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38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65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6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630" y="1742953"/>
            <a:ext cx="745206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3963" y="3825044"/>
            <a:ext cx="745172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text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2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4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1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2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5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22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0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1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7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8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896000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2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30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45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 smtClean="0"/>
              <a:t>Click to insert </a:t>
            </a:r>
            <a:r>
              <a:rPr lang="fr-BE" dirty="0" err="1" smtClean="0"/>
              <a:t>your</a:t>
            </a:r>
            <a:r>
              <a:rPr lang="fr-BE" dirty="0" smtClean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1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9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1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9" y="223838"/>
            <a:ext cx="8648626" cy="612775"/>
          </a:xfrm>
        </p:spPr>
        <p:txBody>
          <a:bodyPr/>
          <a:lstStyle>
            <a:lvl1pPr algn="ctr">
              <a:defRPr sz="24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846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967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8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3FDC-FFBF-42A8-A28A-7EB4A070934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4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B43B9-8847-41C8-A5CF-57EF914C1A9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4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B43B9-8847-41C8-A5CF-57EF914C1A9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8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D5B70-15D6-472C-8BF6-2A6D8AB770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378975"/>
            <a:ext cx="8143875" cy="262380"/>
          </a:xfrm>
        </p:spPr>
        <p:txBody>
          <a:bodyPr anchor="b"/>
          <a:lstStyle>
            <a:lvl1pPr marL="0" indent="0">
              <a:buNone/>
              <a:defRPr sz="1650" b="1">
                <a:solidFill>
                  <a:srgbClr val="005BAA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A4F44B-C4EC-489E-AAA1-49C8A0970A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1064076"/>
            <a:ext cx="8153400" cy="214674"/>
          </a:xfrm>
        </p:spPr>
        <p:txBody>
          <a:bodyPr/>
          <a:lstStyle>
            <a:lvl1pPr marL="0" indent="0">
              <a:buNone/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IN" dirty="0"/>
              <a:t>Insert Slide Sub-title 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1EDAB9-1EF1-48A6-A5D5-BD2480FBEBB8}"/>
              </a:ext>
            </a:extLst>
          </p:cNvPr>
          <p:cNvCxnSpPr/>
          <p:nvPr userDrawn="1"/>
        </p:nvCxnSpPr>
        <p:spPr>
          <a:xfrm>
            <a:off x="500743" y="957942"/>
            <a:ext cx="1524000" cy="0"/>
          </a:xfrm>
          <a:prstGeom prst="line">
            <a:avLst/>
          </a:prstGeom>
          <a:ln w="38100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Slide Number Placeholder 5">
            <a:extLst>
              <a:ext uri="{FF2B5EF4-FFF2-40B4-BE49-F238E27FC236}">
                <a16:creationId xmlns:a16="http://schemas.microsoft.com/office/drawing/2014/main" id="{2FA9BA92-9676-4917-81AE-AEFF18613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689" y="6342336"/>
            <a:ext cx="370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1">
                <a:solidFill>
                  <a:schemeClr val="accent3"/>
                </a:solidFill>
              </a:defRPr>
            </a:lvl1pPr>
          </a:lstStyle>
          <a:p>
            <a:fld id="{7AFA83AF-AB7A-4B99-B737-1EBED37E7A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4B70E9-B890-4300-8CA0-EFDC433C90A4}"/>
              </a:ext>
            </a:extLst>
          </p:cNvPr>
          <p:cNvCxnSpPr/>
          <p:nvPr userDrawn="1"/>
        </p:nvCxnSpPr>
        <p:spPr>
          <a:xfrm>
            <a:off x="8647689" y="6339594"/>
            <a:ext cx="0" cy="370609"/>
          </a:xfrm>
          <a:prstGeom prst="line">
            <a:avLst/>
          </a:prstGeom>
          <a:ln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41" y="6349985"/>
            <a:ext cx="1959869" cy="4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651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082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u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6" y="1052513"/>
            <a:ext cx="8642350" cy="532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47FB-FC65-487E-B87F-ED7EF06A8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23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4112-6234-4670-BB8E-5C690AF8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153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3963" y="3104964"/>
            <a:ext cx="6696075" cy="2052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Who</a:t>
            </a:r>
          </a:p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86915-64FE-434E-BA38-6F07F487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19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60 ye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6484" y="6660000"/>
            <a:ext cx="972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000" y="6660000"/>
            <a:ext cx="4140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2200" y="6660000"/>
            <a:ext cx="1080000" cy="144000"/>
          </a:xfrm>
        </p:spPr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1302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6484" y="6660000"/>
            <a:ext cx="972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000" y="6660000"/>
            <a:ext cx="4140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2200" y="6660000"/>
            <a:ext cx="1080000" cy="144000"/>
          </a:xfrm>
        </p:spPr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4762800"/>
            <a:ext cx="7920000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2000" y="5482800"/>
            <a:ext cx="7920000" cy="54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6856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08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674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70" y="273687"/>
            <a:ext cx="7886700" cy="576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90800" y="870585"/>
            <a:ext cx="7885112" cy="576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86221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56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F22D9-D311-4E42-B01F-596AB086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5DC8-742E-4FAA-94C8-A4105E4D7CF4}" type="datetime1">
              <a:rPr lang="fr-LU" smtClean="0"/>
              <a:t>07/04/2022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F4739-13A0-440F-8824-77A188F1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478AB-6A12-4BE5-BF88-31C778F7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316B24-49D7-4ADE-A608-DBEA3B7F489C}"/>
              </a:ext>
            </a:extLst>
          </p:cNvPr>
          <p:cNvCxnSpPr/>
          <p:nvPr userDrawn="1"/>
        </p:nvCxnSpPr>
        <p:spPr>
          <a:xfrm>
            <a:off x="190800" y="870585"/>
            <a:ext cx="2032000" cy="0"/>
          </a:xfrm>
          <a:prstGeom prst="line">
            <a:avLst/>
          </a:prstGeom>
          <a:ln w="38100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ED6D8FB-20BD-449D-B025-32407F712C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898" y="1677198"/>
            <a:ext cx="829818" cy="110611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750"/>
            </a:lvl1pPr>
          </a:lstStyle>
          <a:p>
            <a:r>
              <a:rPr lang="en-IN" dirty="0"/>
              <a:t>Insert Icon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B19057-E6D9-4F74-9DCF-F2D42CCE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70" y="273687"/>
            <a:ext cx="7886700" cy="576000"/>
          </a:xfrm>
        </p:spPr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0ACB8B0D-EEEF-4A81-BB10-E598AC0863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0801" y="870585"/>
            <a:ext cx="7885112" cy="576000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487351C-CFD0-4EE1-80D9-3363C9E6A2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220" y="3013925"/>
            <a:ext cx="2289175" cy="698500"/>
          </a:xfrm>
        </p:spPr>
        <p:txBody>
          <a:bodyPr anchor="ctr">
            <a:normAutofit/>
          </a:bodyPr>
          <a:lstStyle>
            <a:lvl1pPr>
              <a:defRPr sz="900"/>
            </a:lvl1pPr>
          </a:lstStyle>
          <a:p>
            <a:pPr lvl="0"/>
            <a:r>
              <a:rPr lang="en-US" dirty="0"/>
              <a:t>Insert Text </a:t>
            </a:r>
            <a:endParaRPr lang="en-GB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A560EBA3-09A6-40D8-A189-73D37E0FD48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57092" y="1677198"/>
            <a:ext cx="829818" cy="110611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750"/>
            </a:lvl1pPr>
          </a:lstStyle>
          <a:p>
            <a:r>
              <a:rPr lang="en-IN" dirty="0"/>
              <a:t>Insert Icon</a:t>
            </a:r>
            <a:endParaRPr lang="en-GB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0D69CB01-242F-49F2-BD8A-8D9B10B09D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7414" y="3013925"/>
            <a:ext cx="2289175" cy="698500"/>
          </a:xfrm>
        </p:spPr>
        <p:txBody>
          <a:bodyPr anchor="ctr">
            <a:normAutofit/>
          </a:bodyPr>
          <a:lstStyle>
            <a:lvl1pPr>
              <a:defRPr sz="900"/>
            </a:lvl1pPr>
          </a:lstStyle>
          <a:p>
            <a:pPr lvl="0"/>
            <a:r>
              <a:rPr lang="en-US" dirty="0"/>
              <a:t>Insert Text </a:t>
            </a:r>
            <a:endParaRPr lang="en-GB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1C77BCF2-C463-42AC-AE47-A321B8A2288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284285" y="1677198"/>
            <a:ext cx="829818" cy="110611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750"/>
            </a:lvl1pPr>
          </a:lstStyle>
          <a:p>
            <a:r>
              <a:rPr lang="en-IN" dirty="0"/>
              <a:t>Insert Icon</a:t>
            </a:r>
            <a:endParaRPr lang="en-GB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31B55356-736A-4823-983C-4D95970C22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4607" y="3013925"/>
            <a:ext cx="2289175" cy="698500"/>
          </a:xfrm>
        </p:spPr>
        <p:txBody>
          <a:bodyPr anchor="ctr">
            <a:normAutofit/>
          </a:bodyPr>
          <a:lstStyle>
            <a:lvl1pPr>
              <a:defRPr sz="900"/>
            </a:lvl1pPr>
          </a:lstStyle>
          <a:p>
            <a:pPr lvl="0"/>
            <a:r>
              <a:rPr lang="en-US" dirty="0"/>
              <a:t>Insert Text </a:t>
            </a:r>
            <a:endParaRPr lang="en-GB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BA932193-5003-4AB5-9E5B-DB923794B1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9898" y="3939806"/>
            <a:ext cx="829818" cy="110611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750"/>
            </a:lvl1pPr>
          </a:lstStyle>
          <a:p>
            <a:r>
              <a:rPr lang="en-IN" dirty="0"/>
              <a:t>Insert Icon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4911C8EC-D5B2-403F-8F39-3D2D7D0C09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220" y="5276533"/>
            <a:ext cx="2289175" cy="698500"/>
          </a:xfrm>
        </p:spPr>
        <p:txBody>
          <a:bodyPr anchor="ctr">
            <a:normAutofit/>
          </a:bodyPr>
          <a:lstStyle>
            <a:lvl1pPr>
              <a:defRPr sz="900"/>
            </a:lvl1pPr>
          </a:lstStyle>
          <a:p>
            <a:pPr lvl="0"/>
            <a:r>
              <a:rPr lang="en-US" dirty="0"/>
              <a:t>Insert Text </a:t>
            </a:r>
            <a:endParaRPr lang="en-GB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51BA1C5F-17EC-47BC-B4C4-7C4FE09D635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157092" y="3939806"/>
            <a:ext cx="829818" cy="110611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750"/>
            </a:lvl1pPr>
          </a:lstStyle>
          <a:p>
            <a:r>
              <a:rPr lang="en-IN" dirty="0"/>
              <a:t>Insert Icon</a:t>
            </a:r>
            <a:endParaRPr lang="en-GB" dirty="0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CEDD34F0-06B3-4E96-AD10-7D8D0D34AC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7414" y="5276533"/>
            <a:ext cx="2289175" cy="698500"/>
          </a:xfrm>
        </p:spPr>
        <p:txBody>
          <a:bodyPr anchor="ctr">
            <a:normAutofit/>
          </a:bodyPr>
          <a:lstStyle>
            <a:lvl1pPr>
              <a:defRPr sz="900"/>
            </a:lvl1pPr>
          </a:lstStyle>
          <a:p>
            <a:pPr lvl="0"/>
            <a:r>
              <a:rPr lang="en-US" dirty="0"/>
              <a:t>Insert Text </a:t>
            </a:r>
            <a:endParaRPr lang="en-GB" dirty="0"/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AE1242CE-8F00-4001-A412-6A80C62CA02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84285" y="3939806"/>
            <a:ext cx="829818" cy="1106114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750"/>
            </a:lvl1pPr>
          </a:lstStyle>
          <a:p>
            <a:r>
              <a:rPr lang="en-IN" dirty="0"/>
              <a:t>Insert Icon</a:t>
            </a:r>
            <a:endParaRPr lang="en-GB" dirty="0"/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86D507CF-1EB7-479B-8E7B-E0CE6A6722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54607" y="5276533"/>
            <a:ext cx="2289175" cy="698500"/>
          </a:xfrm>
        </p:spPr>
        <p:txBody>
          <a:bodyPr anchor="ctr">
            <a:normAutofit/>
          </a:bodyPr>
          <a:lstStyle>
            <a:lvl1pPr>
              <a:defRPr sz="900"/>
            </a:lvl1pPr>
          </a:lstStyle>
          <a:p>
            <a:pPr lvl="0"/>
            <a:r>
              <a:rPr lang="en-US" dirty="0"/>
              <a:t>Insert Text 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E2731E-EFB0-4D74-969A-BCEB2647E2CB}"/>
              </a:ext>
            </a:extLst>
          </p:cNvPr>
          <p:cNvGrpSpPr/>
          <p:nvPr userDrawn="1"/>
        </p:nvGrpSpPr>
        <p:grpSpPr>
          <a:xfrm>
            <a:off x="114301" y="6206207"/>
            <a:ext cx="1219200" cy="562893"/>
            <a:chOff x="152400" y="6121400"/>
            <a:chExt cx="1870517" cy="6477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CFF5DF-928D-4A42-B883-2C02CE4E0D01}"/>
                </a:ext>
              </a:extLst>
            </p:cNvPr>
            <p:cNvSpPr/>
            <p:nvPr userDrawn="1"/>
          </p:nvSpPr>
          <p:spPr>
            <a:xfrm>
              <a:off x="152400" y="6121400"/>
              <a:ext cx="1870517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918983-2F26-45D3-A987-42A57CA95F20}"/>
                </a:ext>
              </a:extLst>
            </p:cNvPr>
            <p:cNvGrpSpPr/>
            <p:nvPr userDrawn="1"/>
          </p:nvGrpSpPr>
          <p:grpSpPr>
            <a:xfrm>
              <a:off x="307440" y="6181467"/>
              <a:ext cx="1608446" cy="553920"/>
              <a:chOff x="9367423" y="2046273"/>
              <a:chExt cx="2674426" cy="944476"/>
            </a:xfrm>
          </p:grpSpPr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AC801E69-EC03-4189-B8F2-127D79438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8409" y="2717264"/>
                <a:ext cx="146282" cy="168543"/>
              </a:xfrm>
              <a:custGeom>
                <a:avLst/>
                <a:gdLst>
                  <a:gd name="T0" fmla="*/ 25 w 30"/>
                  <a:gd name="T1" fmla="*/ 3 h 34"/>
                  <a:gd name="T2" fmla="*/ 21 w 30"/>
                  <a:gd name="T3" fmla="*/ 3 h 34"/>
                  <a:gd name="T4" fmla="*/ 17 w 30"/>
                  <a:gd name="T5" fmla="*/ 4 h 34"/>
                  <a:gd name="T6" fmla="*/ 16 w 30"/>
                  <a:gd name="T7" fmla="*/ 6 h 34"/>
                  <a:gd name="T8" fmla="*/ 12 w 30"/>
                  <a:gd name="T9" fmla="*/ 15 h 34"/>
                  <a:gd name="T10" fmla="*/ 10 w 30"/>
                  <a:gd name="T11" fmla="*/ 25 h 34"/>
                  <a:gd name="T12" fmla="*/ 10 w 30"/>
                  <a:gd name="T13" fmla="*/ 30 h 34"/>
                  <a:gd name="T14" fmla="*/ 8 w 30"/>
                  <a:gd name="T15" fmla="*/ 34 h 34"/>
                  <a:gd name="T16" fmla="*/ 7 w 30"/>
                  <a:gd name="T17" fmla="*/ 33 h 34"/>
                  <a:gd name="T18" fmla="*/ 6 w 30"/>
                  <a:gd name="T19" fmla="*/ 32 h 34"/>
                  <a:gd name="T20" fmla="*/ 7 w 30"/>
                  <a:gd name="T21" fmla="*/ 28 h 34"/>
                  <a:gd name="T22" fmla="*/ 8 w 30"/>
                  <a:gd name="T23" fmla="*/ 22 h 34"/>
                  <a:gd name="T24" fmla="*/ 13 w 30"/>
                  <a:gd name="T25" fmla="*/ 5 h 34"/>
                  <a:gd name="T26" fmla="*/ 12 w 30"/>
                  <a:gd name="T27" fmla="*/ 5 h 34"/>
                  <a:gd name="T28" fmla="*/ 12 w 30"/>
                  <a:gd name="T29" fmla="*/ 5 h 34"/>
                  <a:gd name="T30" fmla="*/ 9 w 30"/>
                  <a:gd name="T31" fmla="*/ 5 h 34"/>
                  <a:gd name="T32" fmla="*/ 6 w 30"/>
                  <a:gd name="T33" fmla="*/ 6 h 34"/>
                  <a:gd name="T34" fmla="*/ 6 w 30"/>
                  <a:gd name="T35" fmla="*/ 6 h 34"/>
                  <a:gd name="T36" fmla="*/ 7 w 30"/>
                  <a:gd name="T37" fmla="*/ 10 h 34"/>
                  <a:gd name="T38" fmla="*/ 7 w 30"/>
                  <a:gd name="T39" fmla="*/ 11 h 34"/>
                  <a:gd name="T40" fmla="*/ 6 w 30"/>
                  <a:gd name="T41" fmla="*/ 11 h 34"/>
                  <a:gd name="T42" fmla="*/ 3 w 30"/>
                  <a:gd name="T43" fmla="*/ 8 h 34"/>
                  <a:gd name="T44" fmla="*/ 2 w 30"/>
                  <a:gd name="T45" fmla="*/ 7 h 34"/>
                  <a:gd name="T46" fmla="*/ 0 w 30"/>
                  <a:gd name="T47" fmla="*/ 5 h 34"/>
                  <a:gd name="T48" fmla="*/ 1 w 30"/>
                  <a:gd name="T49" fmla="*/ 4 h 34"/>
                  <a:gd name="T50" fmla="*/ 5 w 30"/>
                  <a:gd name="T51" fmla="*/ 3 h 34"/>
                  <a:gd name="T52" fmla="*/ 10 w 30"/>
                  <a:gd name="T53" fmla="*/ 2 h 34"/>
                  <a:gd name="T54" fmla="*/ 14 w 30"/>
                  <a:gd name="T55" fmla="*/ 1 h 34"/>
                  <a:gd name="T56" fmla="*/ 15 w 30"/>
                  <a:gd name="T57" fmla="*/ 1 h 34"/>
                  <a:gd name="T58" fmla="*/ 16 w 30"/>
                  <a:gd name="T59" fmla="*/ 0 h 34"/>
                  <a:gd name="T60" fmla="*/ 17 w 30"/>
                  <a:gd name="T61" fmla="*/ 1 h 34"/>
                  <a:gd name="T62" fmla="*/ 18 w 30"/>
                  <a:gd name="T63" fmla="*/ 1 h 34"/>
                  <a:gd name="T64" fmla="*/ 21 w 30"/>
                  <a:gd name="T65" fmla="*/ 1 h 34"/>
                  <a:gd name="T66" fmla="*/ 24 w 30"/>
                  <a:gd name="T67" fmla="*/ 0 h 34"/>
                  <a:gd name="T68" fmla="*/ 27 w 30"/>
                  <a:gd name="T69" fmla="*/ 0 h 34"/>
                  <a:gd name="T70" fmla="*/ 30 w 30"/>
                  <a:gd name="T71" fmla="*/ 0 h 34"/>
                  <a:gd name="T72" fmla="*/ 25 w 30"/>
                  <a:gd name="T7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" h="34">
                    <a:moveTo>
                      <a:pt x="25" y="3"/>
                    </a:moveTo>
                    <a:cubicBezTo>
                      <a:pt x="24" y="3"/>
                      <a:pt x="22" y="3"/>
                      <a:pt x="21" y="3"/>
                    </a:cubicBezTo>
                    <a:cubicBezTo>
                      <a:pt x="20" y="3"/>
                      <a:pt x="18" y="4"/>
                      <a:pt x="17" y="4"/>
                    </a:cubicBezTo>
                    <a:cubicBezTo>
                      <a:pt x="17" y="4"/>
                      <a:pt x="16" y="5"/>
                      <a:pt x="16" y="6"/>
                    </a:cubicBezTo>
                    <a:cubicBezTo>
                      <a:pt x="14" y="8"/>
                      <a:pt x="13" y="11"/>
                      <a:pt x="12" y="15"/>
                    </a:cubicBezTo>
                    <a:cubicBezTo>
                      <a:pt x="11" y="19"/>
                      <a:pt x="11" y="22"/>
                      <a:pt x="10" y="25"/>
                    </a:cubicBezTo>
                    <a:cubicBezTo>
                      <a:pt x="10" y="27"/>
                      <a:pt x="10" y="28"/>
                      <a:pt x="10" y="30"/>
                    </a:cubicBezTo>
                    <a:cubicBezTo>
                      <a:pt x="10" y="32"/>
                      <a:pt x="9" y="34"/>
                      <a:pt x="8" y="34"/>
                    </a:cubicBezTo>
                    <a:cubicBezTo>
                      <a:pt x="8" y="34"/>
                      <a:pt x="7" y="34"/>
                      <a:pt x="7" y="33"/>
                    </a:cubicBezTo>
                    <a:cubicBezTo>
                      <a:pt x="6" y="33"/>
                      <a:pt x="6" y="32"/>
                      <a:pt x="6" y="32"/>
                    </a:cubicBezTo>
                    <a:cubicBezTo>
                      <a:pt x="6" y="31"/>
                      <a:pt x="6" y="30"/>
                      <a:pt x="7" y="28"/>
                    </a:cubicBezTo>
                    <a:cubicBezTo>
                      <a:pt x="7" y="26"/>
                      <a:pt x="7" y="24"/>
                      <a:pt x="8" y="22"/>
                    </a:cubicBezTo>
                    <a:cubicBezTo>
                      <a:pt x="10" y="17"/>
                      <a:pt x="11" y="11"/>
                      <a:pt x="13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8" y="5"/>
                      <a:pt x="7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8"/>
                      <a:pt x="7" y="10"/>
                      <a:pt x="7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5" y="9"/>
                      <a:pt x="3" y="8"/>
                    </a:cubicBezTo>
                    <a:cubicBezTo>
                      <a:pt x="3" y="8"/>
                      <a:pt x="2" y="7"/>
                      <a:pt x="2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3"/>
                      <a:pt x="3" y="3"/>
                      <a:pt x="5" y="3"/>
                    </a:cubicBezTo>
                    <a:cubicBezTo>
                      <a:pt x="7" y="2"/>
                      <a:pt x="8" y="2"/>
                      <a:pt x="10" y="2"/>
                    </a:cubicBezTo>
                    <a:cubicBezTo>
                      <a:pt x="11" y="2"/>
                      <a:pt x="12" y="2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1"/>
                    </a:cubicBezTo>
                    <a:cubicBezTo>
                      <a:pt x="18" y="1"/>
                      <a:pt x="19" y="1"/>
                      <a:pt x="21" y="1"/>
                    </a:cubicBezTo>
                    <a:cubicBezTo>
                      <a:pt x="23" y="0"/>
                      <a:pt x="24" y="0"/>
                      <a:pt x="24" y="0"/>
                    </a:cubicBezTo>
                    <a:cubicBezTo>
                      <a:pt x="25" y="0"/>
                      <a:pt x="26" y="0"/>
                      <a:pt x="27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2"/>
                      <a:pt x="28" y="3"/>
                      <a:pt x="25" y="3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A384F12A-7F45-400B-8BA1-7698DD5E0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9710" y="2729985"/>
                <a:ext cx="89042" cy="149463"/>
              </a:xfrm>
              <a:custGeom>
                <a:avLst/>
                <a:gdLst>
                  <a:gd name="T0" fmla="*/ 16 w 18"/>
                  <a:gd name="T1" fmla="*/ 28 h 30"/>
                  <a:gd name="T2" fmla="*/ 13 w 18"/>
                  <a:gd name="T3" fmla="*/ 30 h 30"/>
                  <a:gd name="T4" fmla="*/ 9 w 18"/>
                  <a:gd name="T5" fmla="*/ 25 h 30"/>
                  <a:gd name="T6" fmla="*/ 9 w 18"/>
                  <a:gd name="T7" fmla="*/ 21 h 30"/>
                  <a:gd name="T8" fmla="*/ 10 w 18"/>
                  <a:gd name="T9" fmla="*/ 17 h 30"/>
                  <a:gd name="T10" fmla="*/ 6 w 18"/>
                  <a:gd name="T11" fmla="*/ 22 h 30"/>
                  <a:gd name="T12" fmla="*/ 3 w 18"/>
                  <a:gd name="T13" fmla="*/ 26 h 30"/>
                  <a:gd name="T14" fmla="*/ 2 w 18"/>
                  <a:gd name="T15" fmla="*/ 26 h 30"/>
                  <a:gd name="T16" fmla="*/ 0 w 18"/>
                  <a:gd name="T17" fmla="*/ 25 h 30"/>
                  <a:gd name="T18" fmla="*/ 2 w 18"/>
                  <a:gd name="T19" fmla="*/ 20 h 30"/>
                  <a:gd name="T20" fmla="*/ 4 w 18"/>
                  <a:gd name="T21" fmla="*/ 13 h 30"/>
                  <a:gd name="T22" fmla="*/ 6 w 18"/>
                  <a:gd name="T23" fmla="*/ 5 h 30"/>
                  <a:gd name="T24" fmla="*/ 7 w 18"/>
                  <a:gd name="T25" fmla="*/ 2 h 30"/>
                  <a:gd name="T26" fmla="*/ 8 w 18"/>
                  <a:gd name="T27" fmla="*/ 0 h 30"/>
                  <a:gd name="T28" fmla="*/ 9 w 18"/>
                  <a:gd name="T29" fmla="*/ 2 h 30"/>
                  <a:gd name="T30" fmla="*/ 7 w 18"/>
                  <a:gd name="T31" fmla="*/ 10 h 30"/>
                  <a:gd name="T32" fmla="*/ 5 w 18"/>
                  <a:gd name="T33" fmla="*/ 20 h 30"/>
                  <a:gd name="T34" fmla="*/ 8 w 18"/>
                  <a:gd name="T35" fmla="*/ 16 h 30"/>
                  <a:gd name="T36" fmla="*/ 12 w 18"/>
                  <a:gd name="T37" fmla="*/ 12 h 30"/>
                  <a:gd name="T38" fmla="*/ 13 w 18"/>
                  <a:gd name="T39" fmla="*/ 13 h 30"/>
                  <a:gd name="T40" fmla="*/ 12 w 18"/>
                  <a:gd name="T41" fmla="*/ 19 h 30"/>
                  <a:gd name="T42" fmla="*/ 11 w 18"/>
                  <a:gd name="T43" fmla="*/ 25 h 30"/>
                  <a:gd name="T44" fmla="*/ 13 w 18"/>
                  <a:gd name="T45" fmla="*/ 27 h 30"/>
                  <a:gd name="T46" fmla="*/ 15 w 18"/>
                  <a:gd name="T47" fmla="*/ 26 h 30"/>
                  <a:gd name="T48" fmla="*/ 17 w 18"/>
                  <a:gd name="T49" fmla="*/ 24 h 30"/>
                  <a:gd name="T50" fmla="*/ 18 w 18"/>
                  <a:gd name="T51" fmla="*/ 25 h 30"/>
                  <a:gd name="T52" fmla="*/ 16 w 18"/>
                  <a:gd name="T53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30">
                    <a:moveTo>
                      <a:pt x="16" y="28"/>
                    </a:moveTo>
                    <a:cubicBezTo>
                      <a:pt x="14" y="29"/>
                      <a:pt x="14" y="30"/>
                      <a:pt x="13" y="30"/>
                    </a:cubicBezTo>
                    <a:cubicBezTo>
                      <a:pt x="10" y="30"/>
                      <a:pt x="9" y="28"/>
                      <a:pt x="9" y="25"/>
                    </a:cubicBezTo>
                    <a:cubicBezTo>
                      <a:pt x="8" y="24"/>
                      <a:pt x="9" y="23"/>
                      <a:pt x="9" y="21"/>
                    </a:cubicBezTo>
                    <a:cubicBezTo>
                      <a:pt x="10" y="19"/>
                      <a:pt x="10" y="18"/>
                      <a:pt x="10" y="17"/>
                    </a:cubicBezTo>
                    <a:cubicBezTo>
                      <a:pt x="9" y="18"/>
                      <a:pt x="8" y="19"/>
                      <a:pt x="6" y="22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1" y="26"/>
                      <a:pt x="0" y="25"/>
                    </a:cubicBezTo>
                    <a:cubicBezTo>
                      <a:pt x="0" y="25"/>
                      <a:pt x="1" y="23"/>
                      <a:pt x="2" y="20"/>
                    </a:cubicBezTo>
                    <a:cubicBezTo>
                      <a:pt x="3" y="17"/>
                      <a:pt x="4" y="14"/>
                      <a:pt x="4" y="13"/>
                    </a:cubicBezTo>
                    <a:cubicBezTo>
                      <a:pt x="5" y="11"/>
                      <a:pt x="5" y="8"/>
                      <a:pt x="6" y="5"/>
                    </a:cubicBezTo>
                    <a:cubicBezTo>
                      <a:pt x="6" y="4"/>
                      <a:pt x="6" y="3"/>
                      <a:pt x="7" y="2"/>
                    </a:cubicBezTo>
                    <a:cubicBezTo>
                      <a:pt x="7" y="1"/>
                      <a:pt x="7" y="0"/>
                      <a:pt x="8" y="0"/>
                    </a:cubicBezTo>
                    <a:cubicBezTo>
                      <a:pt x="9" y="0"/>
                      <a:pt x="9" y="1"/>
                      <a:pt x="9" y="2"/>
                    </a:cubicBezTo>
                    <a:cubicBezTo>
                      <a:pt x="9" y="2"/>
                      <a:pt x="9" y="5"/>
                      <a:pt x="7" y="10"/>
                    </a:cubicBezTo>
                    <a:cubicBezTo>
                      <a:pt x="6" y="15"/>
                      <a:pt x="5" y="19"/>
                      <a:pt x="5" y="20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10" y="13"/>
                      <a:pt x="11" y="12"/>
                      <a:pt x="12" y="12"/>
                    </a:cubicBezTo>
                    <a:cubicBezTo>
                      <a:pt x="13" y="12"/>
                      <a:pt x="13" y="12"/>
                      <a:pt x="13" y="13"/>
                    </a:cubicBezTo>
                    <a:cubicBezTo>
                      <a:pt x="13" y="14"/>
                      <a:pt x="13" y="15"/>
                      <a:pt x="12" y="19"/>
                    </a:cubicBezTo>
                    <a:cubicBezTo>
                      <a:pt x="11" y="22"/>
                      <a:pt x="11" y="24"/>
                      <a:pt x="11" y="25"/>
                    </a:cubicBezTo>
                    <a:cubicBezTo>
                      <a:pt x="11" y="26"/>
                      <a:pt x="12" y="27"/>
                      <a:pt x="13" y="27"/>
                    </a:cubicBezTo>
                    <a:cubicBezTo>
                      <a:pt x="13" y="27"/>
                      <a:pt x="14" y="27"/>
                      <a:pt x="15" y="26"/>
                    </a:cubicBezTo>
                    <a:cubicBezTo>
                      <a:pt x="16" y="25"/>
                      <a:pt x="17" y="24"/>
                      <a:pt x="17" y="24"/>
                    </a:cubicBezTo>
                    <a:cubicBezTo>
                      <a:pt x="18" y="24"/>
                      <a:pt x="18" y="25"/>
                      <a:pt x="18" y="25"/>
                    </a:cubicBezTo>
                    <a:cubicBezTo>
                      <a:pt x="18" y="26"/>
                      <a:pt x="17" y="27"/>
                      <a:pt x="16" y="28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9E8ECA01-4536-403A-809B-4C15DB2965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68752" y="2787226"/>
                <a:ext cx="69961" cy="89042"/>
              </a:xfrm>
              <a:custGeom>
                <a:avLst/>
                <a:gdLst>
                  <a:gd name="T0" fmla="*/ 10 w 14"/>
                  <a:gd name="T1" fmla="*/ 9 h 18"/>
                  <a:gd name="T2" fmla="*/ 3 w 14"/>
                  <a:gd name="T3" fmla="*/ 13 h 18"/>
                  <a:gd name="T4" fmla="*/ 4 w 14"/>
                  <a:gd name="T5" fmla="*/ 15 h 18"/>
                  <a:gd name="T6" fmla="*/ 6 w 14"/>
                  <a:gd name="T7" fmla="*/ 15 h 18"/>
                  <a:gd name="T8" fmla="*/ 10 w 14"/>
                  <a:gd name="T9" fmla="*/ 14 h 18"/>
                  <a:gd name="T10" fmla="*/ 13 w 14"/>
                  <a:gd name="T11" fmla="*/ 13 h 18"/>
                  <a:gd name="T12" fmla="*/ 14 w 14"/>
                  <a:gd name="T13" fmla="*/ 13 h 18"/>
                  <a:gd name="T14" fmla="*/ 10 w 14"/>
                  <a:gd name="T15" fmla="*/ 16 h 18"/>
                  <a:gd name="T16" fmla="*/ 6 w 14"/>
                  <a:gd name="T17" fmla="*/ 18 h 18"/>
                  <a:gd name="T18" fmla="*/ 2 w 14"/>
                  <a:gd name="T19" fmla="*/ 16 h 18"/>
                  <a:gd name="T20" fmla="*/ 1 w 14"/>
                  <a:gd name="T21" fmla="*/ 12 h 18"/>
                  <a:gd name="T22" fmla="*/ 4 w 14"/>
                  <a:gd name="T23" fmla="*/ 5 h 18"/>
                  <a:gd name="T24" fmla="*/ 10 w 14"/>
                  <a:gd name="T25" fmla="*/ 0 h 18"/>
                  <a:gd name="T26" fmla="*/ 12 w 14"/>
                  <a:gd name="T27" fmla="*/ 1 h 18"/>
                  <a:gd name="T28" fmla="*/ 13 w 14"/>
                  <a:gd name="T29" fmla="*/ 3 h 18"/>
                  <a:gd name="T30" fmla="*/ 10 w 14"/>
                  <a:gd name="T31" fmla="*/ 9 h 18"/>
                  <a:gd name="T32" fmla="*/ 10 w 14"/>
                  <a:gd name="T33" fmla="*/ 3 h 18"/>
                  <a:gd name="T34" fmla="*/ 6 w 14"/>
                  <a:gd name="T35" fmla="*/ 6 h 18"/>
                  <a:gd name="T36" fmla="*/ 4 w 14"/>
                  <a:gd name="T37" fmla="*/ 9 h 18"/>
                  <a:gd name="T38" fmla="*/ 6 w 14"/>
                  <a:gd name="T39" fmla="*/ 9 h 18"/>
                  <a:gd name="T40" fmla="*/ 8 w 14"/>
                  <a:gd name="T41" fmla="*/ 7 h 18"/>
                  <a:gd name="T42" fmla="*/ 10 w 14"/>
                  <a:gd name="T43" fmla="*/ 4 h 18"/>
                  <a:gd name="T44" fmla="*/ 10 w 14"/>
                  <a:gd name="T4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10" y="9"/>
                    </a:moveTo>
                    <a:cubicBezTo>
                      <a:pt x="7" y="11"/>
                      <a:pt x="5" y="12"/>
                      <a:pt x="3" y="13"/>
                    </a:cubicBezTo>
                    <a:cubicBezTo>
                      <a:pt x="3" y="13"/>
                      <a:pt x="4" y="14"/>
                      <a:pt x="4" y="15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5"/>
                      <a:pt x="8" y="15"/>
                      <a:pt x="10" y="14"/>
                    </a:cubicBezTo>
                    <a:cubicBezTo>
                      <a:pt x="12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3" y="14"/>
                      <a:pt x="12" y="15"/>
                      <a:pt x="10" y="16"/>
                    </a:cubicBezTo>
                    <a:cubicBezTo>
                      <a:pt x="8" y="17"/>
                      <a:pt x="7" y="18"/>
                      <a:pt x="6" y="18"/>
                    </a:cubicBezTo>
                    <a:cubicBezTo>
                      <a:pt x="5" y="18"/>
                      <a:pt x="3" y="17"/>
                      <a:pt x="2" y="16"/>
                    </a:cubicBezTo>
                    <a:cubicBezTo>
                      <a:pt x="1" y="15"/>
                      <a:pt x="1" y="14"/>
                      <a:pt x="1" y="12"/>
                    </a:cubicBezTo>
                    <a:cubicBezTo>
                      <a:pt x="0" y="10"/>
                      <a:pt x="1" y="8"/>
                      <a:pt x="4" y="5"/>
                    </a:cubicBezTo>
                    <a:cubicBezTo>
                      <a:pt x="6" y="2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1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3" y="4"/>
                      <a:pt x="12" y="6"/>
                      <a:pt x="10" y="9"/>
                    </a:cubicBezTo>
                    <a:moveTo>
                      <a:pt x="10" y="3"/>
                    </a:moveTo>
                    <a:cubicBezTo>
                      <a:pt x="9" y="3"/>
                      <a:pt x="7" y="4"/>
                      <a:pt x="6" y="6"/>
                    </a:cubicBezTo>
                    <a:cubicBezTo>
                      <a:pt x="5" y="7"/>
                      <a:pt x="4" y="8"/>
                      <a:pt x="4" y="9"/>
                    </a:cubicBezTo>
                    <a:cubicBezTo>
                      <a:pt x="4" y="9"/>
                      <a:pt x="5" y="9"/>
                      <a:pt x="6" y="9"/>
                    </a:cubicBezTo>
                    <a:cubicBezTo>
                      <a:pt x="6" y="8"/>
                      <a:pt x="7" y="8"/>
                      <a:pt x="8" y="7"/>
                    </a:cubicBezTo>
                    <a:cubicBezTo>
                      <a:pt x="9" y="6"/>
                      <a:pt x="10" y="5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F58787CC-C2F1-495E-8AEA-44448585C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2314" y="2707724"/>
                <a:ext cx="120842" cy="152643"/>
              </a:xfrm>
              <a:custGeom>
                <a:avLst/>
                <a:gdLst>
                  <a:gd name="T0" fmla="*/ 23 w 25"/>
                  <a:gd name="T1" fmla="*/ 2 h 31"/>
                  <a:gd name="T2" fmla="*/ 17 w 25"/>
                  <a:gd name="T3" fmla="*/ 3 h 31"/>
                  <a:gd name="T4" fmla="*/ 11 w 25"/>
                  <a:gd name="T5" fmla="*/ 6 h 31"/>
                  <a:gd name="T6" fmla="*/ 9 w 25"/>
                  <a:gd name="T7" fmla="*/ 9 h 31"/>
                  <a:gd name="T8" fmla="*/ 8 w 25"/>
                  <a:gd name="T9" fmla="*/ 12 h 31"/>
                  <a:gd name="T10" fmla="*/ 8 w 25"/>
                  <a:gd name="T11" fmla="*/ 12 h 31"/>
                  <a:gd name="T12" fmla="*/ 8 w 25"/>
                  <a:gd name="T13" fmla="*/ 12 h 31"/>
                  <a:gd name="T14" fmla="*/ 8 w 25"/>
                  <a:gd name="T15" fmla="*/ 12 h 31"/>
                  <a:gd name="T16" fmla="*/ 10 w 25"/>
                  <a:gd name="T17" fmla="*/ 12 h 31"/>
                  <a:gd name="T18" fmla="*/ 12 w 25"/>
                  <a:gd name="T19" fmla="*/ 11 h 31"/>
                  <a:gd name="T20" fmla="*/ 19 w 25"/>
                  <a:gd name="T21" fmla="*/ 9 h 31"/>
                  <a:gd name="T22" fmla="*/ 19 w 25"/>
                  <a:gd name="T23" fmla="*/ 10 h 31"/>
                  <a:gd name="T24" fmla="*/ 17 w 25"/>
                  <a:gd name="T25" fmla="*/ 11 h 31"/>
                  <a:gd name="T26" fmla="*/ 16 w 25"/>
                  <a:gd name="T27" fmla="*/ 12 h 31"/>
                  <a:gd name="T28" fmla="*/ 15 w 25"/>
                  <a:gd name="T29" fmla="*/ 12 h 31"/>
                  <a:gd name="T30" fmla="*/ 11 w 25"/>
                  <a:gd name="T31" fmla="*/ 14 h 31"/>
                  <a:gd name="T32" fmla="*/ 7 w 25"/>
                  <a:gd name="T33" fmla="*/ 16 h 31"/>
                  <a:gd name="T34" fmla="*/ 5 w 25"/>
                  <a:gd name="T35" fmla="*/ 19 h 31"/>
                  <a:gd name="T36" fmla="*/ 4 w 25"/>
                  <a:gd name="T37" fmla="*/ 24 h 31"/>
                  <a:gd name="T38" fmla="*/ 6 w 25"/>
                  <a:gd name="T39" fmla="*/ 26 h 31"/>
                  <a:gd name="T40" fmla="*/ 8 w 25"/>
                  <a:gd name="T41" fmla="*/ 28 h 31"/>
                  <a:gd name="T42" fmla="*/ 10 w 25"/>
                  <a:gd name="T43" fmla="*/ 28 h 31"/>
                  <a:gd name="T44" fmla="*/ 11 w 25"/>
                  <a:gd name="T45" fmla="*/ 27 h 31"/>
                  <a:gd name="T46" fmla="*/ 13 w 25"/>
                  <a:gd name="T47" fmla="*/ 27 h 31"/>
                  <a:gd name="T48" fmla="*/ 16 w 25"/>
                  <a:gd name="T49" fmla="*/ 25 h 31"/>
                  <a:gd name="T50" fmla="*/ 20 w 25"/>
                  <a:gd name="T51" fmla="*/ 22 h 31"/>
                  <a:gd name="T52" fmla="*/ 22 w 25"/>
                  <a:gd name="T53" fmla="*/ 21 h 31"/>
                  <a:gd name="T54" fmla="*/ 24 w 25"/>
                  <a:gd name="T55" fmla="*/ 20 h 31"/>
                  <a:gd name="T56" fmla="*/ 25 w 25"/>
                  <a:gd name="T57" fmla="*/ 20 h 31"/>
                  <a:gd name="T58" fmla="*/ 18 w 25"/>
                  <a:gd name="T59" fmla="*/ 26 h 31"/>
                  <a:gd name="T60" fmla="*/ 9 w 25"/>
                  <a:gd name="T61" fmla="*/ 31 h 31"/>
                  <a:gd name="T62" fmla="*/ 4 w 25"/>
                  <a:gd name="T63" fmla="*/ 28 h 31"/>
                  <a:gd name="T64" fmla="*/ 1 w 25"/>
                  <a:gd name="T65" fmla="*/ 22 h 31"/>
                  <a:gd name="T66" fmla="*/ 2 w 25"/>
                  <a:gd name="T67" fmla="*/ 21 h 31"/>
                  <a:gd name="T68" fmla="*/ 2 w 25"/>
                  <a:gd name="T69" fmla="*/ 19 h 31"/>
                  <a:gd name="T70" fmla="*/ 1 w 25"/>
                  <a:gd name="T71" fmla="*/ 19 h 31"/>
                  <a:gd name="T72" fmla="*/ 0 w 25"/>
                  <a:gd name="T73" fmla="*/ 19 h 31"/>
                  <a:gd name="T74" fmla="*/ 2 w 25"/>
                  <a:gd name="T75" fmla="*/ 16 h 31"/>
                  <a:gd name="T76" fmla="*/ 4 w 25"/>
                  <a:gd name="T77" fmla="*/ 14 h 31"/>
                  <a:gd name="T78" fmla="*/ 7 w 25"/>
                  <a:gd name="T79" fmla="*/ 6 h 31"/>
                  <a:gd name="T80" fmla="*/ 13 w 25"/>
                  <a:gd name="T81" fmla="*/ 2 h 31"/>
                  <a:gd name="T82" fmla="*/ 20 w 25"/>
                  <a:gd name="T83" fmla="*/ 0 h 31"/>
                  <a:gd name="T84" fmla="*/ 23 w 25"/>
                  <a:gd name="T85" fmla="*/ 0 h 31"/>
                  <a:gd name="T86" fmla="*/ 25 w 25"/>
                  <a:gd name="T87" fmla="*/ 0 h 31"/>
                  <a:gd name="T88" fmla="*/ 25 w 25"/>
                  <a:gd name="T89" fmla="*/ 1 h 31"/>
                  <a:gd name="T90" fmla="*/ 23 w 25"/>
                  <a:gd name="T91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" h="31">
                    <a:moveTo>
                      <a:pt x="23" y="2"/>
                    </a:moveTo>
                    <a:cubicBezTo>
                      <a:pt x="22" y="2"/>
                      <a:pt x="20" y="2"/>
                      <a:pt x="17" y="3"/>
                    </a:cubicBezTo>
                    <a:cubicBezTo>
                      <a:pt x="13" y="4"/>
                      <a:pt x="11" y="5"/>
                      <a:pt x="11" y="6"/>
                    </a:cubicBezTo>
                    <a:cubicBezTo>
                      <a:pt x="10" y="7"/>
                      <a:pt x="10" y="7"/>
                      <a:pt x="9" y="9"/>
                    </a:cubicBezTo>
                    <a:cubicBezTo>
                      <a:pt x="9" y="10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10" y="12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3" y="10"/>
                      <a:pt x="16" y="10"/>
                      <a:pt x="19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8" y="11"/>
                      <a:pt x="17" y="11"/>
                    </a:cubicBezTo>
                    <a:cubicBezTo>
                      <a:pt x="17" y="12"/>
                      <a:pt x="16" y="12"/>
                      <a:pt x="16" y="12"/>
                    </a:cubicBezTo>
                    <a:cubicBezTo>
                      <a:pt x="15" y="12"/>
                      <a:pt x="16" y="12"/>
                      <a:pt x="15" y="12"/>
                    </a:cubicBezTo>
                    <a:cubicBezTo>
                      <a:pt x="15" y="12"/>
                      <a:pt x="14" y="12"/>
                      <a:pt x="11" y="14"/>
                    </a:cubicBezTo>
                    <a:cubicBezTo>
                      <a:pt x="9" y="14"/>
                      <a:pt x="8" y="15"/>
                      <a:pt x="7" y="16"/>
                    </a:cubicBezTo>
                    <a:cubicBezTo>
                      <a:pt x="6" y="16"/>
                      <a:pt x="6" y="17"/>
                      <a:pt x="5" y="19"/>
                    </a:cubicBezTo>
                    <a:cubicBezTo>
                      <a:pt x="5" y="21"/>
                      <a:pt x="4" y="22"/>
                      <a:pt x="4" y="24"/>
                    </a:cubicBezTo>
                    <a:cubicBezTo>
                      <a:pt x="5" y="24"/>
                      <a:pt x="5" y="25"/>
                      <a:pt x="6" y="26"/>
                    </a:cubicBezTo>
                    <a:cubicBezTo>
                      <a:pt x="7" y="28"/>
                      <a:pt x="7" y="28"/>
                      <a:pt x="8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1" y="28"/>
                      <a:pt x="11" y="27"/>
                    </a:cubicBezTo>
                    <a:cubicBezTo>
                      <a:pt x="12" y="27"/>
                      <a:pt x="12" y="27"/>
                      <a:pt x="13" y="27"/>
                    </a:cubicBezTo>
                    <a:cubicBezTo>
                      <a:pt x="13" y="27"/>
                      <a:pt x="14" y="26"/>
                      <a:pt x="16" y="25"/>
                    </a:cubicBezTo>
                    <a:cubicBezTo>
                      <a:pt x="17" y="24"/>
                      <a:pt x="19" y="23"/>
                      <a:pt x="20" y="22"/>
                    </a:cubicBezTo>
                    <a:cubicBezTo>
                      <a:pt x="20" y="22"/>
                      <a:pt x="21" y="22"/>
                      <a:pt x="22" y="21"/>
                    </a:cubicBezTo>
                    <a:cubicBezTo>
                      <a:pt x="23" y="20"/>
                      <a:pt x="24" y="20"/>
                      <a:pt x="24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21"/>
                      <a:pt x="22" y="23"/>
                      <a:pt x="18" y="26"/>
                    </a:cubicBezTo>
                    <a:cubicBezTo>
                      <a:pt x="14" y="29"/>
                      <a:pt x="11" y="31"/>
                      <a:pt x="9" y="31"/>
                    </a:cubicBezTo>
                    <a:cubicBezTo>
                      <a:pt x="7" y="31"/>
                      <a:pt x="5" y="30"/>
                      <a:pt x="4" y="28"/>
                    </a:cubicBezTo>
                    <a:cubicBezTo>
                      <a:pt x="2" y="27"/>
                      <a:pt x="2" y="25"/>
                      <a:pt x="1" y="22"/>
                    </a:cubicBezTo>
                    <a:cubicBezTo>
                      <a:pt x="1" y="22"/>
                      <a:pt x="2" y="22"/>
                      <a:pt x="2" y="21"/>
                    </a:cubicBezTo>
                    <a:cubicBezTo>
                      <a:pt x="2" y="20"/>
                      <a:pt x="2" y="20"/>
                      <a:pt x="2" y="19"/>
                    </a:cubicBezTo>
                    <a:cubicBezTo>
                      <a:pt x="2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18"/>
                      <a:pt x="1" y="17"/>
                      <a:pt x="2" y="16"/>
                    </a:cubicBezTo>
                    <a:cubicBezTo>
                      <a:pt x="3" y="15"/>
                      <a:pt x="3" y="15"/>
                      <a:pt x="4" y="14"/>
                    </a:cubicBezTo>
                    <a:cubicBezTo>
                      <a:pt x="6" y="10"/>
                      <a:pt x="7" y="8"/>
                      <a:pt x="7" y="6"/>
                    </a:cubicBezTo>
                    <a:cubicBezTo>
                      <a:pt x="8" y="4"/>
                      <a:pt x="10" y="3"/>
                      <a:pt x="13" y="2"/>
                    </a:cubicBezTo>
                    <a:cubicBezTo>
                      <a:pt x="16" y="1"/>
                      <a:pt x="18" y="1"/>
                      <a:pt x="20" y="0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0"/>
                      <a:pt x="25" y="0"/>
                      <a:pt x="25" y="0"/>
                    </a:cubicBezTo>
                    <a:cubicBezTo>
                      <a:pt x="25" y="0"/>
                      <a:pt x="25" y="1"/>
                      <a:pt x="25" y="1"/>
                    </a:cubicBezTo>
                    <a:cubicBezTo>
                      <a:pt x="24" y="1"/>
                      <a:pt x="24" y="2"/>
                      <a:pt x="23" y="2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FE90649C-0B6F-4E3C-B31F-EFC25940F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3156" y="2675924"/>
                <a:ext cx="143102" cy="174903"/>
              </a:xfrm>
              <a:custGeom>
                <a:avLst/>
                <a:gdLst>
                  <a:gd name="T0" fmla="*/ 29 w 29"/>
                  <a:gd name="T1" fmla="*/ 30 h 35"/>
                  <a:gd name="T2" fmla="*/ 27 w 29"/>
                  <a:gd name="T3" fmla="*/ 33 h 35"/>
                  <a:gd name="T4" fmla="*/ 23 w 29"/>
                  <a:gd name="T5" fmla="*/ 35 h 35"/>
                  <a:gd name="T6" fmla="*/ 18 w 29"/>
                  <a:gd name="T7" fmla="*/ 33 h 35"/>
                  <a:gd name="T8" fmla="*/ 16 w 29"/>
                  <a:gd name="T9" fmla="*/ 27 h 35"/>
                  <a:gd name="T10" fmla="*/ 16 w 29"/>
                  <a:gd name="T11" fmla="*/ 25 h 35"/>
                  <a:gd name="T12" fmla="*/ 16 w 29"/>
                  <a:gd name="T13" fmla="*/ 23 h 35"/>
                  <a:gd name="T14" fmla="*/ 11 w 29"/>
                  <a:gd name="T15" fmla="*/ 29 h 35"/>
                  <a:gd name="T16" fmla="*/ 4 w 29"/>
                  <a:gd name="T17" fmla="*/ 35 h 35"/>
                  <a:gd name="T18" fmla="*/ 1 w 29"/>
                  <a:gd name="T19" fmla="*/ 33 h 35"/>
                  <a:gd name="T20" fmla="*/ 0 w 29"/>
                  <a:gd name="T21" fmla="*/ 31 h 35"/>
                  <a:gd name="T22" fmla="*/ 3 w 29"/>
                  <a:gd name="T23" fmla="*/ 19 h 35"/>
                  <a:gd name="T24" fmla="*/ 8 w 29"/>
                  <a:gd name="T25" fmla="*/ 10 h 35"/>
                  <a:gd name="T26" fmla="*/ 9 w 29"/>
                  <a:gd name="T27" fmla="*/ 11 h 35"/>
                  <a:gd name="T28" fmla="*/ 10 w 29"/>
                  <a:gd name="T29" fmla="*/ 13 h 35"/>
                  <a:gd name="T30" fmla="*/ 9 w 29"/>
                  <a:gd name="T31" fmla="*/ 15 h 35"/>
                  <a:gd name="T32" fmla="*/ 7 w 29"/>
                  <a:gd name="T33" fmla="*/ 17 h 35"/>
                  <a:gd name="T34" fmla="*/ 4 w 29"/>
                  <a:gd name="T35" fmla="*/ 23 h 35"/>
                  <a:gd name="T36" fmla="*/ 3 w 29"/>
                  <a:gd name="T37" fmla="*/ 30 h 35"/>
                  <a:gd name="T38" fmla="*/ 4 w 29"/>
                  <a:gd name="T39" fmla="*/ 32 h 35"/>
                  <a:gd name="T40" fmla="*/ 11 w 29"/>
                  <a:gd name="T41" fmla="*/ 25 h 35"/>
                  <a:gd name="T42" fmla="*/ 17 w 29"/>
                  <a:gd name="T43" fmla="*/ 17 h 35"/>
                  <a:gd name="T44" fmla="*/ 19 w 29"/>
                  <a:gd name="T45" fmla="*/ 8 h 35"/>
                  <a:gd name="T46" fmla="*/ 24 w 29"/>
                  <a:gd name="T47" fmla="*/ 0 h 35"/>
                  <a:gd name="T48" fmla="*/ 26 w 29"/>
                  <a:gd name="T49" fmla="*/ 1 h 35"/>
                  <a:gd name="T50" fmla="*/ 26 w 29"/>
                  <a:gd name="T51" fmla="*/ 2 h 35"/>
                  <a:gd name="T52" fmla="*/ 24 w 29"/>
                  <a:gd name="T53" fmla="*/ 8 h 35"/>
                  <a:gd name="T54" fmla="*/ 20 w 29"/>
                  <a:gd name="T55" fmla="*/ 14 h 35"/>
                  <a:gd name="T56" fmla="*/ 19 w 29"/>
                  <a:gd name="T57" fmla="*/ 22 h 35"/>
                  <a:gd name="T58" fmla="*/ 19 w 29"/>
                  <a:gd name="T59" fmla="*/ 27 h 35"/>
                  <a:gd name="T60" fmla="*/ 23 w 29"/>
                  <a:gd name="T61" fmla="*/ 32 h 35"/>
                  <a:gd name="T62" fmla="*/ 27 w 29"/>
                  <a:gd name="T63" fmla="*/ 31 h 35"/>
                  <a:gd name="T64" fmla="*/ 29 w 29"/>
                  <a:gd name="T65" fmla="*/ 29 h 35"/>
                  <a:gd name="T66" fmla="*/ 29 w 29"/>
                  <a:gd name="T6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" h="35">
                    <a:moveTo>
                      <a:pt x="29" y="30"/>
                    </a:moveTo>
                    <a:cubicBezTo>
                      <a:pt x="29" y="31"/>
                      <a:pt x="28" y="32"/>
                      <a:pt x="27" y="33"/>
                    </a:cubicBezTo>
                    <a:cubicBezTo>
                      <a:pt x="25" y="34"/>
                      <a:pt x="24" y="35"/>
                      <a:pt x="23" y="35"/>
                    </a:cubicBezTo>
                    <a:cubicBezTo>
                      <a:pt x="21" y="35"/>
                      <a:pt x="20" y="35"/>
                      <a:pt x="18" y="33"/>
                    </a:cubicBezTo>
                    <a:cubicBezTo>
                      <a:pt x="17" y="32"/>
                      <a:pt x="17" y="30"/>
                      <a:pt x="16" y="27"/>
                    </a:cubicBezTo>
                    <a:cubicBezTo>
                      <a:pt x="16" y="27"/>
                      <a:pt x="16" y="26"/>
                      <a:pt x="16" y="25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4" y="26"/>
                      <a:pt x="11" y="29"/>
                    </a:cubicBezTo>
                    <a:cubicBezTo>
                      <a:pt x="8" y="33"/>
                      <a:pt x="5" y="35"/>
                      <a:pt x="4" y="35"/>
                    </a:cubicBezTo>
                    <a:cubicBezTo>
                      <a:pt x="3" y="35"/>
                      <a:pt x="2" y="35"/>
                      <a:pt x="1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9"/>
                      <a:pt x="1" y="25"/>
                      <a:pt x="3" y="19"/>
                    </a:cubicBezTo>
                    <a:cubicBezTo>
                      <a:pt x="5" y="13"/>
                      <a:pt x="7" y="10"/>
                      <a:pt x="8" y="10"/>
                    </a:cubicBezTo>
                    <a:cubicBezTo>
                      <a:pt x="9" y="10"/>
                      <a:pt x="9" y="10"/>
                      <a:pt x="9" y="11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9" y="14"/>
                      <a:pt x="9" y="15"/>
                    </a:cubicBezTo>
                    <a:cubicBezTo>
                      <a:pt x="8" y="16"/>
                      <a:pt x="7" y="17"/>
                      <a:pt x="7" y="17"/>
                    </a:cubicBezTo>
                    <a:cubicBezTo>
                      <a:pt x="6" y="19"/>
                      <a:pt x="5" y="21"/>
                      <a:pt x="4" y="23"/>
                    </a:cubicBezTo>
                    <a:cubicBezTo>
                      <a:pt x="3" y="26"/>
                      <a:pt x="3" y="29"/>
                      <a:pt x="3" y="30"/>
                    </a:cubicBezTo>
                    <a:cubicBezTo>
                      <a:pt x="3" y="31"/>
                      <a:pt x="3" y="31"/>
                      <a:pt x="4" y="32"/>
                    </a:cubicBezTo>
                    <a:cubicBezTo>
                      <a:pt x="6" y="30"/>
                      <a:pt x="9" y="28"/>
                      <a:pt x="11" y="25"/>
                    </a:cubicBezTo>
                    <a:cubicBezTo>
                      <a:pt x="12" y="23"/>
                      <a:pt x="14" y="21"/>
                      <a:pt x="17" y="17"/>
                    </a:cubicBezTo>
                    <a:cubicBezTo>
                      <a:pt x="18" y="14"/>
                      <a:pt x="19" y="11"/>
                      <a:pt x="19" y="8"/>
                    </a:cubicBezTo>
                    <a:cubicBezTo>
                      <a:pt x="21" y="3"/>
                      <a:pt x="23" y="0"/>
                      <a:pt x="24" y="0"/>
                    </a:cubicBezTo>
                    <a:cubicBezTo>
                      <a:pt x="25" y="0"/>
                      <a:pt x="25" y="0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5" y="4"/>
                      <a:pt x="24" y="8"/>
                    </a:cubicBezTo>
                    <a:cubicBezTo>
                      <a:pt x="22" y="12"/>
                      <a:pt x="21" y="14"/>
                      <a:pt x="20" y="14"/>
                    </a:cubicBezTo>
                    <a:cubicBezTo>
                      <a:pt x="20" y="17"/>
                      <a:pt x="19" y="19"/>
                      <a:pt x="19" y="22"/>
                    </a:cubicBezTo>
                    <a:cubicBezTo>
                      <a:pt x="19" y="24"/>
                      <a:pt x="19" y="25"/>
                      <a:pt x="19" y="27"/>
                    </a:cubicBezTo>
                    <a:cubicBezTo>
                      <a:pt x="19" y="31"/>
                      <a:pt x="21" y="32"/>
                      <a:pt x="23" y="32"/>
                    </a:cubicBezTo>
                    <a:cubicBezTo>
                      <a:pt x="24" y="32"/>
                      <a:pt x="25" y="32"/>
                      <a:pt x="27" y="31"/>
                    </a:cubicBezTo>
                    <a:cubicBezTo>
                      <a:pt x="27" y="30"/>
                      <a:pt x="28" y="30"/>
                      <a:pt x="29" y="29"/>
                    </a:cubicBez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74C72B48-C17A-4413-BFF5-73C83B2A1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3040" y="2685464"/>
                <a:ext cx="73141" cy="155823"/>
              </a:xfrm>
              <a:custGeom>
                <a:avLst/>
                <a:gdLst>
                  <a:gd name="T0" fmla="*/ 12 w 15"/>
                  <a:gd name="T1" fmla="*/ 26 h 31"/>
                  <a:gd name="T2" fmla="*/ 5 w 15"/>
                  <a:gd name="T3" fmla="*/ 31 h 31"/>
                  <a:gd name="T4" fmla="*/ 3 w 15"/>
                  <a:gd name="T5" fmla="*/ 31 h 31"/>
                  <a:gd name="T6" fmla="*/ 1 w 15"/>
                  <a:gd name="T7" fmla="*/ 31 h 31"/>
                  <a:gd name="T8" fmla="*/ 0 w 15"/>
                  <a:gd name="T9" fmla="*/ 29 h 31"/>
                  <a:gd name="T10" fmla="*/ 2 w 15"/>
                  <a:gd name="T11" fmla="*/ 25 h 31"/>
                  <a:gd name="T12" fmla="*/ 5 w 15"/>
                  <a:gd name="T13" fmla="*/ 21 h 31"/>
                  <a:gd name="T14" fmla="*/ 5 w 15"/>
                  <a:gd name="T15" fmla="*/ 21 h 31"/>
                  <a:gd name="T16" fmla="*/ 5 w 15"/>
                  <a:gd name="T17" fmla="*/ 22 h 31"/>
                  <a:gd name="T18" fmla="*/ 3 w 15"/>
                  <a:gd name="T19" fmla="*/ 28 h 31"/>
                  <a:gd name="T20" fmla="*/ 4 w 15"/>
                  <a:gd name="T21" fmla="*/ 29 h 31"/>
                  <a:gd name="T22" fmla="*/ 4 w 15"/>
                  <a:gd name="T23" fmla="*/ 29 h 31"/>
                  <a:gd name="T24" fmla="*/ 7 w 15"/>
                  <a:gd name="T25" fmla="*/ 28 h 31"/>
                  <a:gd name="T26" fmla="*/ 11 w 15"/>
                  <a:gd name="T27" fmla="*/ 24 h 31"/>
                  <a:gd name="T28" fmla="*/ 12 w 15"/>
                  <a:gd name="T29" fmla="*/ 19 h 31"/>
                  <a:gd name="T30" fmla="*/ 9 w 15"/>
                  <a:gd name="T31" fmla="*/ 16 h 31"/>
                  <a:gd name="T32" fmla="*/ 5 w 15"/>
                  <a:gd name="T33" fmla="*/ 19 h 31"/>
                  <a:gd name="T34" fmla="*/ 3 w 15"/>
                  <a:gd name="T35" fmla="*/ 21 h 31"/>
                  <a:gd name="T36" fmla="*/ 1 w 15"/>
                  <a:gd name="T37" fmla="*/ 20 h 31"/>
                  <a:gd name="T38" fmla="*/ 5 w 15"/>
                  <a:gd name="T39" fmla="*/ 9 h 31"/>
                  <a:gd name="T40" fmla="*/ 7 w 15"/>
                  <a:gd name="T41" fmla="*/ 3 h 31"/>
                  <a:gd name="T42" fmla="*/ 8 w 15"/>
                  <a:gd name="T43" fmla="*/ 1 h 31"/>
                  <a:gd name="T44" fmla="*/ 9 w 15"/>
                  <a:gd name="T45" fmla="*/ 0 h 31"/>
                  <a:gd name="T46" fmla="*/ 11 w 15"/>
                  <a:gd name="T47" fmla="*/ 2 h 31"/>
                  <a:gd name="T48" fmla="*/ 10 w 15"/>
                  <a:gd name="T49" fmla="*/ 3 h 31"/>
                  <a:gd name="T50" fmla="*/ 6 w 15"/>
                  <a:gd name="T51" fmla="*/ 14 h 31"/>
                  <a:gd name="T52" fmla="*/ 9 w 15"/>
                  <a:gd name="T53" fmla="*/ 13 h 31"/>
                  <a:gd name="T54" fmla="*/ 13 w 15"/>
                  <a:gd name="T55" fmla="*/ 15 h 31"/>
                  <a:gd name="T56" fmla="*/ 14 w 15"/>
                  <a:gd name="T57" fmla="*/ 19 h 31"/>
                  <a:gd name="T58" fmla="*/ 12 w 15"/>
                  <a:gd name="T59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" h="31">
                    <a:moveTo>
                      <a:pt x="12" y="26"/>
                    </a:moveTo>
                    <a:cubicBezTo>
                      <a:pt x="9" y="29"/>
                      <a:pt x="7" y="31"/>
                      <a:pt x="5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2" y="31"/>
                      <a:pt x="1" y="31"/>
                    </a:cubicBezTo>
                    <a:cubicBezTo>
                      <a:pt x="1" y="30"/>
                      <a:pt x="0" y="29"/>
                      <a:pt x="0" y="29"/>
                    </a:cubicBezTo>
                    <a:cubicBezTo>
                      <a:pt x="0" y="28"/>
                      <a:pt x="1" y="26"/>
                      <a:pt x="2" y="25"/>
                    </a:cubicBezTo>
                    <a:cubicBezTo>
                      <a:pt x="2" y="23"/>
                      <a:pt x="4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3" y="25"/>
                      <a:pt x="3" y="27"/>
                      <a:pt x="3" y="28"/>
                    </a:cubicBezTo>
                    <a:cubicBezTo>
                      <a:pt x="3" y="29"/>
                      <a:pt x="3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8"/>
                      <a:pt x="6" y="28"/>
                      <a:pt x="7" y="28"/>
                    </a:cubicBezTo>
                    <a:cubicBezTo>
                      <a:pt x="8" y="27"/>
                      <a:pt x="9" y="26"/>
                      <a:pt x="11" y="24"/>
                    </a:cubicBezTo>
                    <a:cubicBezTo>
                      <a:pt x="12" y="22"/>
                      <a:pt x="12" y="20"/>
                      <a:pt x="12" y="19"/>
                    </a:cubicBezTo>
                    <a:cubicBezTo>
                      <a:pt x="12" y="17"/>
                      <a:pt x="10" y="15"/>
                      <a:pt x="9" y="16"/>
                    </a:cubicBezTo>
                    <a:cubicBezTo>
                      <a:pt x="8" y="16"/>
                      <a:pt x="7" y="17"/>
                      <a:pt x="5" y="19"/>
                    </a:cubicBezTo>
                    <a:cubicBezTo>
                      <a:pt x="4" y="20"/>
                      <a:pt x="3" y="21"/>
                      <a:pt x="3" y="21"/>
                    </a:cubicBezTo>
                    <a:cubicBezTo>
                      <a:pt x="2" y="21"/>
                      <a:pt x="2" y="20"/>
                      <a:pt x="1" y="20"/>
                    </a:cubicBezTo>
                    <a:cubicBezTo>
                      <a:pt x="1" y="19"/>
                      <a:pt x="3" y="16"/>
                      <a:pt x="5" y="9"/>
                    </a:cubicBezTo>
                    <a:cubicBezTo>
                      <a:pt x="6" y="8"/>
                      <a:pt x="6" y="6"/>
                      <a:pt x="7" y="3"/>
                    </a:cubicBezTo>
                    <a:cubicBezTo>
                      <a:pt x="7" y="3"/>
                      <a:pt x="8" y="2"/>
                      <a:pt x="8" y="1"/>
                    </a:cubicBezTo>
                    <a:cubicBezTo>
                      <a:pt x="8" y="1"/>
                      <a:pt x="9" y="0"/>
                      <a:pt x="9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1" y="2"/>
                      <a:pt x="11" y="3"/>
                      <a:pt x="10" y="3"/>
                    </a:cubicBezTo>
                    <a:cubicBezTo>
                      <a:pt x="9" y="6"/>
                      <a:pt x="8" y="9"/>
                      <a:pt x="6" y="14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11" y="13"/>
                      <a:pt x="12" y="13"/>
                      <a:pt x="13" y="15"/>
                    </a:cubicBezTo>
                    <a:cubicBezTo>
                      <a:pt x="14" y="16"/>
                      <a:pt x="14" y="17"/>
                      <a:pt x="14" y="19"/>
                    </a:cubicBezTo>
                    <a:cubicBezTo>
                      <a:pt x="15" y="21"/>
                      <a:pt x="14" y="24"/>
                      <a:pt x="12" y="26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DA6676CC-8C37-4BA5-9744-DBB67F4013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22081" y="2745885"/>
                <a:ext cx="108122" cy="85861"/>
              </a:xfrm>
              <a:custGeom>
                <a:avLst/>
                <a:gdLst>
                  <a:gd name="T0" fmla="*/ 22 w 22"/>
                  <a:gd name="T1" fmla="*/ 11 h 17"/>
                  <a:gd name="T2" fmla="*/ 19 w 22"/>
                  <a:gd name="T3" fmla="*/ 15 h 17"/>
                  <a:gd name="T4" fmla="*/ 15 w 22"/>
                  <a:gd name="T5" fmla="*/ 17 h 17"/>
                  <a:gd name="T6" fmla="*/ 14 w 22"/>
                  <a:gd name="T7" fmla="*/ 17 h 17"/>
                  <a:gd name="T8" fmla="*/ 12 w 22"/>
                  <a:gd name="T9" fmla="*/ 16 h 17"/>
                  <a:gd name="T10" fmla="*/ 11 w 22"/>
                  <a:gd name="T11" fmla="*/ 15 h 17"/>
                  <a:gd name="T12" fmla="*/ 10 w 22"/>
                  <a:gd name="T13" fmla="*/ 12 h 17"/>
                  <a:gd name="T14" fmla="*/ 10 w 22"/>
                  <a:gd name="T15" fmla="*/ 11 h 17"/>
                  <a:gd name="T16" fmla="*/ 6 w 22"/>
                  <a:gd name="T17" fmla="*/ 14 h 17"/>
                  <a:gd name="T18" fmla="*/ 2 w 22"/>
                  <a:gd name="T19" fmla="*/ 16 h 17"/>
                  <a:gd name="T20" fmla="*/ 1 w 22"/>
                  <a:gd name="T21" fmla="*/ 15 h 17"/>
                  <a:gd name="T22" fmla="*/ 0 w 22"/>
                  <a:gd name="T23" fmla="*/ 13 h 17"/>
                  <a:gd name="T24" fmla="*/ 4 w 22"/>
                  <a:gd name="T25" fmla="*/ 6 h 17"/>
                  <a:gd name="T26" fmla="*/ 10 w 22"/>
                  <a:gd name="T27" fmla="*/ 1 h 17"/>
                  <a:gd name="T28" fmla="*/ 11 w 22"/>
                  <a:gd name="T29" fmla="*/ 3 h 17"/>
                  <a:gd name="T30" fmla="*/ 12 w 22"/>
                  <a:gd name="T31" fmla="*/ 1 h 17"/>
                  <a:gd name="T32" fmla="*/ 13 w 22"/>
                  <a:gd name="T33" fmla="*/ 0 h 17"/>
                  <a:gd name="T34" fmla="*/ 14 w 22"/>
                  <a:gd name="T35" fmla="*/ 1 h 17"/>
                  <a:gd name="T36" fmla="*/ 14 w 22"/>
                  <a:gd name="T37" fmla="*/ 3 h 17"/>
                  <a:gd name="T38" fmla="*/ 13 w 22"/>
                  <a:gd name="T39" fmla="*/ 5 h 17"/>
                  <a:gd name="T40" fmla="*/ 12 w 22"/>
                  <a:gd name="T41" fmla="*/ 8 h 17"/>
                  <a:gd name="T42" fmla="*/ 12 w 22"/>
                  <a:gd name="T43" fmla="*/ 11 h 17"/>
                  <a:gd name="T44" fmla="*/ 13 w 22"/>
                  <a:gd name="T45" fmla="*/ 13 h 17"/>
                  <a:gd name="T46" fmla="*/ 15 w 22"/>
                  <a:gd name="T47" fmla="*/ 14 h 17"/>
                  <a:gd name="T48" fmla="*/ 18 w 22"/>
                  <a:gd name="T49" fmla="*/ 13 h 17"/>
                  <a:gd name="T50" fmla="*/ 21 w 22"/>
                  <a:gd name="T51" fmla="*/ 11 h 17"/>
                  <a:gd name="T52" fmla="*/ 22 w 22"/>
                  <a:gd name="T53" fmla="*/ 11 h 17"/>
                  <a:gd name="T54" fmla="*/ 9 w 22"/>
                  <a:gd name="T55" fmla="*/ 5 h 17"/>
                  <a:gd name="T56" fmla="*/ 7 w 22"/>
                  <a:gd name="T57" fmla="*/ 6 h 17"/>
                  <a:gd name="T58" fmla="*/ 6 w 22"/>
                  <a:gd name="T59" fmla="*/ 8 h 17"/>
                  <a:gd name="T60" fmla="*/ 4 w 22"/>
                  <a:gd name="T61" fmla="*/ 10 h 17"/>
                  <a:gd name="T62" fmla="*/ 3 w 22"/>
                  <a:gd name="T63" fmla="*/ 13 h 17"/>
                  <a:gd name="T64" fmla="*/ 3 w 22"/>
                  <a:gd name="T65" fmla="*/ 13 h 17"/>
                  <a:gd name="T66" fmla="*/ 7 w 22"/>
                  <a:gd name="T67" fmla="*/ 11 h 17"/>
                  <a:gd name="T68" fmla="*/ 9 w 22"/>
                  <a:gd name="T69" fmla="*/ 7 h 17"/>
                  <a:gd name="T70" fmla="*/ 10 w 22"/>
                  <a:gd name="T71" fmla="*/ 5 h 17"/>
                  <a:gd name="T72" fmla="*/ 9 w 22"/>
                  <a:gd name="T7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7">
                    <a:moveTo>
                      <a:pt x="22" y="11"/>
                    </a:moveTo>
                    <a:cubicBezTo>
                      <a:pt x="22" y="12"/>
                      <a:pt x="21" y="13"/>
                      <a:pt x="19" y="15"/>
                    </a:cubicBezTo>
                    <a:cubicBezTo>
                      <a:pt x="17" y="16"/>
                      <a:pt x="16" y="17"/>
                      <a:pt x="15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7"/>
                      <a:pt x="13" y="17"/>
                      <a:pt x="12" y="16"/>
                    </a:cubicBezTo>
                    <a:cubicBezTo>
                      <a:pt x="11" y="16"/>
                      <a:pt x="11" y="15"/>
                      <a:pt x="11" y="15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6"/>
                      <a:pt x="2" y="16"/>
                    </a:cubicBezTo>
                    <a:cubicBezTo>
                      <a:pt x="2" y="16"/>
                      <a:pt x="1" y="16"/>
                      <a:pt x="1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2"/>
                      <a:pt x="1" y="9"/>
                      <a:pt x="4" y="6"/>
                    </a:cubicBezTo>
                    <a:cubicBezTo>
                      <a:pt x="6" y="3"/>
                      <a:pt x="8" y="1"/>
                      <a:pt x="10" y="1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3" y="0"/>
                      <a:pt x="13" y="0"/>
                    </a:cubicBezTo>
                    <a:cubicBezTo>
                      <a:pt x="13" y="0"/>
                      <a:pt x="14" y="0"/>
                      <a:pt x="14" y="1"/>
                    </a:cubicBezTo>
                    <a:cubicBezTo>
                      <a:pt x="15" y="1"/>
                      <a:pt x="14" y="2"/>
                      <a:pt x="14" y="3"/>
                    </a:cubicBezTo>
                    <a:cubicBezTo>
                      <a:pt x="14" y="4"/>
                      <a:pt x="13" y="4"/>
                      <a:pt x="13" y="5"/>
                    </a:cubicBezTo>
                    <a:cubicBezTo>
                      <a:pt x="13" y="6"/>
                      <a:pt x="13" y="7"/>
                      <a:pt x="12" y="8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2" y="11"/>
                      <a:pt x="12" y="12"/>
                      <a:pt x="13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6" y="14"/>
                      <a:pt x="17" y="14"/>
                      <a:pt x="18" y="13"/>
                    </a:cubicBezTo>
                    <a:cubicBezTo>
                      <a:pt x="19" y="12"/>
                      <a:pt x="20" y="11"/>
                      <a:pt x="21" y="11"/>
                    </a:cubicBezTo>
                    <a:lnTo>
                      <a:pt x="22" y="11"/>
                    </a:lnTo>
                    <a:close/>
                    <a:moveTo>
                      <a:pt x="9" y="5"/>
                    </a:move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5" y="8"/>
                      <a:pt x="4" y="9"/>
                      <a:pt x="4" y="10"/>
                    </a:cubicBezTo>
                    <a:cubicBezTo>
                      <a:pt x="3" y="11"/>
                      <a:pt x="3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5" y="12"/>
                      <a:pt x="7" y="11"/>
                    </a:cubicBezTo>
                    <a:cubicBezTo>
                      <a:pt x="8" y="9"/>
                      <a:pt x="9" y="8"/>
                      <a:pt x="9" y="7"/>
                    </a:cubicBezTo>
                    <a:cubicBezTo>
                      <a:pt x="10" y="7"/>
                      <a:pt x="10" y="6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99320728-8681-4A1E-BE53-644C07813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3843" y="2745885"/>
                <a:ext cx="79501" cy="76321"/>
              </a:xfrm>
              <a:custGeom>
                <a:avLst/>
                <a:gdLst>
                  <a:gd name="T0" fmla="*/ 8 w 16"/>
                  <a:gd name="T1" fmla="*/ 8 h 15"/>
                  <a:gd name="T2" fmla="*/ 8 w 16"/>
                  <a:gd name="T3" fmla="*/ 6 h 15"/>
                  <a:gd name="T4" fmla="*/ 5 w 16"/>
                  <a:gd name="T5" fmla="*/ 9 h 15"/>
                  <a:gd name="T6" fmla="*/ 3 w 16"/>
                  <a:gd name="T7" fmla="*/ 13 h 15"/>
                  <a:gd name="T8" fmla="*/ 1 w 16"/>
                  <a:gd name="T9" fmla="*/ 14 h 15"/>
                  <a:gd name="T10" fmla="*/ 0 w 16"/>
                  <a:gd name="T11" fmla="*/ 13 h 15"/>
                  <a:gd name="T12" fmla="*/ 0 w 16"/>
                  <a:gd name="T13" fmla="*/ 13 h 15"/>
                  <a:gd name="T14" fmla="*/ 0 w 16"/>
                  <a:gd name="T15" fmla="*/ 8 h 15"/>
                  <a:gd name="T16" fmla="*/ 2 w 16"/>
                  <a:gd name="T17" fmla="*/ 2 h 15"/>
                  <a:gd name="T18" fmla="*/ 3 w 16"/>
                  <a:gd name="T19" fmla="*/ 1 h 15"/>
                  <a:gd name="T20" fmla="*/ 4 w 16"/>
                  <a:gd name="T21" fmla="*/ 1 h 15"/>
                  <a:gd name="T22" fmla="*/ 5 w 16"/>
                  <a:gd name="T23" fmla="*/ 2 h 15"/>
                  <a:gd name="T24" fmla="*/ 4 w 16"/>
                  <a:gd name="T25" fmla="*/ 4 h 15"/>
                  <a:gd name="T26" fmla="*/ 4 w 16"/>
                  <a:gd name="T27" fmla="*/ 7 h 15"/>
                  <a:gd name="T28" fmla="*/ 4 w 16"/>
                  <a:gd name="T29" fmla="*/ 7 h 15"/>
                  <a:gd name="T30" fmla="*/ 6 w 16"/>
                  <a:gd name="T31" fmla="*/ 4 h 15"/>
                  <a:gd name="T32" fmla="*/ 8 w 16"/>
                  <a:gd name="T33" fmla="*/ 1 h 15"/>
                  <a:gd name="T34" fmla="*/ 11 w 16"/>
                  <a:gd name="T35" fmla="*/ 0 h 15"/>
                  <a:gd name="T36" fmla="*/ 12 w 16"/>
                  <a:gd name="T37" fmla="*/ 1 h 15"/>
                  <a:gd name="T38" fmla="*/ 11 w 16"/>
                  <a:gd name="T39" fmla="*/ 6 h 15"/>
                  <a:gd name="T40" fmla="*/ 10 w 16"/>
                  <a:gd name="T41" fmla="*/ 11 h 15"/>
                  <a:gd name="T42" fmla="*/ 12 w 16"/>
                  <a:gd name="T43" fmla="*/ 13 h 15"/>
                  <a:gd name="T44" fmla="*/ 15 w 16"/>
                  <a:gd name="T45" fmla="*/ 11 h 15"/>
                  <a:gd name="T46" fmla="*/ 16 w 16"/>
                  <a:gd name="T47" fmla="*/ 11 h 15"/>
                  <a:gd name="T48" fmla="*/ 14 w 16"/>
                  <a:gd name="T49" fmla="*/ 14 h 15"/>
                  <a:gd name="T50" fmla="*/ 11 w 16"/>
                  <a:gd name="T51" fmla="*/ 15 h 15"/>
                  <a:gd name="T52" fmla="*/ 7 w 16"/>
                  <a:gd name="T53" fmla="*/ 11 h 15"/>
                  <a:gd name="T54" fmla="*/ 8 w 16"/>
                  <a:gd name="T5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15">
                    <a:moveTo>
                      <a:pt x="8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8"/>
                      <a:pt x="5" y="9"/>
                    </a:cubicBezTo>
                    <a:cubicBezTo>
                      <a:pt x="4" y="11"/>
                      <a:pt x="3" y="12"/>
                      <a:pt x="3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1"/>
                      <a:pt x="0" y="8"/>
                    </a:cubicBezTo>
                    <a:cubicBezTo>
                      <a:pt x="1" y="6"/>
                      <a:pt x="1" y="4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5" y="2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6"/>
                      <a:pt x="6" y="4"/>
                    </a:cubicBezTo>
                    <a:cubicBezTo>
                      <a:pt x="7" y="3"/>
                      <a:pt x="8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2" y="2"/>
                      <a:pt x="12" y="4"/>
                      <a:pt x="11" y="6"/>
                    </a:cubicBezTo>
                    <a:cubicBezTo>
                      <a:pt x="10" y="8"/>
                      <a:pt x="10" y="10"/>
                      <a:pt x="10" y="11"/>
                    </a:cubicBezTo>
                    <a:cubicBezTo>
                      <a:pt x="10" y="12"/>
                      <a:pt x="11" y="13"/>
                      <a:pt x="12" y="13"/>
                    </a:cubicBezTo>
                    <a:cubicBezTo>
                      <a:pt x="12" y="13"/>
                      <a:pt x="13" y="12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2"/>
                      <a:pt x="15" y="13"/>
                      <a:pt x="14" y="14"/>
                    </a:cubicBezTo>
                    <a:cubicBezTo>
                      <a:pt x="13" y="15"/>
                      <a:pt x="12" y="15"/>
                      <a:pt x="11" y="15"/>
                    </a:cubicBezTo>
                    <a:cubicBezTo>
                      <a:pt x="9" y="15"/>
                      <a:pt x="8" y="14"/>
                      <a:pt x="7" y="11"/>
                    </a:cubicBezTo>
                    <a:cubicBezTo>
                      <a:pt x="7" y="11"/>
                      <a:pt x="7" y="10"/>
                      <a:pt x="8" y="8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44" name="Freeform 16">
                <a:extLst>
                  <a:ext uri="{FF2B5EF4-FFF2-40B4-BE49-F238E27FC236}">
                    <a16:creationId xmlns:a16="http://schemas.microsoft.com/office/drawing/2014/main" id="{C75FA47F-F2A5-4C17-B736-63CC1534F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525" y="2672744"/>
                <a:ext cx="85861" cy="152643"/>
              </a:xfrm>
              <a:custGeom>
                <a:avLst/>
                <a:gdLst>
                  <a:gd name="T0" fmla="*/ 9 w 17"/>
                  <a:gd name="T1" fmla="*/ 31 h 31"/>
                  <a:gd name="T2" fmla="*/ 4 w 17"/>
                  <a:gd name="T3" fmla="*/ 28 h 31"/>
                  <a:gd name="T4" fmla="*/ 4 w 17"/>
                  <a:gd name="T5" fmla="*/ 26 h 31"/>
                  <a:gd name="T6" fmla="*/ 3 w 17"/>
                  <a:gd name="T7" fmla="*/ 25 h 31"/>
                  <a:gd name="T8" fmla="*/ 3 w 17"/>
                  <a:gd name="T9" fmla="*/ 25 h 31"/>
                  <a:gd name="T10" fmla="*/ 2 w 17"/>
                  <a:gd name="T11" fmla="*/ 26 h 31"/>
                  <a:gd name="T12" fmla="*/ 1 w 17"/>
                  <a:gd name="T13" fmla="*/ 25 h 31"/>
                  <a:gd name="T14" fmla="*/ 1 w 17"/>
                  <a:gd name="T15" fmla="*/ 24 h 31"/>
                  <a:gd name="T16" fmla="*/ 3 w 17"/>
                  <a:gd name="T17" fmla="*/ 14 h 31"/>
                  <a:gd name="T18" fmla="*/ 6 w 17"/>
                  <a:gd name="T19" fmla="*/ 5 h 31"/>
                  <a:gd name="T20" fmla="*/ 7 w 17"/>
                  <a:gd name="T21" fmla="*/ 2 h 31"/>
                  <a:gd name="T22" fmla="*/ 9 w 17"/>
                  <a:gd name="T23" fmla="*/ 0 h 31"/>
                  <a:gd name="T24" fmla="*/ 10 w 17"/>
                  <a:gd name="T25" fmla="*/ 1 h 31"/>
                  <a:gd name="T26" fmla="*/ 7 w 17"/>
                  <a:gd name="T27" fmla="*/ 9 h 31"/>
                  <a:gd name="T28" fmla="*/ 4 w 17"/>
                  <a:gd name="T29" fmla="*/ 19 h 31"/>
                  <a:gd name="T30" fmla="*/ 4 w 17"/>
                  <a:gd name="T31" fmla="*/ 19 h 31"/>
                  <a:gd name="T32" fmla="*/ 8 w 17"/>
                  <a:gd name="T33" fmla="*/ 14 h 31"/>
                  <a:gd name="T34" fmla="*/ 13 w 17"/>
                  <a:gd name="T35" fmla="*/ 9 h 31"/>
                  <a:gd name="T36" fmla="*/ 14 w 17"/>
                  <a:gd name="T37" fmla="*/ 10 h 31"/>
                  <a:gd name="T38" fmla="*/ 14 w 17"/>
                  <a:gd name="T39" fmla="*/ 10 h 31"/>
                  <a:gd name="T40" fmla="*/ 14 w 17"/>
                  <a:gd name="T41" fmla="*/ 12 h 31"/>
                  <a:gd name="T42" fmla="*/ 13 w 17"/>
                  <a:gd name="T43" fmla="*/ 13 h 31"/>
                  <a:gd name="T44" fmla="*/ 11 w 17"/>
                  <a:gd name="T45" fmla="*/ 14 h 31"/>
                  <a:gd name="T46" fmla="*/ 8 w 17"/>
                  <a:gd name="T47" fmla="*/ 18 h 31"/>
                  <a:gd name="T48" fmla="*/ 6 w 17"/>
                  <a:gd name="T49" fmla="*/ 24 h 31"/>
                  <a:gd name="T50" fmla="*/ 7 w 17"/>
                  <a:gd name="T51" fmla="*/ 27 h 31"/>
                  <a:gd name="T52" fmla="*/ 10 w 17"/>
                  <a:gd name="T53" fmla="*/ 28 h 31"/>
                  <a:gd name="T54" fmla="*/ 16 w 17"/>
                  <a:gd name="T55" fmla="*/ 25 h 31"/>
                  <a:gd name="T56" fmla="*/ 17 w 17"/>
                  <a:gd name="T57" fmla="*/ 25 h 31"/>
                  <a:gd name="T58" fmla="*/ 17 w 17"/>
                  <a:gd name="T59" fmla="*/ 25 h 31"/>
                  <a:gd name="T60" fmla="*/ 9 w 17"/>
                  <a:gd name="T6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" h="31">
                    <a:moveTo>
                      <a:pt x="9" y="31"/>
                    </a:moveTo>
                    <a:cubicBezTo>
                      <a:pt x="7" y="31"/>
                      <a:pt x="5" y="30"/>
                      <a:pt x="4" y="28"/>
                    </a:cubicBezTo>
                    <a:cubicBezTo>
                      <a:pt x="4" y="27"/>
                      <a:pt x="4" y="27"/>
                      <a:pt x="4" y="26"/>
                    </a:cubicBezTo>
                    <a:cubicBezTo>
                      <a:pt x="4" y="25"/>
                      <a:pt x="4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1" y="26"/>
                      <a:pt x="1" y="25"/>
                      <a:pt x="1" y="25"/>
                    </a:cubicBezTo>
                    <a:cubicBezTo>
                      <a:pt x="1" y="24"/>
                      <a:pt x="0" y="24"/>
                      <a:pt x="1" y="24"/>
                    </a:cubicBezTo>
                    <a:cubicBezTo>
                      <a:pt x="1" y="22"/>
                      <a:pt x="1" y="19"/>
                      <a:pt x="3" y="14"/>
                    </a:cubicBezTo>
                    <a:cubicBezTo>
                      <a:pt x="4" y="9"/>
                      <a:pt x="5" y="6"/>
                      <a:pt x="6" y="5"/>
                    </a:cubicBezTo>
                    <a:cubicBezTo>
                      <a:pt x="6" y="4"/>
                      <a:pt x="6" y="3"/>
                      <a:pt x="7" y="2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5" y="14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7"/>
                      <a:pt x="7" y="16"/>
                      <a:pt x="8" y="14"/>
                    </a:cubicBezTo>
                    <a:cubicBezTo>
                      <a:pt x="11" y="11"/>
                      <a:pt x="12" y="9"/>
                      <a:pt x="13" y="9"/>
                    </a:cubicBezTo>
                    <a:cubicBezTo>
                      <a:pt x="13" y="9"/>
                      <a:pt x="14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2"/>
                    </a:cubicBezTo>
                    <a:cubicBezTo>
                      <a:pt x="14" y="12"/>
                      <a:pt x="13" y="12"/>
                      <a:pt x="13" y="13"/>
                    </a:cubicBezTo>
                    <a:cubicBezTo>
                      <a:pt x="12" y="14"/>
                      <a:pt x="11" y="14"/>
                      <a:pt x="11" y="14"/>
                    </a:cubicBezTo>
                    <a:cubicBezTo>
                      <a:pt x="10" y="15"/>
                      <a:pt x="9" y="17"/>
                      <a:pt x="8" y="18"/>
                    </a:cubicBezTo>
                    <a:cubicBezTo>
                      <a:pt x="7" y="21"/>
                      <a:pt x="6" y="22"/>
                      <a:pt x="6" y="24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8" y="28"/>
                      <a:pt x="9" y="28"/>
                      <a:pt x="10" y="28"/>
                    </a:cubicBezTo>
                    <a:cubicBezTo>
                      <a:pt x="11" y="28"/>
                      <a:pt x="13" y="27"/>
                      <a:pt x="16" y="25"/>
                    </a:cubicBezTo>
                    <a:cubicBezTo>
                      <a:pt x="16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29"/>
                      <a:pt x="12" y="31"/>
                      <a:pt x="9" y="31"/>
                    </a:cubicBezTo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45" name="Freeform 17">
                <a:extLst>
                  <a:ext uri="{FF2B5EF4-FFF2-40B4-BE49-F238E27FC236}">
                    <a16:creationId xmlns:a16="http://schemas.microsoft.com/office/drawing/2014/main" id="{FFF22194-C636-4BE7-9EAA-6DBB0A99A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2398" y="2065353"/>
                <a:ext cx="92222" cy="149463"/>
              </a:xfrm>
              <a:custGeom>
                <a:avLst/>
                <a:gdLst>
                  <a:gd name="T0" fmla="*/ 0 w 29"/>
                  <a:gd name="T1" fmla="*/ 0 h 47"/>
                  <a:gd name="T2" fmla="*/ 29 w 29"/>
                  <a:gd name="T3" fmla="*/ 0 h 47"/>
                  <a:gd name="T4" fmla="*/ 29 w 29"/>
                  <a:gd name="T5" fmla="*/ 8 h 47"/>
                  <a:gd name="T6" fmla="*/ 11 w 29"/>
                  <a:gd name="T7" fmla="*/ 8 h 47"/>
                  <a:gd name="T8" fmla="*/ 11 w 29"/>
                  <a:gd name="T9" fmla="*/ 19 h 47"/>
                  <a:gd name="T10" fmla="*/ 28 w 29"/>
                  <a:gd name="T11" fmla="*/ 19 h 47"/>
                  <a:gd name="T12" fmla="*/ 28 w 29"/>
                  <a:gd name="T13" fmla="*/ 27 h 47"/>
                  <a:gd name="T14" fmla="*/ 11 w 29"/>
                  <a:gd name="T15" fmla="*/ 27 h 47"/>
                  <a:gd name="T16" fmla="*/ 11 w 29"/>
                  <a:gd name="T17" fmla="*/ 38 h 47"/>
                  <a:gd name="T18" fmla="*/ 29 w 29"/>
                  <a:gd name="T19" fmla="*/ 38 h 47"/>
                  <a:gd name="T20" fmla="*/ 29 w 29"/>
                  <a:gd name="T21" fmla="*/ 47 h 47"/>
                  <a:gd name="T22" fmla="*/ 0 w 29"/>
                  <a:gd name="T23" fmla="*/ 47 h 47"/>
                  <a:gd name="T24" fmla="*/ 0 w 29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47">
                    <a:moveTo>
                      <a:pt x="0" y="0"/>
                    </a:moveTo>
                    <a:lnTo>
                      <a:pt x="29" y="0"/>
                    </a:lnTo>
                    <a:lnTo>
                      <a:pt x="29" y="8"/>
                    </a:lnTo>
                    <a:lnTo>
                      <a:pt x="11" y="8"/>
                    </a:lnTo>
                    <a:lnTo>
                      <a:pt x="11" y="19"/>
                    </a:lnTo>
                    <a:lnTo>
                      <a:pt x="28" y="19"/>
                    </a:lnTo>
                    <a:lnTo>
                      <a:pt x="28" y="27"/>
                    </a:lnTo>
                    <a:lnTo>
                      <a:pt x="11" y="27"/>
                    </a:lnTo>
                    <a:lnTo>
                      <a:pt x="11" y="38"/>
                    </a:lnTo>
                    <a:lnTo>
                      <a:pt x="29" y="38"/>
                    </a:lnTo>
                    <a:lnTo>
                      <a:pt x="29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1377D04A-48D2-4637-AF1C-151606D91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3700" y="2100334"/>
                <a:ext cx="104942" cy="114482"/>
              </a:xfrm>
              <a:custGeom>
                <a:avLst/>
                <a:gdLst>
                  <a:gd name="T0" fmla="*/ 21 w 21"/>
                  <a:gd name="T1" fmla="*/ 23 h 23"/>
                  <a:gd name="T2" fmla="*/ 15 w 21"/>
                  <a:gd name="T3" fmla="*/ 23 h 23"/>
                  <a:gd name="T4" fmla="*/ 15 w 21"/>
                  <a:gd name="T5" fmla="*/ 18 h 23"/>
                  <a:gd name="T6" fmla="*/ 15 w 21"/>
                  <a:gd name="T7" fmla="*/ 18 h 23"/>
                  <a:gd name="T8" fmla="*/ 8 w 21"/>
                  <a:gd name="T9" fmla="*/ 23 h 23"/>
                  <a:gd name="T10" fmla="*/ 0 w 21"/>
                  <a:gd name="T11" fmla="*/ 14 h 23"/>
                  <a:gd name="T12" fmla="*/ 0 w 21"/>
                  <a:gd name="T13" fmla="*/ 0 h 23"/>
                  <a:gd name="T14" fmla="*/ 7 w 21"/>
                  <a:gd name="T15" fmla="*/ 0 h 23"/>
                  <a:gd name="T16" fmla="*/ 7 w 21"/>
                  <a:gd name="T17" fmla="*/ 11 h 23"/>
                  <a:gd name="T18" fmla="*/ 10 w 21"/>
                  <a:gd name="T19" fmla="*/ 17 h 23"/>
                  <a:gd name="T20" fmla="*/ 15 w 21"/>
                  <a:gd name="T21" fmla="*/ 10 h 23"/>
                  <a:gd name="T22" fmla="*/ 15 w 21"/>
                  <a:gd name="T23" fmla="*/ 0 h 23"/>
                  <a:gd name="T24" fmla="*/ 21 w 21"/>
                  <a:gd name="T25" fmla="*/ 0 h 23"/>
                  <a:gd name="T26" fmla="*/ 21 w 21"/>
                  <a:gd name="T2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3">
                    <a:moveTo>
                      <a:pt x="21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4" y="22"/>
                      <a:pt x="11" y="23"/>
                      <a:pt x="8" y="23"/>
                    </a:cubicBezTo>
                    <a:cubicBezTo>
                      <a:pt x="2" y="23"/>
                      <a:pt x="0" y="19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5"/>
                      <a:pt x="8" y="17"/>
                      <a:pt x="10" y="17"/>
                    </a:cubicBezTo>
                    <a:cubicBezTo>
                      <a:pt x="13" y="17"/>
                      <a:pt x="15" y="14"/>
                      <a:pt x="15" y="1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21" y="23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BD7EDE63-ABA9-4824-AC9D-F6E6DDB51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7722" y="2100334"/>
                <a:ext cx="73141" cy="114482"/>
              </a:xfrm>
              <a:custGeom>
                <a:avLst/>
                <a:gdLst>
                  <a:gd name="T0" fmla="*/ 15 w 15"/>
                  <a:gd name="T1" fmla="*/ 6 h 23"/>
                  <a:gd name="T2" fmla="*/ 12 w 15"/>
                  <a:gd name="T3" fmla="*/ 6 h 23"/>
                  <a:gd name="T4" fmla="*/ 7 w 15"/>
                  <a:gd name="T5" fmla="*/ 13 h 23"/>
                  <a:gd name="T6" fmla="*/ 7 w 15"/>
                  <a:gd name="T7" fmla="*/ 23 h 23"/>
                  <a:gd name="T8" fmla="*/ 0 w 15"/>
                  <a:gd name="T9" fmla="*/ 23 h 23"/>
                  <a:gd name="T10" fmla="*/ 0 w 15"/>
                  <a:gd name="T11" fmla="*/ 0 h 23"/>
                  <a:gd name="T12" fmla="*/ 7 w 15"/>
                  <a:gd name="T13" fmla="*/ 0 h 23"/>
                  <a:gd name="T14" fmla="*/ 7 w 15"/>
                  <a:gd name="T15" fmla="*/ 4 h 23"/>
                  <a:gd name="T16" fmla="*/ 7 w 15"/>
                  <a:gd name="T17" fmla="*/ 4 h 23"/>
                  <a:gd name="T18" fmla="*/ 13 w 15"/>
                  <a:gd name="T19" fmla="*/ 0 h 23"/>
                  <a:gd name="T20" fmla="*/ 15 w 15"/>
                  <a:gd name="T21" fmla="*/ 0 h 23"/>
                  <a:gd name="T22" fmla="*/ 15 w 15"/>
                  <a:gd name="T23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23">
                    <a:moveTo>
                      <a:pt x="15" y="6"/>
                    </a:moveTo>
                    <a:cubicBezTo>
                      <a:pt x="14" y="6"/>
                      <a:pt x="13" y="6"/>
                      <a:pt x="12" y="6"/>
                    </a:cubicBezTo>
                    <a:cubicBezTo>
                      <a:pt x="9" y="6"/>
                      <a:pt x="7" y="9"/>
                      <a:pt x="7" y="1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10" y="0"/>
                      <a:pt x="13" y="0"/>
                    </a:cubicBezTo>
                    <a:cubicBezTo>
                      <a:pt x="14" y="0"/>
                      <a:pt x="14" y="0"/>
                      <a:pt x="15" y="0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91445A43-6EF7-4912-BE90-5F54210D2E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44043" y="2100334"/>
                <a:ext cx="114482" cy="114482"/>
              </a:xfrm>
              <a:custGeom>
                <a:avLst/>
                <a:gdLst>
                  <a:gd name="T0" fmla="*/ 0 w 23"/>
                  <a:gd name="T1" fmla="*/ 11 h 23"/>
                  <a:gd name="T2" fmla="*/ 11 w 23"/>
                  <a:gd name="T3" fmla="*/ 0 h 23"/>
                  <a:gd name="T4" fmla="*/ 23 w 23"/>
                  <a:gd name="T5" fmla="*/ 11 h 23"/>
                  <a:gd name="T6" fmla="*/ 11 w 23"/>
                  <a:gd name="T7" fmla="*/ 23 h 23"/>
                  <a:gd name="T8" fmla="*/ 0 w 23"/>
                  <a:gd name="T9" fmla="*/ 11 h 23"/>
                  <a:gd name="T10" fmla="*/ 16 w 23"/>
                  <a:gd name="T11" fmla="*/ 11 h 23"/>
                  <a:gd name="T12" fmla="*/ 11 w 23"/>
                  <a:gd name="T13" fmla="*/ 5 h 23"/>
                  <a:gd name="T14" fmla="*/ 7 w 23"/>
                  <a:gd name="T15" fmla="*/ 11 h 23"/>
                  <a:gd name="T16" fmla="*/ 11 w 23"/>
                  <a:gd name="T17" fmla="*/ 18 h 23"/>
                  <a:gd name="T18" fmla="*/ 16 w 23"/>
                  <a:gd name="T1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1"/>
                    </a:cubicBezTo>
                    <a:cubicBezTo>
                      <a:pt x="23" y="19"/>
                      <a:pt x="18" y="23"/>
                      <a:pt x="11" y="23"/>
                    </a:cubicBezTo>
                    <a:cubicBezTo>
                      <a:pt x="5" y="23"/>
                      <a:pt x="0" y="19"/>
                      <a:pt x="0" y="11"/>
                    </a:cubicBezTo>
                    <a:moveTo>
                      <a:pt x="16" y="11"/>
                    </a:moveTo>
                    <a:cubicBezTo>
                      <a:pt x="16" y="8"/>
                      <a:pt x="14" y="5"/>
                      <a:pt x="11" y="5"/>
                    </a:cubicBezTo>
                    <a:cubicBezTo>
                      <a:pt x="8" y="5"/>
                      <a:pt x="7" y="8"/>
                      <a:pt x="7" y="11"/>
                    </a:cubicBezTo>
                    <a:cubicBezTo>
                      <a:pt x="7" y="15"/>
                      <a:pt x="8" y="18"/>
                      <a:pt x="11" y="18"/>
                    </a:cubicBezTo>
                    <a:cubicBezTo>
                      <a:pt x="14" y="18"/>
                      <a:pt x="16" y="15"/>
                      <a:pt x="16" y="11"/>
                    </a:cubicBezTo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3ACD9361-C769-4A63-82A5-2C5D4BE51B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71245" y="2100334"/>
                <a:ext cx="108122" cy="159003"/>
              </a:xfrm>
              <a:custGeom>
                <a:avLst/>
                <a:gdLst>
                  <a:gd name="T0" fmla="*/ 0 w 22"/>
                  <a:gd name="T1" fmla="*/ 0 h 32"/>
                  <a:gd name="T2" fmla="*/ 6 w 22"/>
                  <a:gd name="T3" fmla="*/ 0 h 32"/>
                  <a:gd name="T4" fmla="*/ 6 w 22"/>
                  <a:gd name="T5" fmla="*/ 4 h 32"/>
                  <a:gd name="T6" fmla="*/ 6 w 22"/>
                  <a:gd name="T7" fmla="*/ 4 h 32"/>
                  <a:gd name="T8" fmla="*/ 14 w 22"/>
                  <a:gd name="T9" fmla="*/ 0 h 32"/>
                  <a:gd name="T10" fmla="*/ 22 w 22"/>
                  <a:gd name="T11" fmla="*/ 11 h 32"/>
                  <a:gd name="T12" fmla="*/ 13 w 22"/>
                  <a:gd name="T13" fmla="*/ 23 h 32"/>
                  <a:gd name="T14" fmla="*/ 7 w 22"/>
                  <a:gd name="T15" fmla="*/ 19 h 32"/>
                  <a:gd name="T16" fmla="*/ 7 w 22"/>
                  <a:gd name="T17" fmla="*/ 19 h 32"/>
                  <a:gd name="T18" fmla="*/ 7 w 22"/>
                  <a:gd name="T19" fmla="*/ 32 h 32"/>
                  <a:gd name="T20" fmla="*/ 0 w 22"/>
                  <a:gd name="T21" fmla="*/ 32 h 32"/>
                  <a:gd name="T22" fmla="*/ 0 w 22"/>
                  <a:gd name="T23" fmla="*/ 0 h 32"/>
                  <a:gd name="T24" fmla="*/ 11 w 22"/>
                  <a:gd name="T25" fmla="*/ 6 h 32"/>
                  <a:gd name="T26" fmla="*/ 7 w 22"/>
                  <a:gd name="T27" fmla="*/ 11 h 32"/>
                  <a:gd name="T28" fmla="*/ 11 w 22"/>
                  <a:gd name="T29" fmla="*/ 17 h 32"/>
                  <a:gd name="T30" fmla="*/ 15 w 22"/>
                  <a:gd name="T31" fmla="*/ 11 h 32"/>
                  <a:gd name="T32" fmla="*/ 11 w 22"/>
                  <a:gd name="T3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32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2" y="6"/>
                      <a:pt x="22" y="11"/>
                    </a:cubicBezTo>
                    <a:cubicBezTo>
                      <a:pt x="22" y="18"/>
                      <a:pt x="19" y="23"/>
                      <a:pt x="13" y="23"/>
                    </a:cubicBezTo>
                    <a:cubicBezTo>
                      <a:pt x="11" y="23"/>
                      <a:pt x="8" y="22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0" y="0"/>
                    </a:lnTo>
                    <a:close/>
                    <a:moveTo>
                      <a:pt x="11" y="6"/>
                    </a:moveTo>
                    <a:cubicBezTo>
                      <a:pt x="8" y="6"/>
                      <a:pt x="7" y="8"/>
                      <a:pt x="7" y="11"/>
                    </a:cubicBezTo>
                    <a:cubicBezTo>
                      <a:pt x="7" y="15"/>
                      <a:pt x="9" y="17"/>
                      <a:pt x="11" y="17"/>
                    </a:cubicBezTo>
                    <a:cubicBezTo>
                      <a:pt x="14" y="17"/>
                      <a:pt x="15" y="15"/>
                      <a:pt x="15" y="11"/>
                    </a:cubicBezTo>
                    <a:cubicBezTo>
                      <a:pt x="15" y="8"/>
                      <a:pt x="14" y="6"/>
                      <a:pt x="11" y="6"/>
                    </a:cubicBezTo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DEE8C654-F646-4EF3-822B-ED55BA54B3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8907" y="2100334"/>
                <a:ext cx="104942" cy="114482"/>
              </a:xfrm>
              <a:custGeom>
                <a:avLst/>
                <a:gdLst>
                  <a:gd name="T0" fmla="*/ 7 w 21"/>
                  <a:gd name="T1" fmla="*/ 14 h 23"/>
                  <a:gd name="T2" fmla="*/ 13 w 21"/>
                  <a:gd name="T3" fmla="*/ 18 h 23"/>
                  <a:gd name="T4" fmla="*/ 19 w 21"/>
                  <a:gd name="T5" fmla="*/ 16 h 23"/>
                  <a:gd name="T6" fmla="*/ 19 w 21"/>
                  <a:gd name="T7" fmla="*/ 22 h 23"/>
                  <a:gd name="T8" fmla="*/ 12 w 21"/>
                  <a:gd name="T9" fmla="*/ 23 h 23"/>
                  <a:gd name="T10" fmla="*/ 0 w 21"/>
                  <a:gd name="T11" fmla="*/ 11 h 23"/>
                  <a:gd name="T12" fmla="*/ 11 w 21"/>
                  <a:gd name="T13" fmla="*/ 0 h 23"/>
                  <a:gd name="T14" fmla="*/ 21 w 21"/>
                  <a:gd name="T15" fmla="*/ 12 h 23"/>
                  <a:gd name="T16" fmla="*/ 21 w 21"/>
                  <a:gd name="T17" fmla="*/ 14 h 23"/>
                  <a:gd name="T18" fmla="*/ 7 w 21"/>
                  <a:gd name="T19" fmla="*/ 14 h 23"/>
                  <a:gd name="T20" fmla="*/ 15 w 21"/>
                  <a:gd name="T21" fmla="*/ 9 h 23"/>
                  <a:gd name="T22" fmla="*/ 11 w 21"/>
                  <a:gd name="T23" fmla="*/ 5 h 23"/>
                  <a:gd name="T24" fmla="*/ 7 w 21"/>
                  <a:gd name="T25" fmla="*/ 9 h 23"/>
                  <a:gd name="T26" fmla="*/ 15 w 21"/>
                  <a:gd name="T2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3">
                    <a:moveTo>
                      <a:pt x="7" y="14"/>
                    </a:moveTo>
                    <a:cubicBezTo>
                      <a:pt x="8" y="17"/>
                      <a:pt x="10" y="18"/>
                      <a:pt x="13" y="18"/>
                    </a:cubicBezTo>
                    <a:cubicBezTo>
                      <a:pt x="15" y="18"/>
                      <a:pt x="17" y="17"/>
                      <a:pt x="19" y="16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7" y="23"/>
                      <a:pt x="15" y="23"/>
                      <a:pt x="12" y="23"/>
                    </a:cubicBezTo>
                    <a:cubicBezTo>
                      <a:pt x="5" y="23"/>
                      <a:pt x="0" y="19"/>
                      <a:pt x="0" y="11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9" y="0"/>
                      <a:pt x="21" y="6"/>
                      <a:pt x="21" y="12"/>
                    </a:cubicBezTo>
                    <a:cubicBezTo>
                      <a:pt x="21" y="14"/>
                      <a:pt x="21" y="14"/>
                      <a:pt x="21" y="14"/>
                    </a:cubicBezTo>
                    <a:lnTo>
                      <a:pt x="7" y="14"/>
                    </a:lnTo>
                    <a:close/>
                    <a:moveTo>
                      <a:pt x="15" y="9"/>
                    </a:moveTo>
                    <a:cubicBezTo>
                      <a:pt x="15" y="7"/>
                      <a:pt x="14" y="5"/>
                      <a:pt x="11" y="5"/>
                    </a:cubicBezTo>
                    <a:cubicBezTo>
                      <a:pt x="9" y="5"/>
                      <a:pt x="8" y="7"/>
                      <a:pt x="7" y="9"/>
                    </a:cubicBez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E9F613CD-6D73-434A-B68F-AB07701F98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06569" y="2100334"/>
                <a:ext cx="98582" cy="114482"/>
              </a:xfrm>
              <a:custGeom>
                <a:avLst/>
                <a:gdLst>
                  <a:gd name="T0" fmla="*/ 14 w 20"/>
                  <a:gd name="T1" fmla="*/ 23 h 23"/>
                  <a:gd name="T2" fmla="*/ 14 w 20"/>
                  <a:gd name="T3" fmla="*/ 19 h 23"/>
                  <a:gd name="T4" fmla="*/ 13 w 20"/>
                  <a:gd name="T5" fmla="*/ 19 h 23"/>
                  <a:gd name="T6" fmla="*/ 7 w 20"/>
                  <a:gd name="T7" fmla="*/ 23 h 23"/>
                  <a:gd name="T8" fmla="*/ 0 w 20"/>
                  <a:gd name="T9" fmla="*/ 16 h 23"/>
                  <a:gd name="T10" fmla="*/ 10 w 20"/>
                  <a:gd name="T11" fmla="*/ 8 h 23"/>
                  <a:gd name="T12" fmla="*/ 13 w 20"/>
                  <a:gd name="T13" fmla="*/ 9 h 23"/>
                  <a:gd name="T14" fmla="*/ 9 w 20"/>
                  <a:gd name="T15" fmla="*/ 5 h 23"/>
                  <a:gd name="T16" fmla="*/ 2 w 20"/>
                  <a:gd name="T17" fmla="*/ 7 h 23"/>
                  <a:gd name="T18" fmla="*/ 2 w 20"/>
                  <a:gd name="T19" fmla="*/ 1 h 23"/>
                  <a:gd name="T20" fmla="*/ 10 w 20"/>
                  <a:gd name="T21" fmla="*/ 0 h 23"/>
                  <a:gd name="T22" fmla="*/ 20 w 20"/>
                  <a:gd name="T23" fmla="*/ 9 h 23"/>
                  <a:gd name="T24" fmla="*/ 20 w 20"/>
                  <a:gd name="T25" fmla="*/ 17 h 23"/>
                  <a:gd name="T26" fmla="*/ 20 w 20"/>
                  <a:gd name="T27" fmla="*/ 23 h 23"/>
                  <a:gd name="T28" fmla="*/ 14 w 20"/>
                  <a:gd name="T29" fmla="*/ 23 h 23"/>
                  <a:gd name="T30" fmla="*/ 9 w 20"/>
                  <a:gd name="T31" fmla="*/ 18 h 23"/>
                  <a:gd name="T32" fmla="*/ 13 w 20"/>
                  <a:gd name="T33" fmla="*/ 13 h 23"/>
                  <a:gd name="T34" fmla="*/ 10 w 20"/>
                  <a:gd name="T35" fmla="*/ 13 h 23"/>
                  <a:gd name="T36" fmla="*/ 6 w 20"/>
                  <a:gd name="T37" fmla="*/ 15 h 23"/>
                  <a:gd name="T38" fmla="*/ 9 w 20"/>
                  <a:gd name="T3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23">
                    <a:moveTo>
                      <a:pt x="14" y="23"/>
                    </a:moveTo>
                    <a:cubicBezTo>
                      <a:pt x="14" y="21"/>
                      <a:pt x="14" y="20"/>
                      <a:pt x="14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2"/>
                      <a:pt x="10" y="23"/>
                      <a:pt x="7" y="23"/>
                    </a:cubicBezTo>
                    <a:cubicBezTo>
                      <a:pt x="3" y="23"/>
                      <a:pt x="0" y="21"/>
                      <a:pt x="0" y="16"/>
                    </a:cubicBezTo>
                    <a:cubicBezTo>
                      <a:pt x="0" y="9"/>
                      <a:pt x="6" y="8"/>
                      <a:pt x="10" y="8"/>
                    </a:cubicBezTo>
                    <a:cubicBezTo>
                      <a:pt x="11" y="8"/>
                      <a:pt x="12" y="9"/>
                      <a:pt x="13" y="9"/>
                    </a:cubicBezTo>
                    <a:cubicBezTo>
                      <a:pt x="13" y="6"/>
                      <a:pt x="11" y="5"/>
                      <a:pt x="9" y="5"/>
                    </a:cubicBezTo>
                    <a:cubicBezTo>
                      <a:pt x="6" y="5"/>
                      <a:pt x="4" y="5"/>
                      <a:pt x="2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0"/>
                      <a:pt x="7" y="0"/>
                      <a:pt x="10" y="0"/>
                    </a:cubicBezTo>
                    <a:cubicBezTo>
                      <a:pt x="15" y="0"/>
                      <a:pt x="20" y="2"/>
                      <a:pt x="20" y="9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21"/>
                      <a:pt x="20" y="23"/>
                    </a:cubicBezTo>
                    <a:lnTo>
                      <a:pt x="14" y="23"/>
                    </a:lnTo>
                    <a:close/>
                    <a:moveTo>
                      <a:pt x="9" y="18"/>
                    </a:moveTo>
                    <a:cubicBezTo>
                      <a:pt x="12" y="18"/>
                      <a:pt x="13" y="15"/>
                      <a:pt x="13" y="13"/>
                    </a:cubicBezTo>
                    <a:cubicBezTo>
                      <a:pt x="12" y="13"/>
                      <a:pt x="11" y="13"/>
                      <a:pt x="10" y="13"/>
                    </a:cubicBezTo>
                    <a:cubicBezTo>
                      <a:pt x="8" y="13"/>
                      <a:pt x="6" y="13"/>
                      <a:pt x="6" y="15"/>
                    </a:cubicBezTo>
                    <a:cubicBezTo>
                      <a:pt x="6" y="17"/>
                      <a:pt x="7" y="18"/>
                      <a:pt x="9" y="18"/>
                    </a:cubicBezTo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52" name="Freeform 24">
                <a:extLst>
                  <a:ext uri="{FF2B5EF4-FFF2-40B4-BE49-F238E27FC236}">
                    <a16:creationId xmlns:a16="http://schemas.microsoft.com/office/drawing/2014/main" id="{EDADDA6D-CD06-41F9-A3CF-C54BA5F0B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4231" y="2100334"/>
                <a:ext cx="101762" cy="114482"/>
              </a:xfrm>
              <a:custGeom>
                <a:avLst/>
                <a:gdLst>
                  <a:gd name="T0" fmla="*/ 0 w 21"/>
                  <a:gd name="T1" fmla="*/ 0 h 23"/>
                  <a:gd name="T2" fmla="*/ 6 w 21"/>
                  <a:gd name="T3" fmla="*/ 0 h 23"/>
                  <a:gd name="T4" fmla="*/ 6 w 21"/>
                  <a:gd name="T5" fmla="*/ 4 h 23"/>
                  <a:gd name="T6" fmla="*/ 6 w 21"/>
                  <a:gd name="T7" fmla="*/ 4 h 23"/>
                  <a:gd name="T8" fmla="*/ 14 w 21"/>
                  <a:gd name="T9" fmla="*/ 0 h 23"/>
                  <a:gd name="T10" fmla="*/ 21 w 21"/>
                  <a:gd name="T11" fmla="*/ 9 h 23"/>
                  <a:gd name="T12" fmla="*/ 21 w 21"/>
                  <a:gd name="T13" fmla="*/ 23 h 23"/>
                  <a:gd name="T14" fmla="*/ 14 w 21"/>
                  <a:gd name="T15" fmla="*/ 23 h 23"/>
                  <a:gd name="T16" fmla="*/ 14 w 21"/>
                  <a:gd name="T17" fmla="*/ 12 h 23"/>
                  <a:gd name="T18" fmla="*/ 11 w 21"/>
                  <a:gd name="T19" fmla="*/ 6 h 23"/>
                  <a:gd name="T20" fmla="*/ 7 w 21"/>
                  <a:gd name="T21" fmla="*/ 13 h 23"/>
                  <a:gd name="T22" fmla="*/ 7 w 21"/>
                  <a:gd name="T23" fmla="*/ 23 h 23"/>
                  <a:gd name="T24" fmla="*/ 0 w 21"/>
                  <a:gd name="T25" fmla="*/ 23 h 23"/>
                  <a:gd name="T26" fmla="*/ 0 w 21"/>
                  <a:gd name="T2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3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0" y="0"/>
                      <a:pt x="14" y="0"/>
                    </a:cubicBezTo>
                    <a:cubicBezTo>
                      <a:pt x="19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8"/>
                      <a:pt x="13" y="6"/>
                      <a:pt x="11" y="6"/>
                    </a:cubicBezTo>
                    <a:cubicBezTo>
                      <a:pt x="8" y="6"/>
                      <a:pt x="7" y="8"/>
                      <a:pt x="7" y="1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53" name="Rectangle 25">
                <a:extLst>
                  <a:ext uri="{FF2B5EF4-FFF2-40B4-BE49-F238E27FC236}">
                    <a16:creationId xmlns:a16="http://schemas.microsoft.com/office/drawing/2014/main" id="{C97C2C25-0F89-4A35-8018-8E43ECB87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2398" y="2310217"/>
                <a:ext cx="34981" cy="146282"/>
              </a:xfrm>
              <a:prstGeom prst="rect">
                <a:avLst/>
              </a:pr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54" name="Freeform 26">
                <a:extLst>
                  <a:ext uri="{FF2B5EF4-FFF2-40B4-BE49-F238E27FC236}">
                    <a16:creationId xmlns:a16="http://schemas.microsoft.com/office/drawing/2014/main" id="{6D1F02B4-EAE0-4786-B63E-93FC48A5C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9639" y="2348378"/>
                <a:ext cx="104942" cy="108122"/>
              </a:xfrm>
              <a:custGeom>
                <a:avLst/>
                <a:gdLst>
                  <a:gd name="T0" fmla="*/ 0 w 21"/>
                  <a:gd name="T1" fmla="*/ 0 h 22"/>
                  <a:gd name="T2" fmla="*/ 6 w 21"/>
                  <a:gd name="T3" fmla="*/ 0 h 22"/>
                  <a:gd name="T4" fmla="*/ 6 w 21"/>
                  <a:gd name="T5" fmla="*/ 4 h 22"/>
                  <a:gd name="T6" fmla="*/ 6 w 21"/>
                  <a:gd name="T7" fmla="*/ 4 h 22"/>
                  <a:gd name="T8" fmla="*/ 13 w 21"/>
                  <a:gd name="T9" fmla="*/ 0 h 22"/>
                  <a:gd name="T10" fmla="*/ 21 w 21"/>
                  <a:gd name="T11" fmla="*/ 8 h 22"/>
                  <a:gd name="T12" fmla="*/ 21 w 21"/>
                  <a:gd name="T13" fmla="*/ 22 h 22"/>
                  <a:gd name="T14" fmla="*/ 14 w 21"/>
                  <a:gd name="T15" fmla="*/ 22 h 22"/>
                  <a:gd name="T16" fmla="*/ 14 w 21"/>
                  <a:gd name="T17" fmla="*/ 12 h 22"/>
                  <a:gd name="T18" fmla="*/ 11 w 21"/>
                  <a:gd name="T19" fmla="*/ 6 h 22"/>
                  <a:gd name="T20" fmla="*/ 7 w 21"/>
                  <a:gd name="T21" fmla="*/ 13 h 22"/>
                  <a:gd name="T22" fmla="*/ 7 w 21"/>
                  <a:gd name="T23" fmla="*/ 22 h 22"/>
                  <a:gd name="T24" fmla="*/ 0 w 21"/>
                  <a:gd name="T25" fmla="*/ 22 h 22"/>
                  <a:gd name="T26" fmla="*/ 0 w 21"/>
                  <a:gd name="T2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9" y="0"/>
                      <a:pt x="21" y="4"/>
                      <a:pt x="21" y="8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7"/>
                      <a:pt x="13" y="6"/>
                      <a:pt x="11" y="6"/>
                    </a:cubicBezTo>
                    <a:cubicBezTo>
                      <a:pt x="8" y="6"/>
                      <a:pt x="7" y="8"/>
                      <a:pt x="7" y="1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55" name="Freeform 27">
                <a:extLst>
                  <a:ext uri="{FF2B5EF4-FFF2-40B4-BE49-F238E27FC236}">
                    <a16:creationId xmlns:a16="http://schemas.microsoft.com/office/drawing/2014/main" id="{2711E743-0AA3-42A0-B363-F5596BF40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7761" y="2348378"/>
                <a:ext cx="114482" cy="108122"/>
              </a:xfrm>
              <a:custGeom>
                <a:avLst/>
                <a:gdLst>
                  <a:gd name="T0" fmla="*/ 0 w 36"/>
                  <a:gd name="T1" fmla="*/ 0 h 34"/>
                  <a:gd name="T2" fmla="*/ 13 w 36"/>
                  <a:gd name="T3" fmla="*/ 0 h 34"/>
                  <a:gd name="T4" fmla="*/ 19 w 36"/>
                  <a:gd name="T5" fmla="*/ 25 h 34"/>
                  <a:gd name="T6" fmla="*/ 19 w 36"/>
                  <a:gd name="T7" fmla="*/ 25 h 34"/>
                  <a:gd name="T8" fmla="*/ 25 w 36"/>
                  <a:gd name="T9" fmla="*/ 0 h 34"/>
                  <a:gd name="T10" fmla="*/ 36 w 36"/>
                  <a:gd name="T11" fmla="*/ 0 h 34"/>
                  <a:gd name="T12" fmla="*/ 25 w 36"/>
                  <a:gd name="T13" fmla="*/ 34 h 34"/>
                  <a:gd name="T14" fmla="*/ 13 w 36"/>
                  <a:gd name="T15" fmla="*/ 34 h 34"/>
                  <a:gd name="T16" fmla="*/ 0 w 36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4">
                    <a:moveTo>
                      <a:pt x="0" y="0"/>
                    </a:moveTo>
                    <a:lnTo>
                      <a:pt x="13" y="0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25" y="34"/>
                    </a:lnTo>
                    <a:lnTo>
                      <a:pt x="13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56" name="Freeform 28">
                <a:extLst>
                  <a:ext uri="{FF2B5EF4-FFF2-40B4-BE49-F238E27FC236}">
                    <a16:creationId xmlns:a16="http://schemas.microsoft.com/office/drawing/2014/main" id="{A714DC50-B6A6-4177-8C80-09D3D25E1C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15423" y="2348378"/>
                <a:ext cx="98582" cy="114482"/>
              </a:xfrm>
              <a:custGeom>
                <a:avLst/>
                <a:gdLst>
                  <a:gd name="T0" fmla="*/ 7 w 20"/>
                  <a:gd name="T1" fmla="*/ 13 h 23"/>
                  <a:gd name="T2" fmla="*/ 12 w 20"/>
                  <a:gd name="T3" fmla="*/ 18 h 23"/>
                  <a:gd name="T4" fmla="*/ 18 w 20"/>
                  <a:gd name="T5" fmla="*/ 16 h 23"/>
                  <a:gd name="T6" fmla="*/ 18 w 20"/>
                  <a:gd name="T7" fmla="*/ 21 h 23"/>
                  <a:gd name="T8" fmla="*/ 11 w 20"/>
                  <a:gd name="T9" fmla="*/ 23 h 23"/>
                  <a:gd name="T10" fmla="*/ 0 w 20"/>
                  <a:gd name="T11" fmla="*/ 11 h 23"/>
                  <a:gd name="T12" fmla="*/ 10 w 20"/>
                  <a:gd name="T13" fmla="*/ 0 h 23"/>
                  <a:gd name="T14" fmla="*/ 20 w 20"/>
                  <a:gd name="T15" fmla="*/ 12 h 23"/>
                  <a:gd name="T16" fmla="*/ 20 w 20"/>
                  <a:gd name="T17" fmla="*/ 13 h 23"/>
                  <a:gd name="T18" fmla="*/ 7 w 20"/>
                  <a:gd name="T19" fmla="*/ 13 h 23"/>
                  <a:gd name="T20" fmla="*/ 14 w 20"/>
                  <a:gd name="T21" fmla="*/ 9 h 23"/>
                  <a:gd name="T22" fmla="*/ 10 w 20"/>
                  <a:gd name="T23" fmla="*/ 4 h 23"/>
                  <a:gd name="T24" fmla="*/ 6 w 20"/>
                  <a:gd name="T25" fmla="*/ 9 h 23"/>
                  <a:gd name="T26" fmla="*/ 14 w 20"/>
                  <a:gd name="T2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23">
                    <a:moveTo>
                      <a:pt x="7" y="13"/>
                    </a:moveTo>
                    <a:cubicBezTo>
                      <a:pt x="7" y="16"/>
                      <a:pt x="9" y="18"/>
                      <a:pt x="12" y="18"/>
                    </a:cubicBezTo>
                    <a:cubicBezTo>
                      <a:pt x="14" y="18"/>
                      <a:pt x="16" y="17"/>
                      <a:pt x="18" y="16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2"/>
                      <a:pt x="14" y="23"/>
                      <a:pt x="11" y="23"/>
                    </a:cubicBezTo>
                    <a:cubicBezTo>
                      <a:pt x="5" y="23"/>
                      <a:pt x="0" y="18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8" y="0"/>
                      <a:pt x="20" y="5"/>
                      <a:pt x="20" y="12"/>
                    </a:cubicBezTo>
                    <a:cubicBezTo>
                      <a:pt x="20" y="13"/>
                      <a:pt x="20" y="13"/>
                      <a:pt x="20" y="13"/>
                    </a:cubicBezTo>
                    <a:lnTo>
                      <a:pt x="7" y="13"/>
                    </a:lnTo>
                    <a:close/>
                    <a:moveTo>
                      <a:pt x="14" y="9"/>
                    </a:moveTo>
                    <a:cubicBezTo>
                      <a:pt x="14" y="6"/>
                      <a:pt x="13" y="4"/>
                      <a:pt x="10" y="4"/>
                    </a:cubicBezTo>
                    <a:cubicBezTo>
                      <a:pt x="8" y="4"/>
                      <a:pt x="7" y="6"/>
                      <a:pt x="6" y="9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57" name="Freeform 29">
                <a:extLst>
                  <a:ext uri="{FF2B5EF4-FFF2-40B4-BE49-F238E27FC236}">
                    <a16:creationId xmlns:a16="http://schemas.microsoft.com/office/drawing/2014/main" id="{A4D7B78A-4F9C-43DE-927F-D60DC191F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9904" y="2348378"/>
                <a:ext cx="76321" cy="114482"/>
              </a:xfrm>
              <a:custGeom>
                <a:avLst/>
                <a:gdLst>
                  <a:gd name="T0" fmla="*/ 0 w 16"/>
                  <a:gd name="T1" fmla="*/ 16 h 23"/>
                  <a:gd name="T2" fmla="*/ 7 w 16"/>
                  <a:gd name="T3" fmla="*/ 18 h 23"/>
                  <a:gd name="T4" fmla="*/ 9 w 16"/>
                  <a:gd name="T5" fmla="*/ 16 h 23"/>
                  <a:gd name="T6" fmla="*/ 0 w 16"/>
                  <a:gd name="T7" fmla="*/ 7 h 23"/>
                  <a:gd name="T8" fmla="*/ 8 w 16"/>
                  <a:gd name="T9" fmla="*/ 0 h 23"/>
                  <a:gd name="T10" fmla="*/ 15 w 16"/>
                  <a:gd name="T11" fmla="*/ 1 h 23"/>
                  <a:gd name="T12" fmla="*/ 15 w 16"/>
                  <a:gd name="T13" fmla="*/ 6 h 23"/>
                  <a:gd name="T14" fmla="*/ 9 w 16"/>
                  <a:gd name="T15" fmla="*/ 5 h 23"/>
                  <a:gd name="T16" fmla="*/ 6 w 16"/>
                  <a:gd name="T17" fmla="*/ 6 h 23"/>
                  <a:gd name="T18" fmla="*/ 16 w 16"/>
                  <a:gd name="T19" fmla="*/ 15 h 23"/>
                  <a:gd name="T20" fmla="*/ 7 w 16"/>
                  <a:gd name="T21" fmla="*/ 23 h 23"/>
                  <a:gd name="T22" fmla="*/ 0 w 16"/>
                  <a:gd name="T23" fmla="*/ 22 h 23"/>
                  <a:gd name="T24" fmla="*/ 0 w 16"/>
                  <a:gd name="T2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3">
                    <a:moveTo>
                      <a:pt x="0" y="16"/>
                    </a:moveTo>
                    <a:cubicBezTo>
                      <a:pt x="2" y="17"/>
                      <a:pt x="4" y="18"/>
                      <a:pt x="7" y="18"/>
                    </a:cubicBezTo>
                    <a:cubicBezTo>
                      <a:pt x="8" y="18"/>
                      <a:pt x="9" y="17"/>
                      <a:pt x="9" y="16"/>
                    </a:cubicBezTo>
                    <a:cubicBezTo>
                      <a:pt x="9" y="12"/>
                      <a:pt x="0" y="15"/>
                      <a:pt x="0" y="7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0" y="0"/>
                      <a:pt x="13" y="0"/>
                      <a:pt x="15" y="1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5"/>
                      <a:pt x="11" y="5"/>
                      <a:pt x="9" y="5"/>
                    </a:cubicBezTo>
                    <a:cubicBezTo>
                      <a:pt x="8" y="5"/>
                      <a:pt x="6" y="5"/>
                      <a:pt x="6" y="6"/>
                    </a:cubicBezTo>
                    <a:cubicBezTo>
                      <a:pt x="6" y="10"/>
                      <a:pt x="16" y="7"/>
                      <a:pt x="16" y="15"/>
                    </a:cubicBezTo>
                    <a:cubicBezTo>
                      <a:pt x="16" y="21"/>
                      <a:pt x="12" y="23"/>
                      <a:pt x="7" y="23"/>
                    </a:cubicBezTo>
                    <a:cubicBezTo>
                      <a:pt x="4" y="23"/>
                      <a:pt x="2" y="22"/>
                      <a:pt x="0" y="2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58" name="Freeform 30">
                <a:extLst>
                  <a:ext uri="{FF2B5EF4-FFF2-40B4-BE49-F238E27FC236}">
                    <a16:creationId xmlns:a16="http://schemas.microsoft.com/office/drawing/2014/main" id="{FF303C25-BE18-4DB3-A622-92A93B9C2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2586" y="2313397"/>
                <a:ext cx="76321" cy="149463"/>
              </a:xfrm>
              <a:custGeom>
                <a:avLst/>
                <a:gdLst>
                  <a:gd name="T0" fmla="*/ 0 w 16"/>
                  <a:gd name="T1" fmla="*/ 7 h 30"/>
                  <a:gd name="T2" fmla="*/ 5 w 16"/>
                  <a:gd name="T3" fmla="*/ 7 h 30"/>
                  <a:gd name="T4" fmla="*/ 5 w 16"/>
                  <a:gd name="T5" fmla="*/ 2 h 30"/>
                  <a:gd name="T6" fmla="*/ 11 w 16"/>
                  <a:gd name="T7" fmla="*/ 0 h 30"/>
                  <a:gd name="T8" fmla="*/ 11 w 16"/>
                  <a:gd name="T9" fmla="*/ 7 h 30"/>
                  <a:gd name="T10" fmla="*/ 16 w 16"/>
                  <a:gd name="T11" fmla="*/ 7 h 30"/>
                  <a:gd name="T12" fmla="*/ 16 w 16"/>
                  <a:gd name="T13" fmla="*/ 12 h 30"/>
                  <a:gd name="T14" fmla="*/ 11 w 16"/>
                  <a:gd name="T15" fmla="*/ 12 h 30"/>
                  <a:gd name="T16" fmla="*/ 11 w 16"/>
                  <a:gd name="T17" fmla="*/ 21 h 30"/>
                  <a:gd name="T18" fmla="*/ 14 w 16"/>
                  <a:gd name="T19" fmla="*/ 25 h 30"/>
                  <a:gd name="T20" fmla="*/ 16 w 16"/>
                  <a:gd name="T21" fmla="*/ 24 h 30"/>
                  <a:gd name="T22" fmla="*/ 16 w 16"/>
                  <a:gd name="T23" fmla="*/ 29 h 30"/>
                  <a:gd name="T24" fmla="*/ 12 w 16"/>
                  <a:gd name="T25" fmla="*/ 30 h 30"/>
                  <a:gd name="T26" fmla="*/ 4 w 16"/>
                  <a:gd name="T27" fmla="*/ 21 h 30"/>
                  <a:gd name="T28" fmla="*/ 4 w 16"/>
                  <a:gd name="T29" fmla="*/ 12 h 30"/>
                  <a:gd name="T30" fmla="*/ 0 w 16"/>
                  <a:gd name="T31" fmla="*/ 12 h 30"/>
                  <a:gd name="T32" fmla="*/ 0 w 16"/>
                  <a:gd name="T33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30">
                    <a:moveTo>
                      <a:pt x="0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2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30"/>
                      <a:pt x="14" y="30"/>
                      <a:pt x="12" y="30"/>
                    </a:cubicBezTo>
                    <a:cubicBezTo>
                      <a:pt x="6" y="30"/>
                      <a:pt x="4" y="27"/>
                      <a:pt x="4" y="2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59" name="Freeform 31">
                <a:extLst>
                  <a:ext uri="{FF2B5EF4-FFF2-40B4-BE49-F238E27FC236}">
                    <a16:creationId xmlns:a16="http://schemas.microsoft.com/office/drawing/2014/main" id="{6329430F-F98A-4359-9269-287C11451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4807" y="2348378"/>
                <a:ext cx="165363" cy="108122"/>
              </a:xfrm>
              <a:custGeom>
                <a:avLst/>
                <a:gdLst>
                  <a:gd name="T0" fmla="*/ 0 w 34"/>
                  <a:gd name="T1" fmla="*/ 0 h 22"/>
                  <a:gd name="T2" fmla="*/ 6 w 34"/>
                  <a:gd name="T3" fmla="*/ 0 h 22"/>
                  <a:gd name="T4" fmla="*/ 6 w 34"/>
                  <a:gd name="T5" fmla="*/ 4 h 22"/>
                  <a:gd name="T6" fmla="*/ 6 w 34"/>
                  <a:gd name="T7" fmla="*/ 4 h 22"/>
                  <a:gd name="T8" fmla="*/ 14 w 34"/>
                  <a:gd name="T9" fmla="*/ 0 h 22"/>
                  <a:gd name="T10" fmla="*/ 20 w 34"/>
                  <a:gd name="T11" fmla="*/ 4 h 22"/>
                  <a:gd name="T12" fmla="*/ 27 w 34"/>
                  <a:gd name="T13" fmla="*/ 0 h 22"/>
                  <a:gd name="T14" fmla="*/ 34 w 34"/>
                  <a:gd name="T15" fmla="*/ 9 h 22"/>
                  <a:gd name="T16" fmla="*/ 34 w 34"/>
                  <a:gd name="T17" fmla="*/ 22 h 22"/>
                  <a:gd name="T18" fmla="*/ 27 w 34"/>
                  <a:gd name="T19" fmla="*/ 22 h 22"/>
                  <a:gd name="T20" fmla="*/ 27 w 34"/>
                  <a:gd name="T21" fmla="*/ 10 h 22"/>
                  <a:gd name="T22" fmla="*/ 24 w 34"/>
                  <a:gd name="T23" fmla="*/ 6 h 22"/>
                  <a:gd name="T24" fmla="*/ 21 w 34"/>
                  <a:gd name="T25" fmla="*/ 13 h 22"/>
                  <a:gd name="T26" fmla="*/ 21 w 34"/>
                  <a:gd name="T27" fmla="*/ 22 h 22"/>
                  <a:gd name="T28" fmla="*/ 14 w 34"/>
                  <a:gd name="T29" fmla="*/ 22 h 22"/>
                  <a:gd name="T30" fmla="*/ 14 w 34"/>
                  <a:gd name="T31" fmla="*/ 10 h 22"/>
                  <a:gd name="T32" fmla="*/ 11 w 34"/>
                  <a:gd name="T33" fmla="*/ 6 h 22"/>
                  <a:gd name="T34" fmla="*/ 7 w 34"/>
                  <a:gd name="T35" fmla="*/ 13 h 22"/>
                  <a:gd name="T36" fmla="*/ 7 w 34"/>
                  <a:gd name="T37" fmla="*/ 22 h 22"/>
                  <a:gd name="T38" fmla="*/ 0 w 34"/>
                  <a:gd name="T39" fmla="*/ 22 h 22"/>
                  <a:gd name="T40" fmla="*/ 0 w 34"/>
                  <a:gd name="T4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22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4"/>
                    </a:cubicBezTo>
                    <a:cubicBezTo>
                      <a:pt x="22" y="1"/>
                      <a:pt x="24" y="0"/>
                      <a:pt x="27" y="0"/>
                    </a:cubicBezTo>
                    <a:cubicBezTo>
                      <a:pt x="33" y="0"/>
                      <a:pt x="34" y="3"/>
                      <a:pt x="34" y="9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8"/>
                      <a:pt x="26" y="6"/>
                      <a:pt x="24" y="6"/>
                    </a:cubicBezTo>
                    <a:cubicBezTo>
                      <a:pt x="22" y="6"/>
                      <a:pt x="21" y="8"/>
                      <a:pt x="21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8"/>
                      <a:pt x="13" y="6"/>
                      <a:pt x="11" y="6"/>
                    </a:cubicBezTo>
                    <a:cubicBezTo>
                      <a:pt x="8" y="6"/>
                      <a:pt x="7" y="8"/>
                      <a:pt x="7" y="1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60" name="Freeform 32">
                <a:extLst>
                  <a:ext uri="{FF2B5EF4-FFF2-40B4-BE49-F238E27FC236}">
                    <a16:creationId xmlns:a16="http://schemas.microsoft.com/office/drawing/2014/main" id="{68E64CB6-07D1-4C7A-82BD-2AB9A9A98F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6071" y="2348378"/>
                <a:ext cx="101762" cy="114482"/>
              </a:xfrm>
              <a:custGeom>
                <a:avLst/>
                <a:gdLst>
                  <a:gd name="T0" fmla="*/ 7 w 21"/>
                  <a:gd name="T1" fmla="*/ 13 h 23"/>
                  <a:gd name="T2" fmla="*/ 13 w 21"/>
                  <a:gd name="T3" fmla="*/ 18 h 23"/>
                  <a:gd name="T4" fmla="*/ 19 w 21"/>
                  <a:gd name="T5" fmla="*/ 16 h 23"/>
                  <a:gd name="T6" fmla="*/ 19 w 21"/>
                  <a:gd name="T7" fmla="*/ 21 h 23"/>
                  <a:gd name="T8" fmla="*/ 12 w 21"/>
                  <a:gd name="T9" fmla="*/ 23 h 23"/>
                  <a:gd name="T10" fmla="*/ 0 w 21"/>
                  <a:gd name="T11" fmla="*/ 11 h 23"/>
                  <a:gd name="T12" fmla="*/ 11 w 21"/>
                  <a:gd name="T13" fmla="*/ 0 h 23"/>
                  <a:gd name="T14" fmla="*/ 21 w 21"/>
                  <a:gd name="T15" fmla="*/ 12 h 23"/>
                  <a:gd name="T16" fmla="*/ 21 w 21"/>
                  <a:gd name="T17" fmla="*/ 13 h 23"/>
                  <a:gd name="T18" fmla="*/ 7 w 21"/>
                  <a:gd name="T19" fmla="*/ 13 h 23"/>
                  <a:gd name="T20" fmla="*/ 15 w 21"/>
                  <a:gd name="T21" fmla="*/ 9 h 23"/>
                  <a:gd name="T22" fmla="*/ 11 w 21"/>
                  <a:gd name="T23" fmla="*/ 4 h 23"/>
                  <a:gd name="T24" fmla="*/ 7 w 21"/>
                  <a:gd name="T25" fmla="*/ 9 h 23"/>
                  <a:gd name="T26" fmla="*/ 15 w 21"/>
                  <a:gd name="T2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3">
                    <a:moveTo>
                      <a:pt x="7" y="13"/>
                    </a:moveTo>
                    <a:cubicBezTo>
                      <a:pt x="7" y="16"/>
                      <a:pt x="10" y="18"/>
                      <a:pt x="13" y="18"/>
                    </a:cubicBezTo>
                    <a:cubicBezTo>
                      <a:pt x="15" y="18"/>
                      <a:pt x="17" y="17"/>
                      <a:pt x="19" y="1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7" y="22"/>
                      <a:pt x="14" y="23"/>
                      <a:pt x="12" y="23"/>
                    </a:cubicBezTo>
                    <a:cubicBezTo>
                      <a:pt x="5" y="23"/>
                      <a:pt x="0" y="18"/>
                      <a:pt x="0" y="11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1" y="5"/>
                      <a:pt x="21" y="12"/>
                    </a:cubicBezTo>
                    <a:cubicBezTo>
                      <a:pt x="21" y="13"/>
                      <a:pt x="21" y="13"/>
                      <a:pt x="21" y="13"/>
                    </a:cubicBezTo>
                    <a:lnTo>
                      <a:pt x="7" y="13"/>
                    </a:lnTo>
                    <a:close/>
                    <a:moveTo>
                      <a:pt x="15" y="9"/>
                    </a:moveTo>
                    <a:cubicBezTo>
                      <a:pt x="15" y="6"/>
                      <a:pt x="14" y="4"/>
                      <a:pt x="11" y="4"/>
                    </a:cubicBezTo>
                    <a:cubicBezTo>
                      <a:pt x="8" y="4"/>
                      <a:pt x="7" y="6"/>
                      <a:pt x="7" y="9"/>
                    </a:cubicBez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61" name="Freeform 33">
                <a:extLst>
                  <a:ext uri="{FF2B5EF4-FFF2-40B4-BE49-F238E27FC236}">
                    <a16:creationId xmlns:a16="http://schemas.microsoft.com/office/drawing/2014/main" id="{45976860-A790-4070-ABEF-72E6BCA38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3733" y="2348378"/>
                <a:ext cx="101762" cy="108122"/>
              </a:xfrm>
              <a:custGeom>
                <a:avLst/>
                <a:gdLst>
                  <a:gd name="T0" fmla="*/ 0 w 21"/>
                  <a:gd name="T1" fmla="*/ 0 h 22"/>
                  <a:gd name="T2" fmla="*/ 6 w 21"/>
                  <a:gd name="T3" fmla="*/ 0 h 22"/>
                  <a:gd name="T4" fmla="*/ 6 w 21"/>
                  <a:gd name="T5" fmla="*/ 4 h 22"/>
                  <a:gd name="T6" fmla="*/ 6 w 21"/>
                  <a:gd name="T7" fmla="*/ 4 h 22"/>
                  <a:gd name="T8" fmla="*/ 14 w 21"/>
                  <a:gd name="T9" fmla="*/ 0 h 22"/>
                  <a:gd name="T10" fmla="*/ 21 w 21"/>
                  <a:gd name="T11" fmla="*/ 8 h 22"/>
                  <a:gd name="T12" fmla="*/ 21 w 21"/>
                  <a:gd name="T13" fmla="*/ 22 h 22"/>
                  <a:gd name="T14" fmla="*/ 14 w 21"/>
                  <a:gd name="T15" fmla="*/ 22 h 22"/>
                  <a:gd name="T16" fmla="*/ 14 w 21"/>
                  <a:gd name="T17" fmla="*/ 12 h 22"/>
                  <a:gd name="T18" fmla="*/ 11 w 21"/>
                  <a:gd name="T19" fmla="*/ 6 h 22"/>
                  <a:gd name="T20" fmla="*/ 7 w 21"/>
                  <a:gd name="T21" fmla="*/ 13 h 22"/>
                  <a:gd name="T22" fmla="*/ 7 w 21"/>
                  <a:gd name="T23" fmla="*/ 22 h 22"/>
                  <a:gd name="T24" fmla="*/ 0 w 21"/>
                  <a:gd name="T25" fmla="*/ 22 h 22"/>
                  <a:gd name="T26" fmla="*/ 0 w 21"/>
                  <a:gd name="T2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1" y="4"/>
                      <a:pt x="21" y="8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7"/>
                      <a:pt x="13" y="6"/>
                      <a:pt x="11" y="6"/>
                    </a:cubicBezTo>
                    <a:cubicBezTo>
                      <a:pt x="8" y="6"/>
                      <a:pt x="7" y="8"/>
                      <a:pt x="7" y="1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62" name="Freeform 34">
                <a:extLst>
                  <a:ext uri="{FF2B5EF4-FFF2-40B4-BE49-F238E27FC236}">
                    <a16:creationId xmlns:a16="http://schemas.microsoft.com/office/drawing/2014/main" id="{57D12DCA-0A94-45A0-8195-26CC74DA3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5034" y="2313397"/>
                <a:ext cx="79501" cy="149463"/>
              </a:xfrm>
              <a:custGeom>
                <a:avLst/>
                <a:gdLst>
                  <a:gd name="T0" fmla="*/ 0 w 16"/>
                  <a:gd name="T1" fmla="*/ 7 h 30"/>
                  <a:gd name="T2" fmla="*/ 5 w 16"/>
                  <a:gd name="T3" fmla="*/ 7 h 30"/>
                  <a:gd name="T4" fmla="*/ 5 w 16"/>
                  <a:gd name="T5" fmla="*/ 2 h 30"/>
                  <a:gd name="T6" fmla="*/ 11 w 16"/>
                  <a:gd name="T7" fmla="*/ 0 h 30"/>
                  <a:gd name="T8" fmla="*/ 11 w 16"/>
                  <a:gd name="T9" fmla="*/ 7 h 30"/>
                  <a:gd name="T10" fmla="*/ 16 w 16"/>
                  <a:gd name="T11" fmla="*/ 7 h 30"/>
                  <a:gd name="T12" fmla="*/ 16 w 16"/>
                  <a:gd name="T13" fmla="*/ 12 h 30"/>
                  <a:gd name="T14" fmla="*/ 11 w 16"/>
                  <a:gd name="T15" fmla="*/ 12 h 30"/>
                  <a:gd name="T16" fmla="*/ 11 w 16"/>
                  <a:gd name="T17" fmla="*/ 21 h 30"/>
                  <a:gd name="T18" fmla="*/ 14 w 16"/>
                  <a:gd name="T19" fmla="*/ 25 h 30"/>
                  <a:gd name="T20" fmla="*/ 16 w 16"/>
                  <a:gd name="T21" fmla="*/ 24 h 30"/>
                  <a:gd name="T22" fmla="*/ 16 w 16"/>
                  <a:gd name="T23" fmla="*/ 29 h 30"/>
                  <a:gd name="T24" fmla="*/ 12 w 16"/>
                  <a:gd name="T25" fmla="*/ 30 h 30"/>
                  <a:gd name="T26" fmla="*/ 4 w 16"/>
                  <a:gd name="T27" fmla="*/ 21 h 30"/>
                  <a:gd name="T28" fmla="*/ 4 w 16"/>
                  <a:gd name="T29" fmla="*/ 12 h 30"/>
                  <a:gd name="T30" fmla="*/ 0 w 16"/>
                  <a:gd name="T31" fmla="*/ 12 h 30"/>
                  <a:gd name="T32" fmla="*/ 0 w 16"/>
                  <a:gd name="T33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30">
                    <a:moveTo>
                      <a:pt x="0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2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30"/>
                      <a:pt x="14" y="30"/>
                      <a:pt x="12" y="30"/>
                    </a:cubicBezTo>
                    <a:cubicBezTo>
                      <a:pt x="6" y="30"/>
                      <a:pt x="4" y="27"/>
                      <a:pt x="4" y="2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63" name="Freeform 35">
                <a:extLst>
                  <a:ext uri="{FF2B5EF4-FFF2-40B4-BE49-F238E27FC236}">
                    <a16:creationId xmlns:a16="http://schemas.microsoft.com/office/drawing/2014/main" id="{A0F612CE-3A1C-4196-A19C-CF61364C0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232398" y="2558262"/>
                <a:ext cx="108122" cy="149463"/>
              </a:xfrm>
              <a:custGeom>
                <a:avLst/>
                <a:gdLst>
                  <a:gd name="T0" fmla="*/ 0 w 22"/>
                  <a:gd name="T1" fmla="*/ 0 h 30"/>
                  <a:gd name="T2" fmla="*/ 12 w 22"/>
                  <a:gd name="T3" fmla="*/ 0 h 30"/>
                  <a:gd name="T4" fmla="*/ 21 w 22"/>
                  <a:gd name="T5" fmla="*/ 8 h 30"/>
                  <a:gd name="T6" fmla="*/ 16 w 22"/>
                  <a:gd name="T7" fmla="*/ 15 h 30"/>
                  <a:gd name="T8" fmla="*/ 16 w 22"/>
                  <a:gd name="T9" fmla="*/ 15 h 30"/>
                  <a:gd name="T10" fmla="*/ 22 w 22"/>
                  <a:gd name="T11" fmla="*/ 21 h 30"/>
                  <a:gd name="T12" fmla="*/ 11 w 22"/>
                  <a:gd name="T13" fmla="*/ 30 h 30"/>
                  <a:gd name="T14" fmla="*/ 0 w 22"/>
                  <a:gd name="T15" fmla="*/ 30 h 30"/>
                  <a:gd name="T16" fmla="*/ 0 w 22"/>
                  <a:gd name="T17" fmla="*/ 0 h 30"/>
                  <a:gd name="T18" fmla="*/ 7 w 22"/>
                  <a:gd name="T19" fmla="*/ 24 h 30"/>
                  <a:gd name="T20" fmla="*/ 9 w 22"/>
                  <a:gd name="T21" fmla="*/ 24 h 30"/>
                  <a:gd name="T22" fmla="*/ 15 w 22"/>
                  <a:gd name="T23" fmla="*/ 21 h 30"/>
                  <a:gd name="T24" fmla="*/ 9 w 22"/>
                  <a:gd name="T25" fmla="*/ 17 h 30"/>
                  <a:gd name="T26" fmla="*/ 7 w 22"/>
                  <a:gd name="T27" fmla="*/ 17 h 30"/>
                  <a:gd name="T28" fmla="*/ 7 w 22"/>
                  <a:gd name="T29" fmla="*/ 24 h 30"/>
                  <a:gd name="T30" fmla="*/ 7 w 22"/>
                  <a:gd name="T31" fmla="*/ 12 h 30"/>
                  <a:gd name="T32" fmla="*/ 9 w 22"/>
                  <a:gd name="T33" fmla="*/ 12 h 30"/>
                  <a:gd name="T34" fmla="*/ 14 w 22"/>
                  <a:gd name="T35" fmla="*/ 9 h 30"/>
                  <a:gd name="T36" fmla="*/ 9 w 22"/>
                  <a:gd name="T37" fmla="*/ 6 h 30"/>
                  <a:gd name="T38" fmla="*/ 7 w 22"/>
                  <a:gd name="T39" fmla="*/ 6 h 30"/>
                  <a:gd name="T40" fmla="*/ 7 w 22"/>
                  <a:gd name="T4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30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7" y="0"/>
                      <a:pt x="21" y="2"/>
                      <a:pt x="21" y="8"/>
                    </a:cubicBezTo>
                    <a:cubicBezTo>
                      <a:pt x="21" y="11"/>
                      <a:pt x="19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20" y="15"/>
                      <a:pt x="22" y="18"/>
                      <a:pt x="22" y="21"/>
                    </a:cubicBezTo>
                    <a:cubicBezTo>
                      <a:pt x="22" y="28"/>
                      <a:pt x="16" y="30"/>
                      <a:pt x="11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0"/>
                    </a:lnTo>
                    <a:close/>
                    <a:moveTo>
                      <a:pt x="7" y="24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12" y="24"/>
                      <a:pt x="15" y="24"/>
                      <a:pt x="15" y="21"/>
                    </a:cubicBezTo>
                    <a:cubicBezTo>
                      <a:pt x="15" y="17"/>
                      <a:pt x="12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7" y="24"/>
                    </a:lnTo>
                    <a:close/>
                    <a:moveTo>
                      <a:pt x="7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14" y="11"/>
                      <a:pt x="14" y="9"/>
                    </a:cubicBezTo>
                    <a:cubicBezTo>
                      <a:pt x="14" y="6"/>
                      <a:pt x="12" y="6"/>
                      <a:pt x="9" y="6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64" name="Freeform 36">
                <a:extLst>
                  <a:ext uri="{FF2B5EF4-FFF2-40B4-BE49-F238E27FC236}">
                    <a16:creationId xmlns:a16="http://schemas.microsoft.com/office/drawing/2014/main" id="{43D1A5C6-8352-4CCE-8301-4900E6CD4F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50060" y="2593242"/>
                <a:ext cx="101762" cy="114482"/>
              </a:xfrm>
              <a:custGeom>
                <a:avLst/>
                <a:gdLst>
                  <a:gd name="T0" fmla="*/ 15 w 21"/>
                  <a:gd name="T1" fmla="*/ 23 h 23"/>
                  <a:gd name="T2" fmla="*/ 14 w 21"/>
                  <a:gd name="T3" fmla="*/ 19 h 23"/>
                  <a:gd name="T4" fmla="*/ 14 w 21"/>
                  <a:gd name="T5" fmla="*/ 19 h 23"/>
                  <a:gd name="T6" fmla="*/ 8 w 21"/>
                  <a:gd name="T7" fmla="*/ 23 h 23"/>
                  <a:gd name="T8" fmla="*/ 0 w 21"/>
                  <a:gd name="T9" fmla="*/ 16 h 23"/>
                  <a:gd name="T10" fmla="*/ 11 w 21"/>
                  <a:gd name="T11" fmla="*/ 9 h 23"/>
                  <a:gd name="T12" fmla="*/ 14 w 21"/>
                  <a:gd name="T13" fmla="*/ 9 h 23"/>
                  <a:gd name="T14" fmla="*/ 9 w 21"/>
                  <a:gd name="T15" fmla="*/ 5 h 23"/>
                  <a:gd name="T16" fmla="*/ 3 w 21"/>
                  <a:gd name="T17" fmla="*/ 7 h 23"/>
                  <a:gd name="T18" fmla="*/ 3 w 21"/>
                  <a:gd name="T19" fmla="*/ 2 h 23"/>
                  <a:gd name="T20" fmla="*/ 11 w 21"/>
                  <a:gd name="T21" fmla="*/ 0 h 23"/>
                  <a:gd name="T22" fmla="*/ 20 w 21"/>
                  <a:gd name="T23" fmla="*/ 9 h 23"/>
                  <a:gd name="T24" fmla="*/ 20 w 21"/>
                  <a:gd name="T25" fmla="*/ 18 h 23"/>
                  <a:gd name="T26" fmla="*/ 21 w 21"/>
                  <a:gd name="T27" fmla="*/ 23 h 23"/>
                  <a:gd name="T28" fmla="*/ 15 w 21"/>
                  <a:gd name="T29" fmla="*/ 23 h 23"/>
                  <a:gd name="T30" fmla="*/ 10 w 21"/>
                  <a:gd name="T31" fmla="*/ 18 h 23"/>
                  <a:gd name="T32" fmla="*/ 14 w 21"/>
                  <a:gd name="T33" fmla="*/ 13 h 23"/>
                  <a:gd name="T34" fmla="*/ 11 w 21"/>
                  <a:gd name="T35" fmla="*/ 13 h 23"/>
                  <a:gd name="T36" fmla="*/ 7 w 21"/>
                  <a:gd name="T37" fmla="*/ 16 h 23"/>
                  <a:gd name="T38" fmla="*/ 10 w 21"/>
                  <a:gd name="T3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23">
                    <a:moveTo>
                      <a:pt x="15" y="23"/>
                    </a:moveTo>
                    <a:cubicBezTo>
                      <a:pt x="14" y="22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22"/>
                      <a:pt x="11" y="23"/>
                      <a:pt x="8" y="23"/>
                    </a:cubicBezTo>
                    <a:cubicBezTo>
                      <a:pt x="4" y="23"/>
                      <a:pt x="0" y="21"/>
                      <a:pt x="0" y="16"/>
                    </a:cubicBezTo>
                    <a:cubicBezTo>
                      <a:pt x="0" y="10"/>
                      <a:pt x="7" y="9"/>
                      <a:pt x="11" y="9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4" y="6"/>
                      <a:pt x="12" y="5"/>
                      <a:pt x="9" y="5"/>
                    </a:cubicBezTo>
                    <a:cubicBezTo>
                      <a:pt x="7" y="5"/>
                      <a:pt x="5" y="6"/>
                      <a:pt x="3" y="7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8" y="0"/>
                      <a:pt x="11" y="0"/>
                    </a:cubicBezTo>
                    <a:cubicBezTo>
                      <a:pt x="16" y="0"/>
                      <a:pt x="20" y="2"/>
                      <a:pt x="20" y="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9"/>
                      <a:pt x="21" y="21"/>
                      <a:pt x="21" y="23"/>
                    </a:cubicBezTo>
                    <a:lnTo>
                      <a:pt x="15" y="23"/>
                    </a:lnTo>
                    <a:close/>
                    <a:moveTo>
                      <a:pt x="10" y="18"/>
                    </a:moveTo>
                    <a:cubicBezTo>
                      <a:pt x="12" y="18"/>
                      <a:pt x="14" y="16"/>
                      <a:pt x="14" y="13"/>
                    </a:cubicBezTo>
                    <a:cubicBezTo>
                      <a:pt x="13" y="13"/>
                      <a:pt x="12" y="13"/>
                      <a:pt x="11" y="13"/>
                    </a:cubicBezTo>
                    <a:cubicBezTo>
                      <a:pt x="9" y="13"/>
                      <a:pt x="7" y="14"/>
                      <a:pt x="7" y="16"/>
                    </a:cubicBezTo>
                    <a:cubicBezTo>
                      <a:pt x="7" y="17"/>
                      <a:pt x="8" y="18"/>
                      <a:pt x="10" y="18"/>
                    </a:cubicBezTo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65" name="Freeform 37">
                <a:extLst>
                  <a:ext uri="{FF2B5EF4-FFF2-40B4-BE49-F238E27FC236}">
                    <a16:creationId xmlns:a16="http://schemas.microsoft.com/office/drawing/2014/main" id="{678145F5-1A5A-4E32-B4C5-FA0A39256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0902" y="2593242"/>
                <a:ext cx="104942" cy="114482"/>
              </a:xfrm>
              <a:custGeom>
                <a:avLst/>
                <a:gdLst>
                  <a:gd name="T0" fmla="*/ 0 w 21"/>
                  <a:gd name="T1" fmla="*/ 1 h 23"/>
                  <a:gd name="T2" fmla="*/ 6 w 21"/>
                  <a:gd name="T3" fmla="*/ 1 h 23"/>
                  <a:gd name="T4" fmla="*/ 6 w 21"/>
                  <a:gd name="T5" fmla="*/ 5 h 23"/>
                  <a:gd name="T6" fmla="*/ 6 w 21"/>
                  <a:gd name="T7" fmla="*/ 5 h 23"/>
                  <a:gd name="T8" fmla="*/ 14 w 21"/>
                  <a:gd name="T9" fmla="*/ 0 h 23"/>
                  <a:gd name="T10" fmla="*/ 21 w 21"/>
                  <a:gd name="T11" fmla="*/ 9 h 23"/>
                  <a:gd name="T12" fmla="*/ 21 w 21"/>
                  <a:gd name="T13" fmla="*/ 23 h 23"/>
                  <a:gd name="T14" fmla="*/ 14 w 21"/>
                  <a:gd name="T15" fmla="*/ 23 h 23"/>
                  <a:gd name="T16" fmla="*/ 14 w 21"/>
                  <a:gd name="T17" fmla="*/ 12 h 23"/>
                  <a:gd name="T18" fmla="*/ 11 w 21"/>
                  <a:gd name="T19" fmla="*/ 6 h 23"/>
                  <a:gd name="T20" fmla="*/ 7 w 21"/>
                  <a:gd name="T21" fmla="*/ 13 h 23"/>
                  <a:gd name="T22" fmla="*/ 7 w 21"/>
                  <a:gd name="T23" fmla="*/ 23 h 23"/>
                  <a:gd name="T24" fmla="*/ 0 w 21"/>
                  <a:gd name="T25" fmla="*/ 23 h 23"/>
                  <a:gd name="T26" fmla="*/ 0 w 21"/>
                  <a:gd name="T2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3">
                    <a:moveTo>
                      <a:pt x="0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1"/>
                      <a:pt x="10" y="0"/>
                      <a:pt x="14" y="0"/>
                    </a:cubicBezTo>
                    <a:cubicBezTo>
                      <a:pt x="19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8"/>
                      <a:pt x="13" y="6"/>
                      <a:pt x="11" y="6"/>
                    </a:cubicBezTo>
                    <a:cubicBezTo>
                      <a:pt x="8" y="6"/>
                      <a:pt x="7" y="9"/>
                      <a:pt x="7" y="1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23"/>
                      <a:pt x="0" y="23"/>
                      <a:pt x="0" y="2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66" name="Freeform 38">
                <a:extLst>
                  <a:ext uri="{FF2B5EF4-FFF2-40B4-BE49-F238E27FC236}">
                    <a16:creationId xmlns:a16="http://schemas.microsoft.com/office/drawing/2014/main" id="{3D45E0CD-7B53-4547-AD23-325C1A7B7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8104" y="2548721"/>
                <a:ext cx="98582" cy="159003"/>
              </a:xfrm>
              <a:custGeom>
                <a:avLst/>
                <a:gdLst>
                  <a:gd name="T0" fmla="*/ 0 w 31"/>
                  <a:gd name="T1" fmla="*/ 0 h 50"/>
                  <a:gd name="T2" fmla="*/ 10 w 31"/>
                  <a:gd name="T3" fmla="*/ 0 h 50"/>
                  <a:gd name="T4" fmla="*/ 10 w 31"/>
                  <a:gd name="T5" fmla="*/ 29 h 50"/>
                  <a:gd name="T6" fmla="*/ 11 w 31"/>
                  <a:gd name="T7" fmla="*/ 29 h 50"/>
                  <a:gd name="T8" fmla="*/ 19 w 31"/>
                  <a:gd name="T9" fmla="*/ 15 h 50"/>
                  <a:gd name="T10" fmla="*/ 31 w 31"/>
                  <a:gd name="T11" fmla="*/ 15 h 50"/>
                  <a:gd name="T12" fmla="*/ 20 w 31"/>
                  <a:gd name="T13" fmla="*/ 31 h 50"/>
                  <a:gd name="T14" fmla="*/ 31 w 31"/>
                  <a:gd name="T15" fmla="*/ 50 h 50"/>
                  <a:gd name="T16" fmla="*/ 19 w 31"/>
                  <a:gd name="T17" fmla="*/ 50 h 50"/>
                  <a:gd name="T18" fmla="*/ 11 w 31"/>
                  <a:gd name="T19" fmla="*/ 32 h 50"/>
                  <a:gd name="T20" fmla="*/ 10 w 31"/>
                  <a:gd name="T21" fmla="*/ 32 h 50"/>
                  <a:gd name="T22" fmla="*/ 10 w 31"/>
                  <a:gd name="T23" fmla="*/ 50 h 50"/>
                  <a:gd name="T24" fmla="*/ 0 w 31"/>
                  <a:gd name="T25" fmla="*/ 50 h 50"/>
                  <a:gd name="T26" fmla="*/ 0 w 31"/>
                  <a:gd name="T2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50">
                    <a:moveTo>
                      <a:pt x="0" y="0"/>
                    </a:moveTo>
                    <a:lnTo>
                      <a:pt x="10" y="0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9" y="15"/>
                    </a:lnTo>
                    <a:lnTo>
                      <a:pt x="31" y="15"/>
                    </a:lnTo>
                    <a:lnTo>
                      <a:pt x="20" y="31"/>
                    </a:lnTo>
                    <a:lnTo>
                      <a:pt x="31" y="50"/>
                    </a:lnTo>
                    <a:lnTo>
                      <a:pt x="19" y="50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0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67" name="Freeform 39">
                <a:extLst>
                  <a:ext uri="{FF2B5EF4-FFF2-40B4-BE49-F238E27FC236}">
                    <a16:creationId xmlns:a16="http://schemas.microsoft.com/office/drawing/2014/main" id="{9BE1714F-6528-4BDA-AF1B-29BDD93B5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7423" y="2046273"/>
                <a:ext cx="184443" cy="740953"/>
              </a:xfrm>
              <a:custGeom>
                <a:avLst/>
                <a:gdLst>
                  <a:gd name="T0" fmla="*/ 35 w 38"/>
                  <a:gd name="T1" fmla="*/ 0 h 149"/>
                  <a:gd name="T2" fmla="*/ 10 w 38"/>
                  <a:gd name="T3" fmla="*/ 0 h 149"/>
                  <a:gd name="T4" fmla="*/ 0 w 38"/>
                  <a:gd name="T5" fmla="*/ 149 h 149"/>
                  <a:gd name="T6" fmla="*/ 12 w 38"/>
                  <a:gd name="T7" fmla="*/ 148 h 149"/>
                  <a:gd name="T8" fmla="*/ 37 w 38"/>
                  <a:gd name="T9" fmla="*/ 43 h 149"/>
                  <a:gd name="T10" fmla="*/ 35 w 38"/>
                  <a:gd name="T1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49">
                    <a:moveTo>
                      <a:pt x="35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12" y="148"/>
                      <a:pt x="12" y="148"/>
                      <a:pt x="12" y="148"/>
                    </a:cubicBezTo>
                    <a:cubicBezTo>
                      <a:pt x="28" y="119"/>
                      <a:pt x="37" y="82"/>
                      <a:pt x="37" y="43"/>
                    </a:cubicBezTo>
                    <a:cubicBezTo>
                      <a:pt x="38" y="26"/>
                      <a:pt x="37" y="13"/>
                      <a:pt x="35" y="0"/>
                    </a:cubicBezTo>
                  </a:path>
                </a:pathLst>
              </a:custGeom>
              <a:solidFill>
                <a:srgbClr val="969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B3E8C0A4-85A6-46EE-897E-193539928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0908" y="2046273"/>
                <a:ext cx="171723" cy="731412"/>
              </a:xfrm>
              <a:custGeom>
                <a:avLst/>
                <a:gdLst>
                  <a:gd name="T0" fmla="*/ 0 w 54"/>
                  <a:gd name="T1" fmla="*/ 0 h 230"/>
                  <a:gd name="T2" fmla="*/ 4 w 54"/>
                  <a:gd name="T3" fmla="*/ 225 h 230"/>
                  <a:gd name="T4" fmla="*/ 49 w 54"/>
                  <a:gd name="T5" fmla="*/ 230 h 230"/>
                  <a:gd name="T6" fmla="*/ 54 w 54"/>
                  <a:gd name="T7" fmla="*/ 1 h 230"/>
                  <a:gd name="T8" fmla="*/ 40 w 54"/>
                  <a:gd name="T9" fmla="*/ 1 h 230"/>
                  <a:gd name="T10" fmla="*/ 0 w 54"/>
                  <a:gd name="T11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30">
                    <a:moveTo>
                      <a:pt x="0" y="0"/>
                    </a:moveTo>
                    <a:lnTo>
                      <a:pt x="4" y="225"/>
                    </a:lnTo>
                    <a:lnTo>
                      <a:pt x="49" y="230"/>
                    </a:lnTo>
                    <a:lnTo>
                      <a:pt x="54" y="1"/>
                    </a:lnTo>
                    <a:lnTo>
                      <a:pt x="4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69" name="Freeform 41">
                <a:extLst>
                  <a:ext uri="{FF2B5EF4-FFF2-40B4-BE49-F238E27FC236}">
                    <a16:creationId xmlns:a16="http://schemas.microsoft.com/office/drawing/2014/main" id="{94201613-731D-463B-971B-9CDBB03A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3932" y="2065353"/>
                <a:ext cx="120842" cy="814094"/>
              </a:xfrm>
              <a:custGeom>
                <a:avLst/>
                <a:gdLst>
                  <a:gd name="T0" fmla="*/ 25 w 38"/>
                  <a:gd name="T1" fmla="*/ 256 h 256"/>
                  <a:gd name="T2" fmla="*/ 0 w 38"/>
                  <a:gd name="T3" fmla="*/ 256 h 256"/>
                  <a:gd name="T4" fmla="*/ 0 w 38"/>
                  <a:gd name="T5" fmla="*/ 0 h 256"/>
                  <a:gd name="T6" fmla="*/ 38 w 38"/>
                  <a:gd name="T7" fmla="*/ 0 h 256"/>
                  <a:gd name="T8" fmla="*/ 38 w 38"/>
                  <a:gd name="T9" fmla="*/ 59 h 256"/>
                  <a:gd name="T10" fmla="*/ 25 w 38"/>
                  <a:gd name="T11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56">
                    <a:moveTo>
                      <a:pt x="25" y="256"/>
                    </a:moveTo>
                    <a:lnTo>
                      <a:pt x="0" y="256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59"/>
                    </a:lnTo>
                    <a:lnTo>
                      <a:pt x="25" y="256"/>
                    </a:lnTo>
                    <a:close/>
                  </a:path>
                </a:pathLst>
              </a:custGeom>
              <a:solidFill>
                <a:srgbClr val="9698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70" name="Freeform 42">
                <a:extLst>
                  <a:ext uri="{FF2B5EF4-FFF2-40B4-BE49-F238E27FC236}">
                    <a16:creationId xmlns:a16="http://schemas.microsoft.com/office/drawing/2014/main" id="{7E96D07B-F10C-4E19-91D6-7B92BFBE6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9743" y="2462860"/>
                <a:ext cx="57241" cy="60421"/>
              </a:xfrm>
              <a:custGeom>
                <a:avLst/>
                <a:gdLst>
                  <a:gd name="T0" fmla="*/ 18 w 18"/>
                  <a:gd name="T1" fmla="*/ 6 h 19"/>
                  <a:gd name="T2" fmla="*/ 11 w 18"/>
                  <a:gd name="T3" fmla="*/ 6 h 19"/>
                  <a:gd name="T4" fmla="*/ 9 w 18"/>
                  <a:gd name="T5" fmla="*/ 0 h 19"/>
                  <a:gd name="T6" fmla="*/ 8 w 18"/>
                  <a:gd name="T7" fmla="*/ 8 h 19"/>
                  <a:gd name="T8" fmla="*/ 0 w 18"/>
                  <a:gd name="T9" fmla="*/ 8 h 19"/>
                  <a:gd name="T10" fmla="*/ 6 w 18"/>
                  <a:gd name="T11" fmla="*/ 11 h 19"/>
                  <a:gd name="T12" fmla="*/ 4 w 18"/>
                  <a:gd name="T13" fmla="*/ 19 h 19"/>
                  <a:gd name="T14" fmla="*/ 9 w 18"/>
                  <a:gd name="T15" fmla="*/ 14 h 19"/>
                  <a:gd name="T16" fmla="*/ 15 w 18"/>
                  <a:gd name="T17" fmla="*/ 17 h 19"/>
                  <a:gd name="T18" fmla="*/ 12 w 18"/>
                  <a:gd name="T19" fmla="*/ 11 h 19"/>
                  <a:gd name="T20" fmla="*/ 18 w 18"/>
                  <a:gd name="T2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9">
                    <a:moveTo>
                      <a:pt x="18" y="6"/>
                    </a:moveTo>
                    <a:lnTo>
                      <a:pt x="11" y="6"/>
                    </a:lnTo>
                    <a:lnTo>
                      <a:pt x="9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6" y="11"/>
                    </a:lnTo>
                    <a:lnTo>
                      <a:pt x="4" y="19"/>
                    </a:lnTo>
                    <a:lnTo>
                      <a:pt x="9" y="14"/>
                    </a:lnTo>
                    <a:lnTo>
                      <a:pt x="15" y="17"/>
                    </a:lnTo>
                    <a:lnTo>
                      <a:pt x="12" y="11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487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71" name="Freeform 43">
                <a:extLst>
                  <a:ext uri="{FF2B5EF4-FFF2-40B4-BE49-F238E27FC236}">
                    <a16:creationId xmlns:a16="http://schemas.microsoft.com/office/drawing/2014/main" id="{87542091-F80B-46E6-9F94-35067E09D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8364" y="2936688"/>
                <a:ext cx="54061" cy="54061"/>
              </a:xfrm>
              <a:custGeom>
                <a:avLst/>
                <a:gdLst>
                  <a:gd name="T0" fmla="*/ 17 w 17"/>
                  <a:gd name="T1" fmla="*/ 6 h 17"/>
                  <a:gd name="T2" fmla="*/ 11 w 17"/>
                  <a:gd name="T3" fmla="*/ 6 h 17"/>
                  <a:gd name="T4" fmla="*/ 8 w 17"/>
                  <a:gd name="T5" fmla="*/ 0 h 17"/>
                  <a:gd name="T6" fmla="*/ 6 w 17"/>
                  <a:gd name="T7" fmla="*/ 6 h 17"/>
                  <a:gd name="T8" fmla="*/ 0 w 17"/>
                  <a:gd name="T9" fmla="*/ 6 h 17"/>
                  <a:gd name="T10" fmla="*/ 5 w 17"/>
                  <a:gd name="T11" fmla="*/ 10 h 17"/>
                  <a:gd name="T12" fmla="*/ 3 w 17"/>
                  <a:gd name="T13" fmla="*/ 17 h 17"/>
                  <a:gd name="T14" fmla="*/ 9 w 17"/>
                  <a:gd name="T15" fmla="*/ 12 h 17"/>
                  <a:gd name="T16" fmla="*/ 14 w 17"/>
                  <a:gd name="T17" fmla="*/ 17 h 17"/>
                  <a:gd name="T18" fmla="*/ 12 w 17"/>
                  <a:gd name="T19" fmla="*/ 9 h 17"/>
                  <a:gd name="T20" fmla="*/ 17 w 17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7" y="6"/>
                    </a:moveTo>
                    <a:lnTo>
                      <a:pt x="11" y="6"/>
                    </a:lnTo>
                    <a:lnTo>
                      <a:pt x="8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5" y="10"/>
                    </a:lnTo>
                    <a:lnTo>
                      <a:pt x="3" y="17"/>
                    </a:lnTo>
                    <a:lnTo>
                      <a:pt x="9" y="12"/>
                    </a:lnTo>
                    <a:lnTo>
                      <a:pt x="14" y="17"/>
                    </a:lnTo>
                    <a:lnTo>
                      <a:pt x="12" y="9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9CAA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72" name="Freeform 44">
                <a:extLst>
                  <a:ext uri="{FF2B5EF4-FFF2-40B4-BE49-F238E27FC236}">
                    <a16:creationId xmlns:a16="http://schemas.microsoft.com/office/drawing/2014/main" id="{9C97F365-C605-4940-B81D-EEA481314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9666" y="2895347"/>
                <a:ext cx="54061" cy="60421"/>
              </a:xfrm>
              <a:custGeom>
                <a:avLst/>
                <a:gdLst>
                  <a:gd name="T0" fmla="*/ 17 w 17"/>
                  <a:gd name="T1" fmla="*/ 6 h 19"/>
                  <a:gd name="T2" fmla="*/ 11 w 17"/>
                  <a:gd name="T3" fmla="*/ 6 h 19"/>
                  <a:gd name="T4" fmla="*/ 8 w 17"/>
                  <a:gd name="T5" fmla="*/ 0 h 19"/>
                  <a:gd name="T6" fmla="*/ 7 w 17"/>
                  <a:gd name="T7" fmla="*/ 8 h 19"/>
                  <a:gd name="T8" fmla="*/ 0 w 17"/>
                  <a:gd name="T9" fmla="*/ 8 h 19"/>
                  <a:gd name="T10" fmla="*/ 5 w 17"/>
                  <a:gd name="T11" fmla="*/ 11 h 19"/>
                  <a:gd name="T12" fmla="*/ 4 w 17"/>
                  <a:gd name="T13" fmla="*/ 19 h 19"/>
                  <a:gd name="T14" fmla="*/ 10 w 17"/>
                  <a:gd name="T15" fmla="*/ 14 h 19"/>
                  <a:gd name="T16" fmla="*/ 14 w 17"/>
                  <a:gd name="T17" fmla="*/ 17 h 19"/>
                  <a:gd name="T18" fmla="*/ 13 w 17"/>
                  <a:gd name="T19" fmla="*/ 11 h 19"/>
                  <a:gd name="T20" fmla="*/ 17 w 17"/>
                  <a:gd name="T2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9">
                    <a:moveTo>
                      <a:pt x="17" y="6"/>
                    </a:moveTo>
                    <a:lnTo>
                      <a:pt x="11" y="6"/>
                    </a:lnTo>
                    <a:lnTo>
                      <a:pt x="8" y="0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5" y="11"/>
                    </a:lnTo>
                    <a:lnTo>
                      <a:pt x="4" y="19"/>
                    </a:lnTo>
                    <a:lnTo>
                      <a:pt x="10" y="14"/>
                    </a:lnTo>
                    <a:lnTo>
                      <a:pt x="14" y="17"/>
                    </a:lnTo>
                    <a:lnTo>
                      <a:pt x="13" y="11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91A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73" name="Freeform 45">
                <a:extLst>
                  <a:ext uri="{FF2B5EF4-FFF2-40B4-BE49-F238E27FC236}">
                    <a16:creationId xmlns:a16="http://schemas.microsoft.com/office/drawing/2014/main" id="{4C7238DC-EBFA-451A-9EB4-98E252388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7405" y="2488300"/>
                <a:ext cx="57241" cy="60421"/>
              </a:xfrm>
              <a:custGeom>
                <a:avLst/>
                <a:gdLst>
                  <a:gd name="T0" fmla="*/ 18 w 18"/>
                  <a:gd name="T1" fmla="*/ 6 h 19"/>
                  <a:gd name="T2" fmla="*/ 11 w 18"/>
                  <a:gd name="T3" fmla="*/ 6 h 19"/>
                  <a:gd name="T4" fmla="*/ 9 w 18"/>
                  <a:gd name="T5" fmla="*/ 0 h 19"/>
                  <a:gd name="T6" fmla="*/ 7 w 18"/>
                  <a:gd name="T7" fmla="*/ 8 h 19"/>
                  <a:gd name="T8" fmla="*/ 0 w 18"/>
                  <a:gd name="T9" fmla="*/ 8 h 19"/>
                  <a:gd name="T10" fmla="*/ 6 w 18"/>
                  <a:gd name="T11" fmla="*/ 11 h 19"/>
                  <a:gd name="T12" fmla="*/ 4 w 18"/>
                  <a:gd name="T13" fmla="*/ 19 h 19"/>
                  <a:gd name="T14" fmla="*/ 9 w 18"/>
                  <a:gd name="T15" fmla="*/ 14 h 19"/>
                  <a:gd name="T16" fmla="*/ 15 w 18"/>
                  <a:gd name="T17" fmla="*/ 17 h 19"/>
                  <a:gd name="T18" fmla="*/ 12 w 18"/>
                  <a:gd name="T19" fmla="*/ 11 h 19"/>
                  <a:gd name="T20" fmla="*/ 18 w 18"/>
                  <a:gd name="T2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9">
                    <a:moveTo>
                      <a:pt x="18" y="6"/>
                    </a:moveTo>
                    <a:lnTo>
                      <a:pt x="11" y="6"/>
                    </a:lnTo>
                    <a:lnTo>
                      <a:pt x="9" y="0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6" y="11"/>
                    </a:lnTo>
                    <a:lnTo>
                      <a:pt x="4" y="19"/>
                    </a:lnTo>
                    <a:lnTo>
                      <a:pt x="9" y="14"/>
                    </a:lnTo>
                    <a:lnTo>
                      <a:pt x="15" y="17"/>
                    </a:lnTo>
                    <a:lnTo>
                      <a:pt x="12" y="11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5F7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74" name="Freeform 46">
                <a:extLst>
                  <a:ext uri="{FF2B5EF4-FFF2-40B4-BE49-F238E27FC236}">
                    <a16:creationId xmlns:a16="http://schemas.microsoft.com/office/drawing/2014/main" id="{BC297A02-2F8C-4B53-AC19-FE0CB8D29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49627" y="2570982"/>
                <a:ext cx="54061" cy="57241"/>
              </a:xfrm>
              <a:custGeom>
                <a:avLst/>
                <a:gdLst>
                  <a:gd name="T0" fmla="*/ 17 w 17"/>
                  <a:gd name="T1" fmla="*/ 7 h 18"/>
                  <a:gd name="T2" fmla="*/ 11 w 17"/>
                  <a:gd name="T3" fmla="*/ 7 h 18"/>
                  <a:gd name="T4" fmla="*/ 8 w 17"/>
                  <a:gd name="T5" fmla="*/ 0 h 18"/>
                  <a:gd name="T6" fmla="*/ 6 w 17"/>
                  <a:gd name="T7" fmla="*/ 7 h 18"/>
                  <a:gd name="T8" fmla="*/ 0 w 17"/>
                  <a:gd name="T9" fmla="*/ 7 h 18"/>
                  <a:gd name="T10" fmla="*/ 5 w 17"/>
                  <a:gd name="T11" fmla="*/ 11 h 18"/>
                  <a:gd name="T12" fmla="*/ 3 w 17"/>
                  <a:gd name="T13" fmla="*/ 18 h 18"/>
                  <a:gd name="T14" fmla="*/ 9 w 17"/>
                  <a:gd name="T15" fmla="*/ 13 h 18"/>
                  <a:gd name="T16" fmla="*/ 14 w 17"/>
                  <a:gd name="T17" fmla="*/ 18 h 18"/>
                  <a:gd name="T18" fmla="*/ 12 w 17"/>
                  <a:gd name="T19" fmla="*/ 10 h 18"/>
                  <a:gd name="T20" fmla="*/ 17 w 17"/>
                  <a:gd name="T2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7" y="7"/>
                    </a:moveTo>
                    <a:lnTo>
                      <a:pt x="11" y="7"/>
                    </a:lnTo>
                    <a:lnTo>
                      <a:pt x="8" y="0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5" y="11"/>
                    </a:lnTo>
                    <a:lnTo>
                      <a:pt x="3" y="18"/>
                    </a:lnTo>
                    <a:lnTo>
                      <a:pt x="9" y="13"/>
                    </a:lnTo>
                    <a:lnTo>
                      <a:pt x="14" y="18"/>
                    </a:lnTo>
                    <a:lnTo>
                      <a:pt x="12" y="10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738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75" name="Freeform 47">
                <a:extLst>
                  <a:ext uri="{FF2B5EF4-FFF2-40B4-BE49-F238E27FC236}">
                    <a16:creationId xmlns:a16="http://schemas.microsoft.com/office/drawing/2014/main" id="{CED7A98C-8950-47D4-9F62-0C5B282BD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9167" y="2806306"/>
                <a:ext cx="60421" cy="54061"/>
              </a:xfrm>
              <a:custGeom>
                <a:avLst/>
                <a:gdLst>
                  <a:gd name="T0" fmla="*/ 5 w 19"/>
                  <a:gd name="T1" fmla="*/ 17 h 17"/>
                  <a:gd name="T2" fmla="*/ 6 w 19"/>
                  <a:gd name="T3" fmla="*/ 11 h 17"/>
                  <a:gd name="T4" fmla="*/ 0 w 19"/>
                  <a:gd name="T5" fmla="*/ 8 h 17"/>
                  <a:gd name="T6" fmla="*/ 6 w 19"/>
                  <a:gd name="T7" fmla="*/ 6 h 17"/>
                  <a:gd name="T8" fmla="*/ 9 w 19"/>
                  <a:gd name="T9" fmla="*/ 0 h 17"/>
                  <a:gd name="T10" fmla="*/ 11 w 19"/>
                  <a:gd name="T11" fmla="*/ 6 h 17"/>
                  <a:gd name="T12" fmla="*/ 19 w 19"/>
                  <a:gd name="T13" fmla="*/ 6 h 17"/>
                  <a:gd name="T14" fmla="*/ 12 w 19"/>
                  <a:gd name="T15" fmla="*/ 11 h 17"/>
                  <a:gd name="T16" fmla="*/ 15 w 19"/>
                  <a:gd name="T17" fmla="*/ 17 h 17"/>
                  <a:gd name="T18" fmla="*/ 9 w 19"/>
                  <a:gd name="T19" fmla="*/ 14 h 17"/>
                  <a:gd name="T20" fmla="*/ 5 w 19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7">
                    <a:moveTo>
                      <a:pt x="5" y="17"/>
                    </a:moveTo>
                    <a:lnTo>
                      <a:pt x="6" y="11"/>
                    </a:lnTo>
                    <a:lnTo>
                      <a:pt x="0" y="8"/>
                    </a:lnTo>
                    <a:lnTo>
                      <a:pt x="6" y="6"/>
                    </a:lnTo>
                    <a:lnTo>
                      <a:pt x="9" y="0"/>
                    </a:lnTo>
                    <a:lnTo>
                      <a:pt x="11" y="6"/>
                    </a:lnTo>
                    <a:lnTo>
                      <a:pt x="19" y="6"/>
                    </a:lnTo>
                    <a:lnTo>
                      <a:pt x="12" y="11"/>
                    </a:lnTo>
                    <a:lnTo>
                      <a:pt x="15" y="17"/>
                    </a:lnTo>
                    <a:lnTo>
                      <a:pt x="9" y="14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879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76" name="Freeform 48">
                <a:extLst>
                  <a:ext uri="{FF2B5EF4-FFF2-40B4-BE49-F238E27FC236}">
                    <a16:creationId xmlns:a16="http://schemas.microsoft.com/office/drawing/2014/main" id="{351D5478-F4E8-4BD2-B7B0-E71D6949F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4608" y="2685464"/>
                <a:ext cx="57241" cy="57241"/>
              </a:xfrm>
              <a:custGeom>
                <a:avLst/>
                <a:gdLst>
                  <a:gd name="T0" fmla="*/ 18 w 18"/>
                  <a:gd name="T1" fmla="*/ 7 h 18"/>
                  <a:gd name="T2" fmla="*/ 11 w 18"/>
                  <a:gd name="T3" fmla="*/ 7 h 18"/>
                  <a:gd name="T4" fmla="*/ 9 w 18"/>
                  <a:gd name="T5" fmla="*/ 0 h 18"/>
                  <a:gd name="T6" fmla="*/ 7 w 18"/>
                  <a:gd name="T7" fmla="*/ 7 h 18"/>
                  <a:gd name="T8" fmla="*/ 0 w 18"/>
                  <a:gd name="T9" fmla="*/ 7 h 18"/>
                  <a:gd name="T10" fmla="*/ 6 w 18"/>
                  <a:gd name="T11" fmla="*/ 11 h 18"/>
                  <a:gd name="T12" fmla="*/ 4 w 18"/>
                  <a:gd name="T13" fmla="*/ 18 h 18"/>
                  <a:gd name="T14" fmla="*/ 9 w 18"/>
                  <a:gd name="T15" fmla="*/ 13 h 18"/>
                  <a:gd name="T16" fmla="*/ 15 w 18"/>
                  <a:gd name="T17" fmla="*/ 18 h 18"/>
                  <a:gd name="T18" fmla="*/ 12 w 18"/>
                  <a:gd name="T19" fmla="*/ 10 h 18"/>
                  <a:gd name="T20" fmla="*/ 18 w 18"/>
                  <a:gd name="T2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18" y="7"/>
                    </a:moveTo>
                    <a:lnTo>
                      <a:pt x="11" y="7"/>
                    </a:lnTo>
                    <a:lnTo>
                      <a:pt x="9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6" y="11"/>
                    </a:lnTo>
                    <a:lnTo>
                      <a:pt x="4" y="18"/>
                    </a:lnTo>
                    <a:lnTo>
                      <a:pt x="9" y="13"/>
                    </a:lnTo>
                    <a:lnTo>
                      <a:pt x="15" y="18"/>
                    </a:lnTo>
                    <a:lnTo>
                      <a:pt x="12" y="1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7D9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77" name="Freeform 49">
                <a:extLst>
                  <a:ext uri="{FF2B5EF4-FFF2-40B4-BE49-F238E27FC236}">
                    <a16:creationId xmlns:a16="http://schemas.microsoft.com/office/drawing/2014/main" id="{54DE1578-0314-4606-9EEA-6C346A5A5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5261" y="2504201"/>
                <a:ext cx="54061" cy="54061"/>
              </a:xfrm>
              <a:custGeom>
                <a:avLst/>
                <a:gdLst>
                  <a:gd name="T0" fmla="*/ 17 w 17"/>
                  <a:gd name="T1" fmla="*/ 6 h 17"/>
                  <a:gd name="T2" fmla="*/ 11 w 17"/>
                  <a:gd name="T3" fmla="*/ 6 h 17"/>
                  <a:gd name="T4" fmla="*/ 8 w 17"/>
                  <a:gd name="T5" fmla="*/ 0 h 17"/>
                  <a:gd name="T6" fmla="*/ 7 w 17"/>
                  <a:gd name="T7" fmla="*/ 6 h 17"/>
                  <a:gd name="T8" fmla="*/ 0 w 17"/>
                  <a:gd name="T9" fmla="*/ 6 h 17"/>
                  <a:gd name="T10" fmla="*/ 7 w 17"/>
                  <a:gd name="T11" fmla="*/ 10 h 17"/>
                  <a:gd name="T12" fmla="*/ 4 w 17"/>
                  <a:gd name="T13" fmla="*/ 17 h 17"/>
                  <a:gd name="T14" fmla="*/ 10 w 17"/>
                  <a:gd name="T15" fmla="*/ 12 h 17"/>
                  <a:gd name="T16" fmla="*/ 14 w 17"/>
                  <a:gd name="T17" fmla="*/ 17 h 17"/>
                  <a:gd name="T18" fmla="*/ 13 w 17"/>
                  <a:gd name="T19" fmla="*/ 10 h 17"/>
                  <a:gd name="T20" fmla="*/ 17 w 17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7" y="6"/>
                    </a:moveTo>
                    <a:lnTo>
                      <a:pt x="11" y="6"/>
                    </a:lnTo>
                    <a:lnTo>
                      <a:pt x="8" y="0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7" y="10"/>
                    </a:lnTo>
                    <a:lnTo>
                      <a:pt x="4" y="17"/>
                    </a:lnTo>
                    <a:lnTo>
                      <a:pt x="10" y="12"/>
                    </a:lnTo>
                    <a:lnTo>
                      <a:pt x="14" y="17"/>
                    </a:lnTo>
                    <a:lnTo>
                      <a:pt x="13" y="1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2D6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78" name="Freeform 50">
                <a:extLst>
                  <a:ext uri="{FF2B5EF4-FFF2-40B4-BE49-F238E27FC236}">
                    <a16:creationId xmlns:a16="http://schemas.microsoft.com/office/drawing/2014/main" id="{1F6A7012-E551-4786-8237-D5303DDE4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8940" y="2593242"/>
                <a:ext cx="54061" cy="54061"/>
              </a:xfrm>
              <a:custGeom>
                <a:avLst/>
                <a:gdLst>
                  <a:gd name="T0" fmla="*/ 17 w 17"/>
                  <a:gd name="T1" fmla="*/ 6 h 17"/>
                  <a:gd name="T2" fmla="*/ 11 w 17"/>
                  <a:gd name="T3" fmla="*/ 6 h 17"/>
                  <a:gd name="T4" fmla="*/ 8 w 17"/>
                  <a:gd name="T5" fmla="*/ 0 h 17"/>
                  <a:gd name="T6" fmla="*/ 6 w 17"/>
                  <a:gd name="T7" fmla="*/ 6 h 17"/>
                  <a:gd name="T8" fmla="*/ 0 w 17"/>
                  <a:gd name="T9" fmla="*/ 7 h 17"/>
                  <a:gd name="T10" fmla="*/ 6 w 17"/>
                  <a:gd name="T11" fmla="*/ 11 h 17"/>
                  <a:gd name="T12" fmla="*/ 3 w 17"/>
                  <a:gd name="T13" fmla="*/ 17 h 17"/>
                  <a:gd name="T14" fmla="*/ 9 w 17"/>
                  <a:gd name="T15" fmla="*/ 14 h 17"/>
                  <a:gd name="T16" fmla="*/ 14 w 17"/>
                  <a:gd name="T17" fmla="*/ 17 h 17"/>
                  <a:gd name="T18" fmla="*/ 12 w 17"/>
                  <a:gd name="T19" fmla="*/ 11 h 17"/>
                  <a:gd name="T20" fmla="*/ 17 w 17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7" y="6"/>
                    </a:moveTo>
                    <a:lnTo>
                      <a:pt x="11" y="6"/>
                    </a:lnTo>
                    <a:lnTo>
                      <a:pt x="8" y="0"/>
                    </a:lnTo>
                    <a:lnTo>
                      <a:pt x="6" y="6"/>
                    </a:lnTo>
                    <a:lnTo>
                      <a:pt x="0" y="7"/>
                    </a:lnTo>
                    <a:lnTo>
                      <a:pt x="6" y="11"/>
                    </a:lnTo>
                    <a:lnTo>
                      <a:pt x="3" y="17"/>
                    </a:lnTo>
                    <a:lnTo>
                      <a:pt x="9" y="14"/>
                    </a:lnTo>
                    <a:lnTo>
                      <a:pt x="14" y="17"/>
                    </a:lnTo>
                    <a:lnTo>
                      <a:pt x="12" y="11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5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  <p:sp>
            <p:nvSpPr>
              <p:cNvPr id="79" name="Freeform 51">
                <a:extLst>
                  <a:ext uri="{FF2B5EF4-FFF2-40B4-BE49-F238E27FC236}">
                    <a16:creationId xmlns:a16="http://schemas.microsoft.com/office/drawing/2014/main" id="{DAA85AA1-E28B-456F-AD74-E4BC4139B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7522" y="2911248"/>
                <a:ext cx="57241" cy="54061"/>
              </a:xfrm>
              <a:custGeom>
                <a:avLst/>
                <a:gdLst>
                  <a:gd name="T0" fmla="*/ 18 w 18"/>
                  <a:gd name="T1" fmla="*/ 6 h 17"/>
                  <a:gd name="T2" fmla="*/ 10 w 18"/>
                  <a:gd name="T3" fmla="*/ 6 h 17"/>
                  <a:gd name="T4" fmla="*/ 9 w 18"/>
                  <a:gd name="T5" fmla="*/ 0 h 17"/>
                  <a:gd name="T6" fmla="*/ 7 w 18"/>
                  <a:gd name="T7" fmla="*/ 6 h 17"/>
                  <a:gd name="T8" fmla="*/ 0 w 18"/>
                  <a:gd name="T9" fmla="*/ 6 h 17"/>
                  <a:gd name="T10" fmla="*/ 6 w 18"/>
                  <a:gd name="T11" fmla="*/ 11 h 17"/>
                  <a:gd name="T12" fmla="*/ 4 w 18"/>
                  <a:gd name="T13" fmla="*/ 17 h 17"/>
                  <a:gd name="T14" fmla="*/ 9 w 18"/>
                  <a:gd name="T15" fmla="*/ 12 h 17"/>
                  <a:gd name="T16" fmla="*/ 15 w 18"/>
                  <a:gd name="T17" fmla="*/ 17 h 17"/>
                  <a:gd name="T18" fmla="*/ 12 w 18"/>
                  <a:gd name="T19" fmla="*/ 11 h 17"/>
                  <a:gd name="T20" fmla="*/ 18 w 18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8" y="6"/>
                    </a:moveTo>
                    <a:lnTo>
                      <a:pt x="10" y="6"/>
                    </a:lnTo>
                    <a:lnTo>
                      <a:pt x="9" y="0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4" y="17"/>
                    </a:lnTo>
                    <a:lnTo>
                      <a:pt x="9" y="12"/>
                    </a:lnTo>
                    <a:lnTo>
                      <a:pt x="15" y="17"/>
                    </a:lnTo>
                    <a:lnTo>
                      <a:pt x="12" y="11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A6B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</p:grpSp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6176611"/>
            <a:ext cx="1262744" cy="61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473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61" y="263526"/>
            <a:ext cx="8321119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5647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1002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639763" y="1706563"/>
            <a:ext cx="3027997" cy="199231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30238" y="3830638"/>
            <a:ext cx="3037522" cy="200183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860800" y="1685925"/>
            <a:ext cx="4622800" cy="201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3870325" y="3840163"/>
            <a:ext cx="4613275" cy="1992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2849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121920" y="2534101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  6"/>
          <p:cNvSpPr>
            <a:spLocks noGrp="1"/>
          </p:cNvSpPr>
          <p:nvPr>
            <p:ph type="pic" sz="quarter" idx="14"/>
          </p:nvPr>
        </p:nvSpPr>
        <p:spPr>
          <a:xfrm>
            <a:off x="2367280" y="2534101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6"/>
          <p:cNvSpPr>
            <a:spLocks noGrp="1"/>
          </p:cNvSpPr>
          <p:nvPr>
            <p:ph type="pic" sz="quarter" idx="15"/>
          </p:nvPr>
        </p:nvSpPr>
        <p:spPr>
          <a:xfrm>
            <a:off x="4622800" y="2534101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6"/>
          </p:nvPr>
        </p:nvSpPr>
        <p:spPr>
          <a:xfrm>
            <a:off x="6868160" y="2534101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111760" y="1903546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2357120" y="1903546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9"/>
          </p:nvPr>
        </p:nvSpPr>
        <p:spPr>
          <a:xfrm>
            <a:off x="4592320" y="1903546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6837680" y="1903546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111760" y="4900745"/>
            <a:ext cx="2194559" cy="900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2"/>
          </p:nvPr>
        </p:nvSpPr>
        <p:spPr>
          <a:xfrm>
            <a:off x="2357120" y="4900745"/>
            <a:ext cx="2194559" cy="900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23"/>
          </p:nvPr>
        </p:nvSpPr>
        <p:spPr>
          <a:xfrm>
            <a:off x="4592320" y="4900745"/>
            <a:ext cx="2194559" cy="900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4"/>
          </p:nvPr>
        </p:nvSpPr>
        <p:spPr>
          <a:xfrm>
            <a:off x="6837680" y="4900745"/>
            <a:ext cx="2194559" cy="900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219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 hasCustomPrompt="1"/>
          </p:nvPr>
        </p:nvSpPr>
        <p:spPr>
          <a:xfrm>
            <a:off x="260977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700335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5" hasCustomPrompt="1"/>
          </p:nvPr>
        </p:nvSpPr>
        <p:spPr>
          <a:xfrm>
            <a:off x="3142819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4582177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2" name="Espace réservé pour une image  6"/>
          <p:cNvSpPr>
            <a:spLocks noGrp="1"/>
          </p:cNvSpPr>
          <p:nvPr>
            <p:ph type="pic" sz="quarter" idx="17" hasCustomPrompt="1"/>
          </p:nvPr>
        </p:nvSpPr>
        <p:spPr>
          <a:xfrm>
            <a:off x="6026604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7470062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4" name="Espace réservé pour une image  6"/>
          <p:cNvSpPr>
            <a:spLocks noGrp="1"/>
          </p:cNvSpPr>
          <p:nvPr>
            <p:ph type="pic" sz="quarter" idx="19" hasCustomPrompt="1"/>
          </p:nvPr>
        </p:nvSpPr>
        <p:spPr>
          <a:xfrm>
            <a:off x="1699998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3139356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6" name="Espace réservé pour une image  6"/>
          <p:cNvSpPr>
            <a:spLocks noGrp="1"/>
          </p:cNvSpPr>
          <p:nvPr>
            <p:ph type="pic" sz="quarter" idx="21" hasCustomPrompt="1"/>
          </p:nvPr>
        </p:nvSpPr>
        <p:spPr>
          <a:xfrm>
            <a:off x="4583319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029398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8" name="Espace réservé pour une image  6"/>
          <p:cNvSpPr>
            <a:spLocks noGrp="1"/>
          </p:cNvSpPr>
          <p:nvPr>
            <p:ph type="pic" sz="quarter" idx="23" hasCustomPrompt="1"/>
          </p:nvPr>
        </p:nvSpPr>
        <p:spPr>
          <a:xfrm>
            <a:off x="7474209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24" hasCustomPrompt="1"/>
          </p:nvPr>
        </p:nvSpPr>
        <p:spPr>
          <a:xfrm>
            <a:off x="257452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937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4999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0535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6484" y="6660000"/>
            <a:ext cx="972000" cy="144000"/>
          </a:xfrm>
        </p:spPr>
        <p:txBody>
          <a:bodyPr/>
          <a:lstStyle/>
          <a:p>
            <a:fld id="{38BB2531-EB65-4E80-8D5C-562EA54C0A3D}" type="datetime1">
              <a:rPr lang="fr-LU" smtClean="0"/>
              <a:t>07/04/2022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000" y="6660000"/>
            <a:ext cx="4140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2200" y="6660000"/>
            <a:ext cx="1080000" cy="144000"/>
          </a:xfrm>
        </p:spPr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56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6484" y="6660000"/>
            <a:ext cx="972000" cy="144000"/>
          </a:xfrm>
        </p:spPr>
        <p:txBody>
          <a:bodyPr/>
          <a:lstStyle/>
          <a:p>
            <a:fld id="{CAE01E3D-7FD9-4ED8-A33F-0865BF3BBD0A}" type="datetime1">
              <a:rPr lang="fr-LU" smtClean="0"/>
              <a:t>07/04/2022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000" y="6660000"/>
            <a:ext cx="4140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2200" y="6660000"/>
            <a:ext cx="1080000" cy="144000"/>
          </a:xfrm>
        </p:spPr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4762800"/>
            <a:ext cx="7920000" cy="720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2000" y="5482800"/>
            <a:ext cx="7920000" cy="54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638670" y="6046680"/>
            <a:ext cx="7920000" cy="5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308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AD771-9790-4863-B9E9-7C6B44CFDD45}" type="datetime1">
              <a:rPr lang="fr-LU" smtClean="0"/>
              <a:t>07/04/2022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72400" y="6443997"/>
            <a:ext cx="990600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8608-E7D6-497C-9B4E-B2551A23B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879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DCB8-56BF-418E-90B2-A1298872FBAC}" type="datetime1">
              <a:rPr lang="fr-LU" smtClean="0"/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949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70" y="273687"/>
            <a:ext cx="7886700" cy="576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6FA6-644D-4DB7-B6D9-CEA588C11F6F}" type="datetime1">
              <a:rPr lang="fr-LU" smtClean="0"/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90800" y="870585"/>
            <a:ext cx="7885112" cy="576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11178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FFF9-16AD-4C61-BBBF-2541C94C80C6}" type="datetime1">
              <a:rPr lang="fr-LU" smtClean="0"/>
              <a:t>07/04/2022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3259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61" y="263526"/>
            <a:ext cx="8321119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AF8D-33D6-425C-82EB-1AE95527A9AE}" type="datetime1">
              <a:rPr lang="fr-LU" smtClean="0"/>
              <a:t>07/04/2022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2596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11D65-8DD6-49C5-89EE-69AB76AFA2B9}" type="datetime1">
              <a:rPr lang="fr-LU" smtClean="0"/>
              <a:t>07/04/2022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9623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639763" y="1706563"/>
            <a:ext cx="3027997" cy="199231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30238" y="3830638"/>
            <a:ext cx="3037522" cy="200183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860800" y="1685925"/>
            <a:ext cx="4622800" cy="201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</a:t>
            </a:r>
            <a:r>
              <a:rPr lang="fr-FR"/>
              <a:t>modifier les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3870325" y="3840163"/>
            <a:ext cx="4613275" cy="1992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185D7C1-1706-41D7-A7B4-1D85BA57BFF5}" type="datetime1">
              <a:rPr lang="fr-LU" smtClean="0"/>
              <a:t>07/04/2022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3536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12192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  6"/>
          <p:cNvSpPr>
            <a:spLocks noGrp="1"/>
          </p:cNvSpPr>
          <p:nvPr>
            <p:ph type="pic" sz="quarter" idx="14"/>
          </p:nvPr>
        </p:nvSpPr>
        <p:spPr>
          <a:xfrm>
            <a:off x="236728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6"/>
          <p:cNvSpPr>
            <a:spLocks noGrp="1"/>
          </p:cNvSpPr>
          <p:nvPr>
            <p:ph type="pic" sz="quarter" idx="15"/>
          </p:nvPr>
        </p:nvSpPr>
        <p:spPr>
          <a:xfrm>
            <a:off x="462280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6"/>
          </p:nvPr>
        </p:nvSpPr>
        <p:spPr>
          <a:xfrm>
            <a:off x="686816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11176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235712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9"/>
          </p:nvPr>
        </p:nvSpPr>
        <p:spPr>
          <a:xfrm>
            <a:off x="459232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683768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11176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2"/>
          </p:nvPr>
        </p:nvSpPr>
        <p:spPr>
          <a:xfrm>
            <a:off x="235712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23"/>
          </p:nvPr>
        </p:nvSpPr>
        <p:spPr>
          <a:xfrm>
            <a:off x="459232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4"/>
          </p:nvPr>
        </p:nvSpPr>
        <p:spPr>
          <a:xfrm>
            <a:off x="683768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1799DA2A-C0CC-46DA-B738-35B443519830}" type="datetime1">
              <a:rPr lang="fr-LU" smtClean="0"/>
              <a:t>07/04/2022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3490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 hasCustomPrompt="1"/>
          </p:nvPr>
        </p:nvSpPr>
        <p:spPr>
          <a:xfrm>
            <a:off x="260977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700335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5" hasCustomPrompt="1"/>
          </p:nvPr>
        </p:nvSpPr>
        <p:spPr>
          <a:xfrm>
            <a:off x="3142819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4582177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2" name="Espace réservé pour une image  6"/>
          <p:cNvSpPr>
            <a:spLocks noGrp="1"/>
          </p:cNvSpPr>
          <p:nvPr>
            <p:ph type="pic" sz="quarter" idx="17" hasCustomPrompt="1"/>
          </p:nvPr>
        </p:nvSpPr>
        <p:spPr>
          <a:xfrm>
            <a:off x="6026604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7470062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4" name="Espace réservé pour une image  6"/>
          <p:cNvSpPr>
            <a:spLocks noGrp="1"/>
          </p:cNvSpPr>
          <p:nvPr>
            <p:ph type="pic" sz="quarter" idx="19" hasCustomPrompt="1"/>
          </p:nvPr>
        </p:nvSpPr>
        <p:spPr>
          <a:xfrm>
            <a:off x="1699998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3139356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6" name="Espace réservé pour une image  6"/>
          <p:cNvSpPr>
            <a:spLocks noGrp="1"/>
          </p:cNvSpPr>
          <p:nvPr>
            <p:ph type="pic" sz="quarter" idx="21" hasCustomPrompt="1"/>
          </p:nvPr>
        </p:nvSpPr>
        <p:spPr>
          <a:xfrm>
            <a:off x="4583319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029398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8" name="Espace réservé pour une image  6"/>
          <p:cNvSpPr>
            <a:spLocks noGrp="1"/>
          </p:cNvSpPr>
          <p:nvPr>
            <p:ph type="pic" sz="quarter" idx="23" hasCustomPrompt="1"/>
          </p:nvPr>
        </p:nvSpPr>
        <p:spPr>
          <a:xfrm>
            <a:off x="7474209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24" hasCustomPrompt="1"/>
          </p:nvPr>
        </p:nvSpPr>
        <p:spPr>
          <a:xfrm>
            <a:off x="257452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2090EAB-FA4E-4D75-A28B-87298CDA85EF}" type="datetime1">
              <a:rPr lang="fr-LU" smtClean="0"/>
              <a:t>07/04/2022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9476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D02E-D1D9-45CC-9928-803D1F2AB666}" type="datetime1">
              <a:rPr lang="fr-LU" smtClean="0"/>
              <a:t>07/04/2022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047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28B-3BDF-4FFB-A869-3C225EE3DF29}" type="datetime1">
              <a:rPr lang="fr-LU" smtClean="0"/>
              <a:t>07/04/2022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98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73.xml"/><Relationship Id="rId9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936612" y="6593250"/>
            <a:ext cx="990600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633356"/>
            <a:ext cx="990600" cy="2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FEBAE1-2B60-4AE4-BA5C-9E2DBEC9D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624017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23963" y="3105150"/>
            <a:ext cx="66960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Who</a:t>
            </a:r>
          </a:p>
          <a:p>
            <a:pPr lvl="0"/>
            <a:r>
              <a:rPr lang="en-US" smtClean="0"/>
              <a:t>Title</a:t>
            </a:r>
          </a:p>
        </p:txBody>
      </p:sp>
      <p:pic>
        <p:nvPicPr>
          <p:cNvPr id="11" name="Espace réservé pour une image 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0" y="6388927"/>
            <a:ext cx="542152" cy="373676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90550"/>
            <a:ext cx="866304" cy="3911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425322"/>
            <a:ext cx="432048" cy="3528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0539F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20000"/>
        </a:spcBef>
        <a:spcAft>
          <a:spcPct val="0"/>
        </a:spcAft>
        <a:defRPr sz="2200">
          <a:solidFill>
            <a:srgbClr val="00539F"/>
          </a:solidFill>
          <a:latin typeface="+mn-lt"/>
          <a:cs typeface="+mn-cs"/>
        </a:defRPr>
      </a:lvl2pPr>
      <a:lvl3pPr marL="9144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3pPr>
      <a:lvl4pPr marL="1371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4pPr>
      <a:lvl5pPr marL="18288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539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2" name="Espace réservé pour une image 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0" y="6388927"/>
            <a:ext cx="542152" cy="373676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90550"/>
            <a:ext cx="866304" cy="391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425322"/>
            <a:ext cx="432048" cy="3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6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2" name="Espace réservé pour une image 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0" y="6388927"/>
            <a:ext cx="542152" cy="373676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90550"/>
            <a:ext cx="866304" cy="391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425322"/>
            <a:ext cx="432048" cy="3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2" name="Espace réservé pour une image  9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0" y="6388927"/>
            <a:ext cx="542152" cy="373676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90550"/>
            <a:ext cx="866304" cy="391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425322"/>
            <a:ext cx="432048" cy="3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4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9" name="Espace réservé pour une image 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0" y="6388927"/>
            <a:ext cx="542152" cy="373676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90550"/>
            <a:ext cx="866304" cy="391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425322"/>
            <a:ext cx="432048" cy="3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6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770" y="273687"/>
            <a:ext cx="7886700" cy="1058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110" y="1591945"/>
            <a:ext cx="78867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484" y="6480000"/>
            <a:ext cx="972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480000"/>
            <a:ext cx="4140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2200" y="6480000"/>
            <a:ext cx="1080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15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.AppleSystemUIFont" charset="-120"/>
        <a:buChar char="‣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770" y="273687"/>
            <a:ext cx="7886700" cy="1058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110" y="1591945"/>
            <a:ext cx="78867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484" y="6480000"/>
            <a:ext cx="972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CF6084FF-6985-45C1-8723-4F4E8E817BDE}" type="datetime1">
              <a:rPr lang="fr-LU" smtClean="0"/>
              <a:t>07/04/2022</a:t>
            </a:fld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480000"/>
            <a:ext cx="4140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2200" y="6480000"/>
            <a:ext cx="1080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.AppleSystemUIFont" charset="-120"/>
        <a:buChar char="‣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9" name="Espace réservé pour une image 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0" y="6388927"/>
            <a:ext cx="542152" cy="373676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90550"/>
            <a:ext cx="866304" cy="391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425322"/>
            <a:ext cx="432048" cy="3528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856" r:id="rId5"/>
    <p:sldLayoutId id="214748385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6" y="1052513"/>
            <a:ext cx="864235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0" name="Espace réservé pour une image 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0" y="6388927"/>
            <a:ext cx="542152" cy="373676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90550"/>
            <a:ext cx="866304" cy="3911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425322"/>
            <a:ext cx="432048" cy="3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2" name="Espace réservé pour une image  9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0" y="6388927"/>
            <a:ext cx="542152" cy="373676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90550"/>
            <a:ext cx="866304" cy="391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425322"/>
            <a:ext cx="432048" cy="3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4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82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" y="225424"/>
            <a:ext cx="864360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000" y="6480000"/>
            <a:ext cx="396026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000" y="6480000"/>
            <a:ext cx="1620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7" name="Espace réservé pour une image 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0" y="6388927"/>
            <a:ext cx="542152" cy="373676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90550"/>
            <a:ext cx="866304" cy="391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425322"/>
            <a:ext cx="432048" cy="3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3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8" name="Espace réservé pour une image  9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0" y="6388927"/>
            <a:ext cx="542152" cy="37367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90550"/>
            <a:ext cx="866304" cy="391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425322"/>
            <a:ext cx="432048" cy="3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44450"/>
            <a:ext cx="6481762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43997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AB43B9-8847-41C8-A5CF-57EF914C1A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9" name="Espace réservé pour une image 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0" y="6388927"/>
            <a:ext cx="542152" cy="373676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90550"/>
            <a:ext cx="866304" cy="391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425322"/>
            <a:ext cx="432048" cy="3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1701" y="225424"/>
            <a:ext cx="7021475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42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4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2" name="Espace réservé pour une image  9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0" y="6388927"/>
            <a:ext cx="542152" cy="373676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90550"/>
            <a:ext cx="866304" cy="391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425322"/>
            <a:ext cx="432048" cy="3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3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1701" y="225424"/>
            <a:ext cx="7021475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516" y="1180407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42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4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FD0A51CA-4611-42BC-8C78-05A9D4A054CC}" type="slidenum">
              <a:rPr lang="en-GB" smtClean="0">
                <a:solidFill>
                  <a:prstClr val="white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620000" y="6480000"/>
            <a:ext cx="972000" cy="1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2" name="Espace réservé pour une image  9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107504" y="6299249"/>
            <a:ext cx="936104" cy="615923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00" y="6388927"/>
            <a:ext cx="542152" cy="373676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390550"/>
            <a:ext cx="866304" cy="391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6425322"/>
            <a:ext cx="432048" cy="3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8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25.jpeg"/><Relationship Id="rId7" Type="http://schemas.openxmlformats.org/officeDocument/2006/relationships/image" Target="../media/image103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3.png"/><Relationship Id="rId5" Type="http://schemas.openxmlformats.org/officeDocument/2006/relationships/image" Target="../media/image127.jpeg"/><Relationship Id="rId10" Type="http://schemas.openxmlformats.org/officeDocument/2006/relationships/image" Target="../media/image101.png"/><Relationship Id="rId4" Type="http://schemas.openxmlformats.org/officeDocument/2006/relationships/image" Target="../media/image126.jpeg"/><Relationship Id="rId9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2.pn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5" Type="http://schemas.openxmlformats.org/officeDocument/2006/relationships/hyperlink" Target="mailto:i.tsanova@eib.org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ib.org/en/products/equity/venture-debt.htm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50" Type="http://schemas.openxmlformats.org/officeDocument/2006/relationships/image" Target="../media/image71.png"/><Relationship Id="rId55" Type="http://schemas.openxmlformats.org/officeDocument/2006/relationships/image" Target="../media/image76.png"/><Relationship Id="rId63" Type="http://schemas.openxmlformats.org/officeDocument/2006/relationships/image" Target="../media/image84.jpeg"/><Relationship Id="rId68" Type="http://schemas.openxmlformats.org/officeDocument/2006/relationships/image" Target="../media/image89.png"/><Relationship Id="rId76" Type="http://schemas.openxmlformats.org/officeDocument/2006/relationships/image" Target="../media/image97.png"/><Relationship Id="rId84" Type="http://schemas.openxmlformats.org/officeDocument/2006/relationships/image" Target="../media/image105.png"/><Relationship Id="rId89" Type="http://schemas.openxmlformats.org/officeDocument/2006/relationships/image" Target="../media/image110.png"/><Relationship Id="rId7" Type="http://schemas.openxmlformats.org/officeDocument/2006/relationships/image" Target="../media/image28.png"/><Relationship Id="rId71" Type="http://schemas.openxmlformats.org/officeDocument/2006/relationships/image" Target="../media/image92.png"/><Relationship Id="rId92" Type="http://schemas.openxmlformats.org/officeDocument/2006/relationships/image" Target="../media/image11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9" Type="http://schemas.openxmlformats.org/officeDocument/2006/relationships/image" Target="../media/image50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3" Type="http://schemas.openxmlformats.org/officeDocument/2006/relationships/image" Target="../media/image74.png"/><Relationship Id="rId58" Type="http://schemas.openxmlformats.org/officeDocument/2006/relationships/image" Target="../media/image79.png"/><Relationship Id="rId66" Type="http://schemas.openxmlformats.org/officeDocument/2006/relationships/image" Target="../media/image87.png"/><Relationship Id="rId74" Type="http://schemas.openxmlformats.org/officeDocument/2006/relationships/image" Target="../media/image95.jpeg"/><Relationship Id="rId79" Type="http://schemas.openxmlformats.org/officeDocument/2006/relationships/image" Target="../media/image100.png"/><Relationship Id="rId87" Type="http://schemas.openxmlformats.org/officeDocument/2006/relationships/image" Target="../media/image108.png"/><Relationship Id="rId5" Type="http://schemas.openxmlformats.org/officeDocument/2006/relationships/image" Target="../media/image26.png"/><Relationship Id="rId61" Type="http://schemas.openxmlformats.org/officeDocument/2006/relationships/image" Target="../media/image82.png"/><Relationship Id="rId82" Type="http://schemas.openxmlformats.org/officeDocument/2006/relationships/image" Target="../media/image103.png"/><Relationship Id="rId90" Type="http://schemas.openxmlformats.org/officeDocument/2006/relationships/image" Target="../media/image111.png"/><Relationship Id="rId19" Type="http://schemas.openxmlformats.org/officeDocument/2006/relationships/image" Target="../media/image4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jpe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image" Target="../media/image69.png"/><Relationship Id="rId56" Type="http://schemas.openxmlformats.org/officeDocument/2006/relationships/image" Target="../media/image77.png"/><Relationship Id="rId64" Type="http://schemas.openxmlformats.org/officeDocument/2006/relationships/image" Target="../media/image85.png"/><Relationship Id="rId69" Type="http://schemas.openxmlformats.org/officeDocument/2006/relationships/image" Target="../media/image90.png"/><Relationship Id="rId77" Type="http://schemas.openxmlformats.org/officeDocument/2006/relationships/image" Target="../media/image98.jpeg"/><Relationship Id="rId8" Type="http://schemas.openxmlformats.org/officeDocument/2006/relationships/image" Target="../media/image29.png"/><Relationship Id="rId51" Type="http://schemas.openxmlformats.org/officeDocument/2006/relationships/image" Target="../media/image72.png"/><Relationship Id="rId72" Type="http://schemas.openxmlformats.org/officeDocument/2006/relationships/image" Target="../media/image93.png"/><Relationship Id="rId80" Type="http://schemas.openxmlformats.org/officeDocument/2006/relationships/image" Target="../media/image101.png"/><Relationship Id="rId85" Type="http://schemas.openxmlformats.org/officeDocument/2006/relationships/image" Target="../media/image106.png"/><Relationship Id="rId93" Type="http://schemas.openxmlformats.org/officeDocument/2006/relationships/image" Target="../media/image114.png"/><Relationship Id="rId3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59" Type="http://schemas.openxmlformats.org/officeDocument/2006/relationships/image" Target="../media/image80.png"/><Relationship Id="rId67" Type="http://schemas.openxmlformats.org/officeDocument/2006/relationships/image" Target="../media/image88.png"/><Relationship Id="rId20" Type="http://schemas.openxmlformats.org/officeDocument/2006/relationships/image" Target="../media/image41.png"/><Relationship Id="rId41" Type="http://schemas.openxmlformats.org/officeDocument/2006/relationships/image" Target="../media/image62.png"/><Relationship Id="rId54" Type="http://schemas.openxmlformats.org/officeDocument/2006/relationships/image" Target="../media/image75.png"/><Relationship Id="rId62" Type="http://schemas.openxmlformats.org/officeDocument/2006/relationships/image" Target="../media/image83.png"/><Relationship Id="rId70" Type="http://schemas.openxmlformats.org/officeDocument/2006/relationships/image" Target="../media/image91.jpeg"/><Relationship Id="rId75" Type="http://schemas.openxmlformats.org/officeDocument/2006/relationships/image" Target="../media/image96.png"/><Relationship Id="rId83" Type="http://schemas.openxmlformats.org/officeDocument/2006/relationships/image" Target="../media/image104.png"/><Relationship Id="rId88" Type="http://schemas.openxmlformats.org/officeDocument/2006/relationships/image" Target="../media/image109.png"/><Relationship Id="rId91" Type="http://schemas.openxmlformats.org/officeDocument/2006/relationships/image" Target="../media/image1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49" Type="http://schemas.openxmlformats.org/officeDocument/2006/relationships/image" Target="../media/image70.png"/><Relationship Id="rId57" Type="http://schemas.openxmlformats.org/officeDocument/2006/relationships/image" Target="../media/image78.png"/><Relationship Id="rId10" Type="http://schemas.openxmlformats.org/officeDocument/2006/relationships/image" Target="../media/image31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52" Type="http://schemas.openxmlformats.org/officeDocument/2006/relationships/image" Target="../media/image73.png"/><Relationship Id="rId60" Type="http://schemas.openxmlformats.org/officeDocument/2006/relationships/image" Target="../media/image81.png"/><Relationship Id="rId65" Type="http://schemas.openxmlformats.org/officeDocument/2006/relationships/image" Target="../media/image86.png"/><Relationship Id="rId73" Type="http://schemas.openxmlformats.org/officeDocument/2006/relationships/image" Target="../media/image94.png"/><Relationship Id="rId78" Type="http://schemas.openxmlformats.org/officeDocument/2006/relationships/image" Target="../media/image99.jpeg"/><Relationship Id="rId81" Type="http://schemas.openxmlformats.org/officeDocument/2006/relationships/image" Target="../media/image102.jpeg"/><Relationship Id="rId86" Type="http://schemas.openxmlformats.org/officeDocument/2006/relationships/image" Target="../media/image107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jpe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467544" y="2292151"/>
            <a:ext cx="8388932" cy="234026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000" b="0" spc="-5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000" b="0" spc="-5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3000" spc="-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000" spc="-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4000" spc="-50" dirty="0">
                <a:solidFill>
                  <a:srgbClr val="14539F"/>
                </a:solidFill>
                <a:latin typeface="Calibri" panose="020F0502020204030204" pitchFamily="34" charset="0"/>
              </a:rPr>
              <a:t>EIB Venture Debt and Thematic Finance</a:t>
            </a:r>
            <a:br>
              <a:rPr lang="en-US" sz="4000" spc="-50" dirty="0">
                <a:solidFill>
                  <a:srgbClr val="14539F"/>
                </a:solidFill>
                <a:latin typeface="Calibri" panose="020F0502020204030204" pitchFamily="34" charset="0"/>
              </a:rPr>
            </a:br>
            <a:r>
              <a:rPr lang="en-GB" sz="4000" spc="-50" dirty="0">
                <a:solidFill>
                  <a:srgbClr val="14539F"/>
                </a:solidFill>
                <a:latin typeface="Calibri" panose="020F0502020204030204" pitchFamily="34" charset="0"/>
              </a:rPr>
              <a:t/>
            </a:r>
            <a:br>
              <a:rPr lang="en-GB" sz="4000" spc="-50" dirty="0">
                <a:solidFill>
                  <a:srgbClr val="14539F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en-GB" sz="2000" b="0" i="1" dirty="0" smtClean="0">
              <a:solidFill>
                <a:srgbClr val="00539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72400" y="6633356"/>
            <a:ext cx="990600" cy="224644"/>
          </a:xfrm>
        </p:spPr>
        <p:txBody>
          <a:bodyPr/>
          <a:lstStyle/>
          <a:p>
            <a:pPr>
              <a:defRPr/>
            </a:pPr>
            <a:fld id="{1F786915-64FE-434E-BA38-6F07F4871F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Espace réservé pour une image 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80" b="-23580"/>
          <a:stretch/>
        </p:blipFill>
        <p:spPr>
          <a:xfrm>
            <a:off x="749232" y="5556"/>
            <a:ext cx="2271913" cy="149483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00" y="308737"/>
            <a:ext cx="1289052" cy="88847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291206"/>
            <a:ext cx="1846493" cy="833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11" y="308593"/>
            <a:ext cx="1086514" cy="8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3" y="2314895"/>
            <a:ext cx="273342" cy="2852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A5E99-06FB-4B52-8A47-871A6FD8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6D833F-9C05-4604-9BCA-F73F2042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221125"/>
            <a:ext cx="7886700" cy="576000"/>
          </a:xfrm>
        </p:spPr>
        <p:txBody>
          <a:bodyPr anchor="b"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500" kern="1200" dirty="0">
                <a:solidFill>
                  <a:srgbClr val="005BAA"/>
                </a:solidFill>
                <a:latin typeface="Futura Md BT" panose="020B0802020204020204" pitchFamily="34" charset="0"/>
                <a:ea typeface="+mn-ea"/>
                <a:cs typeface="+mn-cs"/>
              </a:rPr>
              <a:t>Thematic Finance</a:t>
            </a:r>
            <a:endParaRPr lang="en-GB" sz="1500" kern="1200" dirty="0">
              <a:solidFill>
                <a:srgbClr val="005BAA"/>
              </a:solidFill>
              <a:latin typeface="Futura Md BT" panose="020B0802020204020204" pitchFamily="34" charset="0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3552B8-BF1B-41FD-A1AA-F698C917DA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0" dirty="0" smtClean="0"/>
              <a:t>Health, Energy/Circular </a:t>
            </a:r>
            <a:r>
              <a:rPr lang="en-US" b="0" dirty="0"/>
              <a:t>Economy and Transport </a:t>
            </a:r>
            <a:r>
              <a:rPr lang="en-US" b="0" dirty="0" smtClean="0"/>
              <a:t>Sectors</a:t>
            </a:r>
            <a:endParaRPr lang="en-US" b="0" dirty="0"/>
          </a:p>
        </p:txBody>
      </p:sp>
      <p:sp>
        <p:nvSpPr>
          <p:cNvPr id="12" name="Right Triangle 11"/>
          <p:cNvSpPr/>
          <p:nvPr/>
        </p:nvSpPr>
        <p:spPr>
          <a:xfrm flipH="1">
            <a:off x="6090556" y="1942189"/>
            <a:ext cx="3055208" cy="377506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6552CA4E-098B-424F-8EDE-3A44D841D3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17109" y="2077270"/>
            <a:ext cx="6392858" cy="83767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sz="1050" b="0" dirty="0"/>
              <a:t>Finances </a:t>
            </a:r>
            <a:r>
              <a:rPr lang="en-GB" sz="1050" b="0" dirty="0">
                <a:solidFill>
                  <a:srgbClr val="FF7C00"/>
                </a:solidFill>
              </a:rPr>
              <a:t>flagship </a:t>
            </a:r>
            <a:r>
              <a:rPr lang="en-GB" sz="1050" b="0" dirty="0"/>
              <a:t>projects that are potential change-makers in their sector</a:t>
            </a:r>
          </a:p>
          <a:p>
            <a:pPr algn="just"/>
            <a:r>
              <a:rPr lang="en-GB" sz="1050" b="0" dirty="0"/>
              <a:t>Targets </a:t>
            </a:r>
            <a:r>
              <a:rPr lang="en-GB" sz="1050" b="0" dirty="0">
                <a:solidFill>
                  <a:srgbClr val="FF7C00"/>
                </a:solidFill>
              </a:rPr>
              <a:t>innovative </a:t>
            </a:r>
            <a:r>
              <a:rPr lang="en-GB" sz="1050" b="0" dirty="0"/>
              <a:t>solutions compared to the current state-of-the-art</a:t>
            </a:r>
          </a:p>
          <a:p>
            <a:pPr algn="just"/>
            <a:r>
              <a:rPr lang="en-US" sz="1050" b="0" dirty="0"/>
              <a:t>Supports and accelerates the </a:t>
            </a:r>
            <a:r>
              <a:rPr lang="en-US" sz="1050" b="0" dirty="0" err="1">
                <a:solidFill>
                  <a:srgbClr val="FF7C00"/>
                </a:solidFill>
              </a:rPr>
              <a:t>commercialisation</a:t>
            </a:r>
            <a:r>
              <a:rPr lang="en-US" sz="1050" b="0" dirty="0">
                <a:solidFill>
                  <a:srgbClr val="FF7C00"/>
                </a:solidFill>
              </a:rPr>
              <a:t> </a:t>
            </a:r>
            <a:r>
              <a:rPr lang="en-US" sz="1050" b="0" dirty="0"/>
              <a:t>and further rollout to the market of </a:t>
            </a:r>
            <a:r>
              <a:rPr lang="en-US" sz="1050" b="0" dirty="0">
                <a:solidFill>
                  <a:srgbClr val="FF7C00"/>
                </a:solidFill>
              </a:rPr>
              <a:t>impactful </a:t>
            </a:r>
            <a:r>
              <a:rPr lang="en-US" sz="1050" b="0" dirty="0" smtClean="0">
                <a:solidFill>
                  <a:srgbClr val="FF7C00"/>
                </a:solidFill>
              </a:rPr>
              <a:t>technologies</a:t>
            </a:r>
          </a:p>
          <a:p>
            <a:pPr algn="just"/>
            <a:r>
              <a:rPr lang="en-US" sz="1050" b="0" dirty="0" smtClean="0">
                <a:solidFill>
                  <a:srgbClr val="FF7C00"/>
                </a:solidFill>
              </a:rPr>
              <a:t>Thematic finance can accommodate </a:t>
            </a:r>
            <a:r>
              <a:rPr lang="en-US" sz="1050" dirty="0" smtClean="0">
                <a:solidFill>
                  <a:srgbClr val="FF7C00"/>
                </a:solidFill>
              </a:rPr>
              <a:t>higher risk (lower TRL) and longer tenors</a:t>
            </a:r>
            <a:endParaRPr lang="en-US" sz="1050" dirty="0">
              <a:solidFill>
                <a:srgbClr val="FF7C00"/>
              </a:solidFill>
            </a:endParaRPr>
          </a:p>
        </p:txBody>
      </p: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44500" y="2234724"/>
            <a:ext cx="1334690" cy="642210"/>
            <a:chOff x="4828538" y="4184898"/>
            <a:chExt cx="1778362" cy="856671"/>
          </a:xfrm>
        </p:grpSpPr>
        <p:sp>
          <p:nvSpPr>
            <p:cNvPr id="13" name="Oval 12"/>
            <p:cNvSpPr/>
            <p:nvPr/>
          </p:nvSpPr>
          <p:spPr>
            <a:xfrm>
              <a:off x="5451996" y="4184898"/>
              <a:ext cx="629804" cy="58764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en-GB" sz="1500">
                <a:solidFill>
                  <a:srgbClr val="4F81BD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28538" y="4756659"/>
              <a:ext cx="1778362" cy="2849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342900">
                <a:buNone/>
                <a:defRPr/>
              </a:pPr>
              <a:r>
                <a:rPr lang="en-GB" sz="788" dirty="0">
                  <a:solidFill>
                    <a:srgbClr val="005BAA"/>
                  </a:solidFill>
                </a:rPr>
                <a:t>Objective</a:t>
              </a: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119924" y="3826608"/>
            <a:ext cx="1333500" cy="2135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>
              <a:buNone/>
              <a:defRPr/>
            </a:pPr>
            <a:r>
              <a:rPr lang="en-GB" sz="788" dirty="0" smtClean="0">
                <a:solidFill>
                  <a:srgbClr val="005BAA"/>
                </a:solidFill>
                <a:latin typeface="Calibri"/>
              </a:rPr>
              <a:t>Areas</a:t>
            </a:r>
            <a:endParaRPr lang="en-GB" sz="788" dirty="0">
              <a:solidFill>
                <a:srgbClr val="005BAA"/>
              </a:solidFill>
              <a:latin typeface="Calibri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82784F-C00F-4C9D-9823-835E48FE6B85}"/>
              </a:ext>
            </a:extLst>
          </p:cNvPr>
          <p:cNvCxnSpPr>
            <a:cxnSpLocks/>
          </p:cNvCxnSpPr>
          <p:nvPr/>
        </p:nvCxnSpPr>
        <p:spPr>
          <a:xfrm>
            <a:off x="1210973" y="2187108"/>
            <a:ext cx="0" cy="598440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82784F-C00F-4C9D-9823-835E48FE6B85}"/>
              </a:ext>
            </a:extLst>
          </p:cNvPr>
          <p:cNvCxnSpPr>
            <a:cxnSpLocks/>
          </p:cNvCxnSpPr>
          <p:nvPr/>
        </p:nvCxnSpPr>
        <p:spPr>
          <a:xfrm>
            <a:off x="1218917" y="3376229"/>
            <a:ext cx="0" cy="598440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552CA4E-098B-424F-8EDE-3A44D841D3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9223" y="3279032"/>
            <a:ext cx="6392858" cy="1950168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1050" b="0" dirty="0"/>
              <a:t>Designed to meet the </a:t>
            </a:r>
            <a:r>
              <a:rPr lang="en-GB" sz="1050" b="0" dirty="0">
                <a:solidFill>
                  <a:srgbClr val="FF7C00"/>
                </a:solidFill>
              </a:rPr>
              <a:t>specific needs </a:t>
            </a:r>
            <a:r>
              <a:rPr lang="en-GB" sz="1050" b="0" dirty="0"/>
              <a:t>of pre-commercial projects and companies</a:t>
            </a:r>
          </a:p>
          <a:p>
            <a:pPr algn="just"/>
            <a:r>
              <a:rPr lang="en-US" sz="1050" b="0" dirty="0" smtClean="0">
                <a:solidFill>
                  <a:srgbClr val="FF7C00"/>
                </a:solidFill>
              </a:rPr>
              <a:t>Areas eligible for Thematic Finance:</a:t>
            </a:r>
          </a:p>
          <a:p>
            <a:pPr lvl="1" algn="just"/>
            <a:r>
              <a:rPr lang="en-US" sz="1050" b="1" dirty="0" smtClean="0">
                <a:solidFill>
                  <a:srgbClr val="FF7C00"/>
                </a:solidFill>
              </a:rPr>
              <a:t>Health Innovation </a:t>
            </a:r>
            <a:r>
              <a:rPr lang="en-US" sz="1050" dirty="0" smtClean="0">
                <a:solidFill>
                  <a:srgbClr val="FF7C00"/>
                </a:solidFill>
              </a:rPr>
              <a:t>(highly innovative vaccines, therapeutics, diagnostics)</a:t>
            </a:r>
          </a:p>
          <a:p>
            <a:pPr lvl="1" algn="just"/>
            <a:r>
              <a:rPr lang="en-US" sz="1050" b="1" dirty="0" smtClean="0">
                <a:solidFill>
                  <a:srgbClr val="FF7C00"/>
                </a:solidFill>
              </a:rPr>
              <a:t>Sustainable Investments</a:t>
            </a:r>
          </a:p>
          <a:p>
            <a:pPr lvl="2" algn="just"/>
            <a:r>
              <a:rPr lang="en-US" sz="850" dirty="0" smtClean="0">
                <a:solidFill>
                  <a:srgbClr val="FF7C00"/>
                </a:solidFill>
              </a:rPr>
              <a:t>Clean energy / low carbon innovation</a:t>
            </a:r>
          </a:p>
          <a:p>
            <a:pPr lvl="2" algn="just"/>
            <a:r>
              <a:rPr lang="en-US" sz="850" dirty="0" smtClean="0">
                <a:solidFill>
                  <a:srgbClr val="FF7C00"/>
                </a:solidFill>
              </a:rPr>
              <a:t>Future Mobility</a:t>
            </a:r>
          </a:p>
          <a:p>
            <a:pPr lvl="2" algn="just"/>
            <a:r>
              <a:rPr lang="en-US" sz="850" dirty="0" smtClean="0">
                <a:solidFill>
                  <a:srgbClr val="FF7C00"/>
                </a:solidFill>
              </a:rPr>
              <a:t>Circular Economy</a:t>
            </a:r>
          </a:p>
          <a:p>
            <a:pPr lvl="2" algn="just"/>
            <a:r>
              <a:rPr lang="en-US" sz="850" dirty="0" smtClean="0">
                <a:solidFill>
                  <a:srgbClr val="FF7C00"/>
                </a:solidFill>
              </a:rPr>
              <a:t>Bio/Blue Economy</a:t>
            </a:r>
          </a:p>
          <a:p>
            <a:pPr lvl="2" algn="just"/>
            <a:r>
              <a:rPr lang="en-US" sz="850" dirty="0" smtClean="0">
                <a:solidFill>
                  <a:srgbClr val="FF7C00"/>
                </a:solidFill>
              </a:rPr>
              <a:t>Energy Intensive Industry Low-carbon solutions</a:t>
            </a:r>
          </a:p>
          <a:p>
            <a:pPr lvl="1" algn="just"/>
            <a:r>
              <a:rPr lang="en-US" sz="1050" b="1" dirty="0" smtClean="0">
                <a:solidFill>
                  <a:srgbClr val="FF7C00"/>
                </a:solidFill>
              </a:rPr>
              <a:t>Future Technologies</a:t>
            </a:r>
          </a:p>
          <a:p>
            <a:pPr marL="914400" lvl="2" indent="0" algn="just">
              <a:buNone/>
            </a:pPr>
            <a:r>
              <a:rPr lang="en-US" sz="850" dirty="0" smtClean="0">
                <a:solidFill>
                  <a:srgbClr val="FF7C00"/>
                </a:solidFill>
              </a:rPr>
              <a:t>e.g. highly </a:t>
            </a:r>
            <a:r>
              <a:rPr lang="en-US" sz="850" dirty="0">
                <a:solidFill>
                  <a:srgbClr val="FF7C00"/>
                </a:solidFill>
              </a:rPr>
              <a:t>innovative tech in </a:t>
            </a:r>
            <a:r>
              <a:rPr lang="en-US" sz="850" dirty="0" smtClean="0">
                <a:solidFill>
                  <a:srgbClr val="FF7C00"/>
                </a:solidFill>
              </a:rPr>
              <a:t>space, sustainable ICT, </a:t>
            </a:r>
          </a:p>
          <a:p>
            <a:pPr marL="914400" lvl="2" indent="0" algn="just">
              <a:buNone/>
            </a:pPr>
            <a:r>
              <a:rPr lang="en-US" sz="850" dirty="0" smtClean="0">
                <a:solidFill>
                  <a:srgbClr val="FF7C00"/>
                </a:solidFill>
              </a:rPr>
              <a:t>quantum </a:t>
            </a:r>
            <a:r>
              <a:rPr lang="en-US" sz="850" dirty="0">
                <a:solidFill>
                  <a:srgbClr val="FF7C00"/>
                </a:solidFill>
              </a:rPr>
              <a:t>computing, AI, </a:t>
            </a:r>
            <a:r>
              <a:rPr lang="en-US" sz="850" dirty="0" err="1">
                <a:solidFill>
                  <a:srgbClr val="FF7C00"/>
                </a:solidFill>
              </a:rPr>
              <a:t>blockchain</a:t>
            </a:r>
            <a:r>
              <a:rPr lang="en-US" sz="850" dirty="0">
                <a:solidFill>
                  <a:srgbClr val="FF7C00"/>
                </a:solidFill>
              </a:rPr>
              <a:t>, targeting Green </a:t>
            </a:r>
            <a:r>
              <a:rPr lang="en-US" sz="850" dirty="0" smtClean="0">
                <a:solidFill>
                  <a:srgbClr val="FF7C00"/>
                </a:solidFill>
              </a:rPr>
              <a:t>Deal, advanced materials</a:t>
            </a:r>
            <a:endParaRPr lang="en-GB" sz="850" dirty="0">
              <a:solidFill>
                <a:srgbClr val="FF7C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1" y="3432713"/>
            <a:ext cx="431375" cy="284603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 bwMode="auto">
          <a:xfrm>
            <a:off x="544977" y="3361075"/>
            <a:ext cx="471488" cy="4405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GB" sz="15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0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A5E99-06FB-4B52-8A47-871A6FD8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6D833F-9C05-4604-9BCA-F73F2042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179477"/>
            <a:ext cx="7886700" cy="576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500" kern="1200" dirty="0">
                <a:solidFill>
                  <a:srgbClr val="005BAA"/>
                </a:solidFill>
                <a:latin typeface="Futura Md BT" panose="020B0802020204020204" pitchFamily="34" charset="0"/>
                <a:ea typeface="+mn-ea"/>
                <a:cs typeface="+mn-cs"/>
              </a:rPr>
              <a:t>Thematic Finance Focus: Clean Energy and Low Carbon</a:t>
            </a:r>
            <a:endParaRPr lang="en-GB" sz="1500" kern="1200" dirty="0">
              <a:solidFill>
                <a:srgbClr val="005BAA"/>
              </a:solidFill>
              <a:latin typeface="Futura Md BT" panose="020B0802020204020204" pitchFamily="34" charset="0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3552B8-BF1B-41FD-A1AA-F698C917DA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Futura Lt BT" panose="020B0402020204020303" pitchFamily="34" charset="0"/>
              </a:rPr>
              <a:t>Support the emergence of new and disruptive technologies in the Energy sector</a:t>
            </a:r>
            <a:endParaRPr lang="en-US" b="0" dirty="0">
              <a:latin typeface="Futura Lt BT" panose="020B04020202040203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318631" y="2645536"/>
            <a:ext cx="2476712" cy="481406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GB" sz="1200" dirty="0">
                <a:solidFill>
                  <a:srgbClr val="3474B5"/>
                </a:solidFill>
                <a:latin typeface="Futura Lt BT" panose="020B0402020204020303" pitchFamily="34" charset="0"/>
              </a:rPr>
              <a:t>Energy Network Flexibility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181312" y="2648830"/>
            <a:ext cx="2337074" cy="52387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GB" sz="1200" dirty="0">
                <a:solidFill>
                  <a:srgbClr val="3474B5"/>
                </a:solidFill>
                <a:latin typeface="Futura Lt BT" panose="020B0402020204020303" pitchFamily="34" charset="0"/>
              </a:rPr>
              <a:t>Low Carbon solutions for Industry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82110" y="2645536"/>
            <a:ext cx="2476712" cy="52387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GB" sz="1200" dirty="0">
                <a:solidFill>
                  <a:srgbClr val="3474B5"/>
                </a:solidFill>
                <a:latin typeface="Futura Lt BT" panose="020B0402020204020303" pitchFamily="34" charset="0"/>
              </a:rPr>
              <a:t>Emergence of new RE production and technologies</a:t>
            </a:r>
          </a:p>
        </p:txBody>
      </p:sp>
      <p:sp>
        <p:nvSpPr>
          <p:cNvPr id="13" name="Oval 12"/>
          <p:cNvSpPr/>
          <p:nvPr/>
        </p:nvSpPr>
        <p:spPr>
          <a:xfrm>
            <a:off x="1371031" y="1847341"/>
            <a:ext cx="501383" cy="461042"/>
          </a:xfrm>
          <a:prstGeom prst="ellipse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1500" dirty="0">
                <a:latin typeface="Futura Lt BT" panose="020B0402020204020303" pitchFamily="34" charset="0"/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4087062" y="1847341"/>
            <a:ext cx="501383" cy="461042"/>
          </a:xfrm>
          <a:prstGeom prst="ellipse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1500" dirty="0">
                <a:latin typeface="Futura Lt BT" panose="020B0402020204020303" pitchFamily="34" charset="0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6950818" y="1849355"/>
            <a:ext cx="501383" cy="461042"/>
          </a:xfrm>
          <a:prstGeom prst="ellipse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1500" dirty="0">
                <a:latin typeface="Futura Lt BT" panose="020B0402020204020303" pitchFamily="34" charset="0"/>
              </a:rPr>
              <a:t>3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2110" y="3251814"/>
            <a:ext cx="2484000" cy="1454248"/>
          </a:xfrm>
        </p:spPr>
        <p:txBody>
          <a:bodyPr anchor="t">
            <a:normAutofit lnSpcReduction="10000"/>
          </a:bodyPr>
          <a:lstStyle/>
          <a:p>
            <a:r>
              <a:rPr lang="en-GB" sz="1200" dirty="0">
                <a:latin typeface="Futura Lt BT" panose="020B0402020204020303" pitchFamily="34" charset="0"/>
              </a:rPr>
              <a:t>Support the demonstration of unproven technologies for the production of renewable energy</a:t>
            </a:r>
          </a:p>
          <a:p>
            <a:r>
              <a:rPr lang="en-US" sz="1200" dirty="0">
                <a:latin typeface="Futura Lt BT" panose="020B0402020204020303" pitchFamily="34" charset="0"/>
              </a:rPr>
              <a:t>Wave energy, new generation of PV technology, floating windmill, biomass, </a:t>
            </a:r>
            <a:r>
              <a:rPr lang="en-US" sz="1200" dirty="0" err="1">
                <a:latin typeface="Futura Lt BT" panose="020B0402020204020303" pitchFamily="34" charset="0"/>
              </a:rPr>
              <a:t>biocoal</a:t>
            </a:r>
            <a:r>
              <a:rPr lang="en-US" sz="1200" dirty="0">
                <a:latin typeface="Futura Lt BT" panose="020B0402020204020303" pitchFamily="34" charset="0"/>
              </a:rPr>
              <a:t> and bio-ethanol</a:t>
            </a:r>
            <a:endParaRPr lang="en-GB" sz="1200" dirty="0">
              <a:latin typeface="Futura Lt BT" panose="020B0402020204020303" pitchFamily="34" charset="0"/>
            </a:endParaRPr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349691" y="3126942"/>
            <a:ext cx="2484000" cy="1579121"/>
          </a:xfrm>
        </p:spPr>
        <p:txBody>
          <a:bodyPr anchor="t">
            <a:noAutofit/>
          </a:bodyPr>
          <a:lstStyle/>
          <a:p>
            <a:r>
              <a:rPr lang="en-GB" sz="1200" dirty="0">
                <a:latin typeface="Futura Lt BT" panose="020B0402020204020303" pitchFamily="34" charset="0"/>
              </a:rPr>
              <a:t>The increased RE in the energy mix brings new infrastructure challenges</a:t>
            </a:r>
          </a:p>
          <a:p>
            <a:r>
              <a:rPr lang="en-US" sz="1200" dirty="0">
                <a:latin typeface="Futura Lt BT" panose="020B0402020204020303" pitchFamily="34" charset="0"/>
              </a:rPr>
              <a:t>New energy storage solutions are required</a:t>
            </a:r>
          </a:p>
          <a:p>
            <a:r>
              <a:rPr lang="en-US" sz="1200" dirty="0">
                <a:latin typeface="Futura Lt BT" panose="020B0402020204020303" pitchFamily="34" charset="0"/>
              </a:rPr>
              <a:t>Smart solution such as demand response, Vehicle/House to Grid solutions help</a:t>
            </a:r>
            <a:endParaRPr lang="en-GB" sz="1200" dirty="0">
              <a:latin typeface="Futura Lt BT" panose="020B0402020204020303" pitchFamily="34" charset="0"/>
            </a:endParaRPr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6268797" y="3126942"/>
            <a:ext cx="2484000" cy="1579121"/>
          </a:xfrm>
        </p:spPr>
        <p:txBody>
          <a:bodyPr anchor="t">
            <a:normAutofit/>
          </a:bodyPr>
          <a:lstStyle/>
          <a:p>
            <a:r>
              <a:rPr lang="en-GB" sz="1200" dirty="0">
                <a:latin typeface="Futura Lt BT" panose="020B0402020204020303" pitchFamily="34" charset="0"/>
              </a:rPr>
              <a:t>Emergence and mainstreaming of carbon reducing technologies for heavy industry need to be accelerated.</a:t>
            </a:r>
          </a:p>
          <a:p>
            <a:endParaRPr lang="en-GB" sz="1200" dirty="0">
              <a:latin typeface="Futura Lt BT" panose="020B0402020204020303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82784F-C00F-4C9D-9823-835E48FE6B85}"/>
              </a:ext>
            </a:extLst>
          </p:cNvPr>
          <p:cNvCxnSpPr>
            <a:cxnSpLocks/>
          </p:cNvCxnSpPr>
          <p:nvPr/>
        </p:nvCxnSpPr>
        <p:spPr>
          <a:xfrm flipH="1">
            <a:off x="961289" y="2538599"/>
            <a:ext cx="1245365" cy="0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582784F-C00F-4C9D-9823-835E48FE6B85}"/>
              </a:ext>
            </a:extLst>
          </p:cNvPr>
          <p:cNvCxnSpPr>
            <a:cxnSpLocks/>
          </p:cNvCxnSpPr>
          <p:nvPr/>
        </p:nvCxnSpPr>
        <p:spPr>
          <a:xfrm flipH="1">
            <a:off x="3715070" y="2505447"/>
            <a:ext cx="1245365" cy="0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82784F-C00F-4C9D-9823-835E48FE6B85}"/>
              </a:ext>
            </a:extLst>
          </p:cNvPr>
          <p:cNvCxnSpPr>
            <a:cxnSpLocks/>
          </p:cNvCxnSpPr>
          <p:nvPr/>
        </p:nvCxnSpPr>
        <p:spPr>
          <a:xfrm flipH="1">
            <a:off x="6626789" y="2494556"/>
            <a:ext cx="1245365" cy="0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32707" r="15895" b="29699"/>
          <a:stretch/>
        </p:blipFill>
        <p:spPr>
          <a:xfrm>
            <a:off x="719572" y="4774560"/>
            <a:ext cx="766067" cy="2455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07" y="4730375"/>
            <a:ext cx="749054" cy="1797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32633" r="10330" b="29804"/>
          <a:stretch/>
        </p:blipFill>
        <p:spPr>
          <a:xfrm>
            <a:off x="1249777" y="5121003"/>
            <a:ext cx="658689" cy="173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50" y="4706063"/>
            <a:ext cx="775763" cy="2040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18785"/>
            <a:ext cx="597258" cy="1309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6387" y="5107023"/>
            <a:ext cx="1189064" cy="1873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445224"/>
            <a:ext cx="614708" cy="1125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37" y="5361903"/>
            <a:ext cx="403514" cy="2241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4390" y="5675852"/>
            <a:ext cx="645257" cy="26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B4ED9-D8B5-4007-8FB2-8A627753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5DC8-742E-4FAA-94C8-A4105E4D7CF4}" type="datetime1">
              <a:rPr lang="fr-LU" smtClean="0"/>
              <a:t>07/04/2022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A5E99-06FB-4B52-8A47-871A6FD8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6D833F-9C05-4604-9BCA-F73F2042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00" y="188959"/>
            <a:ext cx="7886700" cy="576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sz="1500" kern="1200" dirty="0">
                <a:solidFill>
                  <a:srgbClr val="005BAA"/>
                </a:solidFill>
                <a:latin typeface="Futura Md BT" panose="020B0802020204020204" pitchFamily="34" charset="0"/>
                <a:ea typeface="+mn-ea"/>
                <a:cs typeface="+mn-cs"/>
              </a:rPr>
              <a:t>Thematic Finance Focus: Future Mobility</a:t>
            </a:r>
            <a:endParaRPr lang="en-GB" sz="1500" kern="1200" dirty="0">
              <a:solidFill>
                <a:srgbClr val="005BAA"/>
              </a:solidFill>
              <a:latin typeface="Futura Md BT" panose="020B0802020204020204" pitchFamily="34" charset="0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3552B8-BF1B-41FD-A1AA-F698C917DA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Futura Lt BT" panose="020B0402020204020303" pitchFamily="34" charset="0"/>
              </a:rPr>
              <a:t>Safer, Cleaner and </a:t>
            </a:r>
            <a:r>
              <a:rPr lang="en-US" b="0" dirty="0">
                <a:latin typeface="Futura Lt BT" panose="020B0402020204020303" pitchFamily="34" charset="0"/>
              </a:rPr>
              <a:t>Smarter </a:t>
            </a:r>
            <a:r>
              <a:rPr lang="en-US" b="0" dirty="0" smtClean="0">
                <a:latin typeface="Futura Lt BT" panose="020B0402020204020303" pitchFamily="34" charset="0"/>
              </a:rPr>
              <a:t>mobility solutions </a:t>
            </a:r>
            <a:endParaRPr lang="en-US" b="0" dirty="0">
              <a:latin typeface="Futura Lt BT" panose="020B04020202040203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350089" y="3067105"/>
            <a:ext cx="2476712" cy="52387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GB" sz="1200" dirty="0">
                <a:solidFill>
                  <a:srgbClr val="3474B5"/>
                </a:solidFill>
                <a:latin typeface="Futura Lt BT" panose="020B0402020204020303" pitchFamily="34" charset="0"/>
              </a:rPr>
              <a:t>Production of Alternative fuels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225355" y="3067105"/>
            <a:ext cx="2337074" cy="52387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GB" sz="1200" dirty="0">
                <a:solidFill>
                  <a:srgbClr val="3474B5"/>
                </a:solidFill>
                <a:latin typeface="Futura Lt BT" panose="020B0402020204020303" pitchFamily="34" charset="0"/>
              </a:rPr>
              <a:t>IT based solutions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74823" y="3067105"/>
            <a:ext cx="2476712" cy="52387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GB" sz="1200" dirty="0">
                <a:solidFill>
                  <a:srgbClr val="3474B5"/>
                </a:solidFill>
                <a:latin typeface="Futura Lt BT" panose="020B0402020204020303" pitchFamily="34" charset="0"/>
              </a:rPr>
              <a:t>New Infrastructure</a:t>
            </a:r>
          </a:p>
        </p:txBody>
      </p:sp>
      <p:sp>
        <p:nvSpPr>
          <p:cNvPr id="13" name="Oval 12"/>
          <p:cNvSpPr/>
          <p:nvPr/>
        </p:nvSpPr>
        <p:spPr>
          <a:xfrm>
            <a:off x="1368718" y="2410178"/>
            <a:ext cx="501383" cy="461042"/>
          </a:xfrm>
          <a:prstGeom prst="ellipse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Futura Lt BT" panose="020B0402020204020303" pitchFamily="34" charset="0"/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4142158" y="2410178"/>
            <a:ext cx="501383" cy="461042"/>
          </a:xfrm>
          <a:prstGeom prst="ellipse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Futura Lt BT" panose="020B0402020204020303" pitchFamily="34" charset="0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7054718" y="2410178"/>
            <a:ext cx="501383" cy="461042"/>
          </a:xfrm>
          <a:prstGeom prst="ellipse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1500" dirty="0">
                <a:latin typeface="Futura Lt BT" panose="020B0402020204020303" pitchFamily="34" charset="0"/>
              </a:rPr>
              <a:t>3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74822" y="3550547"/>
            <a:ext cx="2484000" cy="1728000"/>
          </a:xfrm>
        </p:spPr>
        <p:txBody>
          <a:bodyPr anchor="t">
            <a:normAutofit/>
          </a:bodyPr>
          <a:lstStyle/>
          <a:p>
            <a:r>
              <a:rPr lang="en-US" sz="1200" dirty="0">
                <a:latin typeface="Futura Lt BT" panose="020B0402020204020303" pitchFamily="34" charset="0"/>
              </a:rPr>
              <a:t>Migration to non-fossil fuel requires a swift rollout of new infrastructure with signification market risk in their initial phase</a:t>
            </a:r>
          </a:p>
          <a:p>
            <a:r>
              <a:rPr lang="en-US" sz="1200" dirty="0">
                <a:latin typeface="Futura Lt BT" panose="020B0402020204020303" pitchFamily="34" charset="0"/>
              </a:rPr>
              <a:t>Modal shifts also requires adapted infrastructure </a:t>
            </a:r>
            <a:endParaRPr lang="en-GB" sz="1200" dirty="0">
              <a:latin typeface="Futura Lt BT" panose="020B0402020204020303" pitchFamily="34" charset="0"/>
            </a:endParaRPr>
          </a:p>
          <a:p>
            <a:endParaRPr lang="en-GB" sz="1200" dirty="0">
              <a:latin typeface="Futura Lt BT" panose="020B0402020204020303" pitchFamily="34" charset="0"/>
            </a:endParaRPr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349691" y="3550547"/>
            <a:ext cx="2484000" cy="1728000"/>
          </a:xfrm>
        </p:spPr>
        <p:txBody>
          <a:bodyPr anchor="t">
            <a:noAutofit/>
          </a:bodyPr>
          <a:lstStyle/>
          <a:p>
            <a:r>
              <a:rPr lang="en-GB" sz="1200" dirty="0">
                <a:latin typeface="Futura Lt BT" panose="020B0402020204020303" pitchFamily="34" charset="0"/>
              </a:rPr>
              <a:t>The emergence of H2 as a mainstream alternative fuel for heavy vehicles has important technological and market risk</a:t>
            </a:r>
          </a:p>
          <a:p>
            <a:pPr marL="0" indent="0">
              <a:buNone/>
            </a:pPr>
            <a:endParaRPr lang="en-GB" sz="1200" dirty="0">
              <a:latin typeface="Futura Lt BT" panose="020B0402020204020303" pitchFamily="34" charset="0"/>
            </a:endParaRPr>
          </a:p>
          <a:p>
            <a:endParaRPr lang="en-GB" sz="1200" dirty="0">
              <a:latin typeface="Futura Lt BT" panose="020B0402020204020303" pitchFamily="34" charset="0"/>
            </a:endParaRPr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6268797" y="3550547"/>
            <a:ext cx="2484000" cy="1728000"/>
          </a:xfrm>
        </p:spPr>
        <p:txBody>
          <a:bodyPr anchor="t">
            <a:normAutofit/>
          </a:bodyPr>
          <a:lstStyle/>
          <a:p>
            <a:r>
              <a:rPr lang="en-GB" sz="1200" dirty="0">
                <a:latin typeface="Futura Lt BT" panose="020B0402020204020303" pitchFamily="34" charset="0"/>
              </a:rPr>
              <a:t>New IT based solution are changing our approach to transport modes with potential to increase efficiencies, shared mobility and to reduce our carbon footprint.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82784F-C00F-4C9D-9823-835E48FE6B85}"/>
              </a:ext>
            </a:extLst>
          </p:cNvPr>
          <p:cNvCxnSpPr>
            <a:cxnSpLocks/>
          </p:cNvCxnSpPr>
          <p:nvPr/>
        </p:nvCxnSpPr>
        <p:spPr>
          <a:xfrm flipH="1">
            <a:off x="999040" y="3067105"/>
            <a:ext cx="1245365" cy="0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582784F-C00F-4C9D-9823-835E48FE6B85}"/>
              </a:ext>
            </a:extLst>
          </p:cNvPr>
          <p:cNvCxnSpPr>
            <a:cxnSpLocks/>
          </p:cNvCxnSpPr>
          <p:nvPr/>
        </p:nvCxnSpPr>
        <p:spPr>
          <a:xfrm flipH="1">
            <a:off x="3778266" y="3067105"/>
            <a:ext cx="1245365" cy="0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82784F-C00F-4C9D-9823-835E48FE6B85}"/>
              </a:ext>
            </a:extLst>
          </p:cNvPr>
          <p:cNvCxnSpPr>
            <a:cxnSpLocks/>
          </p:cNvCxnSpPr>
          <p:nvPr/>
        </p:nvCxnSpPr>
        <p:spPr>
          <a:xfrm flipH="1">
            <a:off x="6711119" y="3067105"/>
            <a:ext cx="1245365" cy="0"/>
          </a:xfrm>
          <a:prstGeom prst="line">
            <a:avLst/>
          </a:prstGeom>
          <a:ln w="28575" cap="rnd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2" descr="wen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4" y="5074826"/>
            <a:ext cx="632637" cy="21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01" y="5085498"/>
            <a:ext cx="679920" cy="215755"/>
          </a:xfrm>
          <a:prstGeom prst="rect">
            <a:avLst/>
          </a:prstGeom>
        </p:spPr>
      </p:pic>
      <p:pic>
        <p:nvPicPr>
          <p:cNvPr id="21" name="Picture 2" descr="CargoBeamer 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41" y="5427591"/>
            <a:ext cx="622230" cy="31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s://hydrogeneurope.eu/sites/default/files/2019-11/Screenshot-2019-08-16-at-11.12.09-1140x500-c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50" y="5019899"/>
            <a:ext cx="583760" cy="34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Vulog - IMRED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64" y="5067503"/>
            <a:ext cx="630712" cy="19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1368718" y="2394811"/>
            <a:ext cx="501383" cy="461042"/>
          </a:xfrm>
          <a:prstGeom prst="ellipse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1500" dirty="0">
                <a:latin typeface="Futura Lt BT" panose="020B0402020204020303" pitchFamily="34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4142158" y="2394811"/>
            <a:ext cx="501383" cy="461042"/>
          </a:xfrm>
          <a:prstGeom prst="ellipse">
            <a:avLst/>
          </a:prstGeom>
          <a:solidFill>
            <a:srgbClr val="FF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1500" dirty="0">
                <a:latin typeface="Futura Lt BT" panose="020B04020202040203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56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920" y="354574"/>
            <a:ext cx="1548866" cy="612775"/>
          </a:xfrm>
        </p:spPr>
        <p:txBody>
          <a:bodyPr/>
          <a:lstStyle/>
          <a:p>
            <a:r>
              <a:rPr lang="fr-BE" sz="2800" b="0" dirty="0" err="1" smtClean="0">
                <a:latin typeface="Calibri" panose="020F0502020204030204" pitchFamily="34" charset="0"/>
              </a:rPr>
              <a:t>Thank</a:t>
            </a:r>
            <a:r>
              <a:rPr lang="fr-BE" sz="2800" b="0" dirty="0" smtClean="0">
                <a:latin typeface="Calibri" panose="020F0502020204030204" pitchFamily="34" charset="0"/>
              </a:rPr>
              <a:t> </a:t>
            </a:r>
            <a:r>
              <a:rPr lang="fr-BE" sz="2800" b="0" dirty="0" err="1" smtClean="0">
                <a:latin typeface="Calibri" panose="020F0502020204030204" pitchFamily="34" charset="0"/>
              </a:rPr>
              <a:t>you</a:t>
            </a:r>
            <a:r>
              <a:rPr lang="fr-BE" sz="2800" b="0" dirty="0" smtClean="0">
                <a:latin typeface="Calibri" panose="020F0502020204030204" pitchFamily="34" charset="0"/>
              </a:rPr>
              <a:t>!</a:t>
            </a:r>
            <a:endParaRPr lang="en-GB" sz="2800" b="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4" y="980728"/>
            <a:ext cx="7308812" cy="48535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47FB-FC65-487E-B87F-ED7EF06A874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699792" y="1376772"/>
            <a:ext cx="2952328" cy="4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5876" y="5913276"/>
            <a:ext cx="478853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further questions: </a:t>
            </a:r>
            <a:r>
              <a:rPr lang="en-GB" dirty="0" smtClean="0">
                <a:latin typeface="Calibri" panose="020F0502020204030204" pitchFamily="34" charset="0"/>
                <a:hlinkClick r:id="rId5"/>
              </a:rPr>
              <a:t>vilnius@eib.org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779890" y="2204830"/>
            <a:ext cx="170228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dirty="0">
                <a:solidFill>
                  <a:srgbClr val="00529F"/>
                </a:solidFill>
                <a:latin typeface="Futura Lt BT" panose="020B0402020204020303" pitchFamily="34" charset="0"/>
              </a:rPr>
              <a:t>Venture Debt</a:t>
            </a:r>
          </a:p>
          <a:p>
            <a:pPr algn="ctr">
              <a:buNone/>
            </a:pPr>
            <a:r>
              <a:rPr lang="en-US" sz="1050" dirty="0">
                <a:solidFill>
                  <a:schemeClr val="tx2"/>
                </a:solidFill>
                <a:latin typeface="Futura Lt BT" panose="020B0402020204020303" pitchFamily="34" charset="0"/>
              </a:rPr>
              <a:t>Financing the growth stage of innovative companies</a:t>
            </a:r>
            <a:endParaRPr lang="en-GB" sz="1050" dirty="0">
              <a:solidFill>
                <a:schemeClr val="tx2"/>
              </a:solidFill>
              <a:latin typeface="Futura Lt BT" panose="020B04020202040203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23755" y="2173391"/>
            <a:ext cx="170228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</a:rPr>
              <a:t>Bank debt</a:t>
            </a:r>
          </a:p>
          <a:p>
            <a:pPr algn="ctr">
              <a:buNone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</a:rPr>
              <a:t>M&amp;A</a:t>
            </a:r>
          </a:p>
          <a:p>
            <a:pPr algn="ctr">
              <a:buNone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</a:rPr>
              <a:t>Public market</a:t>
            </a:r>
          </a:p>
          <a:p>
            <a:pPr algn="ctr">
              <a:buNone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</a:rPr>
              <a:t>etc.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69613" y="4983188"/>
            <a:ext cx="535091" cy="371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25" b="1" dirty="0" smtClean="0">
                <a:solidFill>
                  <a:schemeClr val="bg1"/>
                </a:solidFill>
                <a:latin typeface="Futura Lt BT" panose="020B0402020204020303" pitchFamily="34" charset="0"/>
              </a:rPr>
              <a:t>Set-up</a:t>
            </a:r>
          </a:p>
          <a:p>
            <a:pPr algn="ctr">
              <a:buNone/>
            </a:pPr>
            <a:endParaRPr lang="en-US" sz="825" b="1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04704" y="4983188"/>
            <a:ext cx="912235" cy="371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Futura Lt BT" panose="020B0402020204020303" pitchFamily="34" charset="0"/>
              </a:defRPr>
            </a:lvl1pPr>
          </a:lstStyle>
          <a:p>
            <a:pPr>
              <a:buNone/>
            </a:pPr>
            <a:r>
              <a:rPr lang="en-US" sz="825" b="1" dirty="0"/>
              <a:t>Proof of </a:t>
            </a:r>
            <a:r>
              <a:rPr lang="en-US" sz="825" b="1" dirty="0" smtClean="0"/>
              <a:t>concept</a:t>
            </a:r>
          </a:p>
          <a:p>
            <a:pPr>
              <a:buNone/>
            </a:pPr>
            <a:endParaRPr lang="en-US" sz="825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16939" y="4982189"/>
            <a:ext cx="1356080" cy="371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Futura Lt BT" panose="020B0402020204020303" pitchFamily="34" charset="0"/>
              </a:defRPr>
            </a:lvl1pPr>
          </a:lstStyle>
          <a:p>
            <a:pPr>
              <a:buNone/>
            </a:pPr>
            <a:r>
              <a:rPr lang="en-US" sz="825" b="1" dirty="0" smtClean="0"/>
              <a:t>Pre-commercialization</a:t>
            </a:r>
          </a:p>
          <a:p>
            <a:pPr>
              <a:buNone/>
            </a:pPr>
            <a:endParaRPr lang="en-US" sz="825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73019" y="4982190"/>
            <a:ext cx="1134158" cy="346249"/>
          </a:xfrm>
          <a:prstGeom prst="rect">
            <a:avLst/>
          </a:prstGeom>
          <a:solidFill>
            <a:srgbClr val="00519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Futura Lt BT" panose="020B0402020204020303" pitchFamily="34" charset="0"/>
              </a:defRPr>
            </a:lvl1pPr>
          </a:lstStyle>
          <a:p>
            <a:pPr>
              <a:buNone/>
            </a:pPr>
            <a:r>
              <a:rPr lang="en-US" sz="825" b="1" dirty="0"/>
              <a:t>Early </a:t>
            </a:r>
            <a:r>
              <a:rPr lang="en-US" sz="825" b="1" dirty="0" err="1" smtClean="0"/>
              <a:t>commercialisation</a:t>
            </a:r>
            <a:endParaRPr lang="en-US" sz="825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07176" y="4982190"/>
            <a:ext cx="1026143" cy="371640"/>
          </a:xfrm>
          <a:prstGeom prst="rect">
            <a:avLst/>
          </a:prstGeom>
          <a:solidFill>
            <a:srgbClr val="00519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Futura Lt BT" panose="020B0402020204020303" pitchFamily="34" charset="0"/>
              </a:defRPr>
            </a:lvl1pPr>
          </a:lstStyle>
          <a:p>
            <a:pPr>
              <a:buNone/>
            </a:pPr>
            <a:r>
              <a:rPr lang="en-US" sz="825" b="1" dirty="0" smtClean="0"/>
              <a:t>Growth</a:t>
            </a:r>
          </a:p>
          <a:p>
            <a:pPr>
              <a:buNone/>
            </a:pPr>
            <a:endParaRPr lang="en-US" sz="825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139212" y="4982643"/>
            <a:ext cx="1398302" cy="3716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Futura Lt BT" panose="020B0402020204020303" pitchFamily="34" charset="0"/>
              </a:defRPr>
            </a:lvl1pPr>
          </a:lstStyle>
          <a:p>
            <a:pPr>
              <a:buNone/>
            </a:pPr>
            <a:r>
              <a:rPr lang="en-US" sz="825" b="1" dirty="0" smtClean="0"/>
              <a:t>Mature</a:t>
            </a:r>
          </a:p>
          <a:p>
            <a:pPr>
              <a:buNone/>
            </a:pPr>
            <a:endParaRPr lang="en-US" sz="825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1368562" y="3105510"/>
            <a:ext cx="6259883" cy="1608578"/>
            <a:chOff x="1043510" y="4077090"/>
            <a:chExt cx="6912960" cy="1440200"/>
          </a:xfrm>
        </p:grpSpPr>
        <p:grpSp>
          <p:nvGrpSpPr>
            <p:cNvPr id="38" name="Group 37"/>
            <p:cNvGrpSpPr/>
            <p:nvPr/>
          </p:nvGrpSpPr>
          <p:grpSpPr>
            <a:xfrm>
              <a:off x="2339690" y="4077090"/>
              <a:ext cx="5616780" cy="1296180"/>
              <a:chOff x="755470" y="4005080"/>
              <a:chExt cx="7417030" cy="1296180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755470" y="4869200"/>
                <a:ext cx="360050" cy="43206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2699740" y="4437140"/>
                <a:ext cx="360050" cy="43206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5508130" y="4005080"/>
                <a:ext cx="360050" cy="43206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1115520" y="4869200"/>
                <a:ext cx="158422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3059790" y="4437139"/>
                <a:ext cx="2448340" cy="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868180" y="4005080"/>
                <a:ext cx="230432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9" name="Straight Connector 38"/>
            <p:cNvCxnSpPr/>
            <p:nvPr/>
          </p:nvCxnSpPr>
          <p:spPr bwMode="auto">
            <a:xfrm flipH="1">
              <a:off x="1043510" y="5373270"/>
              <a:ext cx="1296180" cy="14402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" name="Oval 45"/>
          <p:cNvSpPr/>
          <p:nvPr/>
        </p:nvSpPr>
        <p:spPr bwMode="auto">
          <a:xfrm>
            <a:off x="2734441" y="4014031"/>
            <a:ext cx="108015" cy="10801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15CA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sz="1050">
              <a:solidFill>
                <a:srgbClr val="015CAB"/>
              </a:solidFill>
              <a:latin typeface="Futura Lt BT" panose="020B0402020204020303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092380" y="3545326"/>
            <a:ext cx="93750" cy="8551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15CA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sz="1050">
              <a:solidFill>
                <a:srgbClr val="015CAB"/>
              </a:solidFill>
              <a:latin typeface="Futura Lt BT" panose="020B0402020204020303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993773" y="3051502"/>
            <a:ext cx="108015" cy="10801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15CA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sz="1050">
              <a:solidFill>
                <a:srgbClr val="015CAB"/>
              </a:solidFill>
              <a:latin typeface="Futura Lt BT" panose="020B04020202040203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74033" y="3805822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900" b="1" dirty="0" smtClean="0">
                <a:solidFill>
                  <a:srgbClr val="015CAB"/>
                </a:solidFill>
                <a:latin typeface="Futura Lt BT" panose="020B0402020204020303" pitchFamily="34" charset="0"/>
              </a:rPr>
              <a:t>Seed</a:t>
            </a:r>
            <a:endParaRPr lang="en-GB" sz="900" b="1" dirty="0">
              <a:solidFill>
                <a:srgbClr val="015CAB"/>
              </a:solidFill>
              <a:latin typeface="Futura Lt BT" panose="020B04020202040203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9752" y="3322409"/>
            <a:ext cx="8098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900" b="1" dirty="0">
                <a:solidFill>
                  <a:srgbClr val="015CAB"/>
                </a:solidFill>
                <a:latin typeface="Futura Lt BT" panose="020B0402020204020303" pitchFamily="34" charset="0"/>
              </a:rPr>
              <a:t>Series </a:t>
            </a:r>
            <a:r>
              <a:rPr lang="en-US" sz="900" b="1" dirty="0" smtClean="0">
                <a:solidFill>
                  <a:srgbClr val="015CAB"/>
                </a:solidFill>
                <a:latin typeface="Futura Lt BT" panose="020B0402020204020303" pitchFamily="34" charset="0"/>
              </a:rPr>
              <a:t>A/B/C</a:t>
            </a:r>
            <a:endParaRPr lang="en-GB" sz="900" b="1" dirty="0">
              <a:solidFill>
                <a:srgbClr val="015CAB"/>
              </a:solidFill>
              <a:latin typeface="Futura Lt BT" panose="020B04020202040203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54907" y="2850644"/>
            <a:ext cx="11144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900" b="1" dirty="0">
                <a:solidFill>
                  <a:srgbClr val="015CAB"/>
                </a:solidFill>
                <a:latin typeface="Futura Lt BT" panose="020B0402020204020303" pitchFamily="34" charset="0"/>
              </a:rPr>
              <a:t>Exit / Further Series</a:t>
            </a:r>
            <a:endParaRPr lang="en-GB" sz="900" b="1" dirty="0">
              <a:solidFill>
                <a:srgbClr val="015CAB"/>
              </a:solidFill>
              <a:latin typeface="Futura Lt BT" panose="020B0402020204020303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332360" y="4632231"/>
            <a:ext cx="108015" cy="10801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015CA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sz="1050">
              <a:solidFill>
                <a:srgbClr val="015CAB"/>
              </a:solidFill>
              <a:latin typeface="Futura Lt BT" panose="020B0402020204020303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duotone>
              <a:srgbClr val="015CAB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451" flipH="1">
            <a:off x="4494238" y="2978712"/>
            <a:ext cx="688040" cy="653075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582275" y="3863340"/>
            <a:ext cx="1666349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</a:defRPr>
            </a:lvl1pPr>
          </a:lstStyle>
          <a:p>
            <a:pPr>
              <a:buNone/>
            </a:pPr>
            <a:endParaRPr lang="en-US" sz="900" dirty="0"/>
          </a:p>
          <a:p>
            <a:pPr>
              <a:buNone/>
            </a:pPr>
            <a:r>
              <a:rPr lang="en-US" sz="900" dirty="0" smtClean="0"/>
              <a:t>Grants</a:t>
            </a:r>
            <a:endParaRPr lang="en-US" sz="900" dirty="0"/>
          </a:p>
          <a:p>
            <a:pPr>
              <a:buNone/>
            </a:pPr>
            <a:r>
              <a:rPr lang="en-US" sz="900" dirty="0"/>
              <a:t>Friends &amp; Family</a:t>
            </a:r>
          </a:p>
          <a:p>
            <a:pPr>
              <a:buNone/>
            </a:pPr>
            <a:r>
              <a:rPr lang="en-US" sz="900" dirty="0"/>
              <a:t>Own funds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58" y="5694922"/>
            <a:ext cx="454290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25" i="1" dirty="0">
                <a:latin typeface="Futura Lt BT" panose="020B0402020204020303" pitchFamily="34" charset="0"/>
                <a:hlinkClick r:id="rId5"/>
              </a:rPr>
              <a:t>EIB Venture Debt website</a:t>
            </a:r>
            <a:r>
              <a:rPr lang="en-US" sz="825" i="1" dirty="0">
                <a:latin typeface="Futura Lt BT" panose="020B0402020204020303" pitchFamily="34" charset="0"/>
              </a:rPr>
              <a:t> - https://www.eib.org/en/products/equity/venture-debt.htm</a:t>
            </a:r>
          </a:p>
        </p:txBody>
      </p: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81DC819A-2BD6-4570-9BC0-2BD57EA1D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221" y="1048943"/>
            <a:ext cx="7494854" cy="401208"/>
          </a:xfrm>
        </p:spPr>
        <p:txBody>
          <a:bodyPr>
            <a:noAutofit/>
          </a:bodyPr>
          <a:lstStyle/>
          <a:p>
            <a:r>
              <a:rPr lang="en-US" sz="1500" dirty="0" smtClean="0">
                <a:latin typeface="Futura Md BT" panose="020B0802020204020204" pitchFamily="34" charset="0"/>
              </a:rPr>
              <a:t>What is venture debt?</a:t>
            </a:r>
            <a:endParaRPr lang="en-GB" sz="1500" dirty="0">
              <a:latin typeface="Futura Md BT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Placeholder 1">
            <a:extLst>
              <a:ext uri="{FF2B5EF4-FFF2-40B4-BE49-F238E27FC236}">
                <a16:creationId xmlns:a16="http://schemas.microsoft.com/office/drawing/2014/main" id="{81DC819A-2BD6-4570-9BC0-2BD57EA1D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221" y="1048943"/>
            <a:ext cx="7494854" cy="401208"/>
          </a:xfrm>
        </p:spPr>
        <p:txBody>
          <a:bodyPr>
            <a:noAutofit/>
          </a:bodyPr>
          <a:lstStyle/>
          <a:p>
            <a:r>
              <a:rPr lang="en-US" sz="1500" dirty="0" smtClean="0">
                <a:latin typeface="Futura Md BT" panose="020B0802020204020204" pitchFamily="34" charset="0"/>
              </a:rPr>
              <a:t>Venture Debt: We are looking for the next European tech champions</a:t>
            </a:r>
            <a:endParaRPr lang="en-GB" sz="1500" dirty="0">
              <a:latin typeface="Futura Md BT" panose="020B08020202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15186" y="2081009"/>
            <a:ext cx="4790090" cy="7453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2"/>
                </a:solidFill>
                <a:latin typeface="Futura Md BT" panose="020B0802020204020204" pitchFamily="34" charset="0"/>
              </a:defRPr>
            </a:lvl1pPr>
          </a:lstStyle>
          <a:p>
            <a:pPr algn="l">
              <a:buNone/>
            </a:pPr>
            <a:r>
              <a:rPr lang="en-US" sz="1050" dirty="0">
                <a:solidFill>
                  <a:srgbClr val="015CAB"/>
                </a:solidFill>
              </a:rPr>
              <a:t>Innovation-driven </a:t>
            </a:r>
            <a:r>
              <a:rPr lang="en-US" sz="1050" dirty="0">
                <a:solidFill>
                  <a:srgbClr val="015CAB"/>
                </a:solidFill>
                <a:latin typeface="Futura Lt BT" panose="020B0402020204020303" pitchFamily="34" charset="0"/>
              </a:rPr>
              <a:t>companies with growth driven by the value of own intellectual property, with the potential to become a future EU tech champion</a:t>
            </a:r>
          </a:p>
        </p:txBody>
      </p:sp>
      <p:pic>
        <p:nvPicPr>
          <p:cNvPr id="54" name="Image 42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69" y="2142217"/>
            <a:ext cx="589655" cy="58965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92" y="3218021"/>
            <a:ext cx="479987" cy="44782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230494" y="3070210"/>
            <a:ext cx="4774782" cy="7453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2"/>
                </a:solidFill>
                <a:latin typeface="Futura Md BT" panose="020B0802020204020204" pitchFamily="34" charset="0"/>
              </a:defRPr>
            </a:lvl1pPr>
          </a:lstStyle>
          <a:p>
            <a:pPr algn="l">
              <a:buNone/>
            </a:pPr>
            <a:r>
              <a:rPr lang="en-US" sz="1050" dirty="0">
                <a:solidFill>
                  <a:srgbClr val="015CAB"/>
                </a:solidFill>
                <a:latin typeface="Futura Lt BT" panose="020B0402020204020303" pitchFamily="34" charset="0"/>
              </a:rPr>
              <a:t>Companies that have already raised </a:t>
            </a:r>
            <a:r>
              <a:rPr lang="en-US" sz="1050" dirty="0">
                <a:solidFill>
                  <a:srgbClr val="015CAB"/>
                </a:solidFill>
              </a:rPr>
              <a:t>Series A/B/C equity</a:t>
            </a:r>
            <a:r>
              <a:rPr lang="en-US" sz="1050" dirty="0">
                <a:solidFill>
                  <a:srgbClr val="015CAB"/>
                </a:solidFill>
                <a:latin typeface="Futura Lt BT" panose="020B0402020204020303" pitchFamily="34" charset="0"/>
              </a:rPr>
              <a:t> and need additional financing to accelerate growth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92" y="4241518"/>
            <a:ext cx="470131" cy="44232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230494" y="4087800"/>
            <a:ext cx="4774782" cy="7453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2"/>
                </a:solidFill>
                <a:latin typeface="Futura Md BT" panose="020B0802020204020204" pitchFamily="34" charset="0"/>
              </a:defRPr>
            </a:lvl1pPr>
          </a:lstStyle>
          <a:p>
            <a:pPr algn="l">
              <a:buNone/>
            </a:pPr>
            <a:r>
              <a:rPr lang="en-US" sz="1050" dirty="0">
                <a:solidFill>
                  <a:srgbClr val="015CAB"/>
                </a:solidFill>
                <a:latin typeface="Futura Lt BT" panose="020B0402020204020303" pitchFamily="34" charset="0"/>
              </a:rPr>
              <a:t>Strong and sustainable business model, professional management team and established corporate governance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69" y="5038066"/>
            <a:ext cx="462683" cy="46268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249678" y="4883934"/>
            <a:ext cx="4774782" cy="74539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2"/>
                </a:solidFill>
                <a:latin typeface="Futura Md BT" panose="020B0802020204020204" pitchFamily="34" charset="0"/>
              </a:defRPr>
            </a:lvl1pPr>
          </a:lstStyle>
          <a:p>
            <a:pPr algn="l">
              <a:buNone/>
            </a:pPr>
            <a:r>
              <a:rPr lang="en-US" sz="1050" dirty="0">
                <a:solidFill>
                  <a:srgbClr val="015CAB"/>
                </a:solidFill>
                <a:latin typeface="Futura Lt BT" panose="020B0402020204020303" pitchFamily="34" charset="0"/>
              </a:rPr>
              <a:t>Investments to be financed are located in the </a:t>
            </a:r>
            <a:r>
              <a:rPr lang="en-US" sz="1050" dirty="0">
                <a:solidFill>
                  <a:srgbClr val="015CAB"/>
                </a:solidFill>
              </a:rPr>
              <a:t>EU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164360" y="2161970"/>
            <a:ext cx="350865" cy="400110"/>
            <a:chOff x="7994128" y="1307996"/>
            <a:chExt cx="648090" cy="718011"/>
          </a:xfrm>
        </p:grpSpPr>
        <p:sp>
          <p:nvSpPr>
            <p:cNvPr id="64" name="Rectangle 63"/>
            <p:cNvSpPr/>
            <p:nvPr/>
          </p:nvSpPr>
          <p:spPr bwMode="auto">
            <a:xfrm>
              <a:off x="8133640" y="1628750"/>
              <a:ext cx="182880" cy="18288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GB" sz="750">
                <a:solidFill>
                  <a:srgbClr val="015CAB"/>
                </a:solidFill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4128" y="1307996"/>
              <a:ext cx="648090" cy="71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dirty="0">
                  <a:solidFill>
                    <a:srgbClr val="00529F"/>
                  </a:solidFill>
                  <a:sym typeface="Wingdings" panose="05000000000000000000" pitchFamily="2" charset="2"/>
                </a:rPr>
                <a:t></a:t>
              </a:r>
              <a:endParaRPr lang="en-GB" dirty="0">
                <a:solidFill>
                  <a:srgbClr val="00529F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164360" y="3117721"/>
            <a:ext cx="350865" cy="400110"/>
            <a:chOff x="7994128" y="1307996"/>
            <a:chExt cx="648090" cy="718011"/>
          </a:xfrm>
        </p:grpSpPr>
        <p:sp>
          <p:nvSpPr>
            <p:cNvPr id="85" name="Rectangle 84"/>
            <p:cNvSpPr/>
            <p:nvPr/>
          </p:nvSpPr>
          <p:spPr bwMode="auto">
            <a:xfrm>
              <a:off x="8133640" y="1628750"/>
              <a:ext cx="182880" cy="18288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GB" sz="750">
                <a:solidFill>
                  <a:srgbClr val="015CAB"/>
                </a:solidFill>
                <a:latin typeface="Arial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994128" y="1307996"/>
              <a:ext cx="648090" cy="71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dirty="0">
                  <a:solidFill>
                    <a:srgbClr val="00529F"/>
                  </a:solidFill>
                  <a:sym typeface="Wingdings" panose="05000000000000000000" pitchFamily="2" charset="2"/>
                </a:rPr>
                <a:t></a:t>
              </a:r>
              <a:endParaRPr lang="en-GB" dirty="0">
                <a:solidFill>
                  <a:srgbClr val="00529F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164360" y="4240264"/>
            <a:ext cx="350865" cy="400110"/>
            <a:chOff x="7994128" y="1307996"/>
            <a:chExt cx="648090" cy="718011"/>
          </a:xfrm>
        </p:grpSpPr>
        <p:sp>
          <p:nvSpPr>
            <p:cNvPr id="88" name="Rectangle 87"/>
            <p:cNvSpPr/>
            <p:nvPr/>
          </p:nvSpPr>
          <p:spPr bwMode="auto">
            <a:xfrm>
              <a:off x="8133640" y="1628750"/>
              <a:ext cx="182880" cy="18288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GB" sz="750">
                <a:solidFill>
                  <a:srgbClr val="015CAB"/>
                </a:solidFill>
                <a:latin typeface="Arial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994128" y="1307996"/>
              <a:ext cx="648090" cy="71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dirty="0">
                  <a:solidFill>
                    <a:srgbClr val="00529F"/>
                  </a:solidFill>
                  <a:sym typeface="Wingdings" panose="05000000000000000000" pitchFamily="2" charset="2"/>
                </a:rPr>
                <a:t></a:t>
              </a:r>
              <a:endParaRPr lang="en-GB" dirty="0">
                <a:solidFill>
                  <a:srgbClr val="00529F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164360" y="4988758"/>
            <a:ext cx="350865" cy="400110"/>
            <a:chOff x="7994128" y="1307996"/>
            <a:chExt cx="648090" cy="718011"/>
          </a:xfrm>
        </p:grpSpPr>
        <p:sp>
          <p:nvSpPr>
            <p:cNvPr id="91" name="Rectangle 90"/>
            <p:cNvSpPr/>
            <p:nvPr/>
          </p:nvSpPr>
          <p:spPr bwMode="auto">
            <a:xfrm>
              <a:off x="8133640" y="1628750"/>
              <a:ext cx="182880" cy="18288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GB" sz="750">
                <a:solidFill>
                  <a:srgbClr val="015CAB"/>
                </a:solidFill>
                <a:latin typeface="Arial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994128" y="1307996"/>
              <a:ext cx="648090" cy="71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dirty="0">
                  <a:solidFill>
                    <a:srgbClr val="00529F"/>
                  </a:solidFill>
                  <a:sym typeface="Wingdings" panose="05000000000000000000" pitchFamily="2" charset="2"/>
                </a:rPr>
                <a:t></a:t>
              </a:r>
              <a:endParaRPr lang="en-GB" dirty="0">
                <a:solidFill>
                  <a:srgbClr val="00529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9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8" grpId="0"/>
      <p:bldP spid="60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549231" y="2420860"/>
            <a:ext cx="3395069" cy="19442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2"/>
                </a:solidFill>
                <a:latin typeface="Futura Md BT" panose="020B0802020204020204" pitchFamily="34" charset="0"/>
              </a:defRPr>
            </a:lvl1pPr>
          </a:lstStyle>
          <a:p>
            <a:pPr algn="l"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Structure Elements</a:t>
            </a:r>
          </a:p>
          <a:p>
            <a:pPr algn="l"/>
            <a:endParaRPr lang="en-US" sz="1200" dirty="0" smtClean="0">
              <a:solidFill>
                <a:schemeClr val="bg1">
                  <a:lumMod val="50000"/>
                </a:schemeClr>
              </a:solidFill>
              <a:latin typeface="Futura Lt BT" panose="020B0402020204020303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sym typeface="Wingdings" panose="05000000000000000000" pitchFamily="2" charset="2"/>
              </a:rPr>
              <a:t>Staged disbursements based on milestones (de-risking subsequent disbursements)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sym typeface="Wingdings" panose="05000000000000000000" pitchFamily="2" charset="2"/>
              </a:rPr>
              <a:t>Typically bullet repayment for the disbursed tranches at maturity/exit</a:t>
            </a:r>
          </a:p>
          <a:p>
            <a:pPr marL="171450" indent="-171450" algn="l">
              <a:buFont typeface="Wingdings" panose="05000000000000000000" pitchFamily="2" charset="2"/>
              <a:buChar char="è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sym typeface="Wingdings" panose="05000000000000000000" pitchFamily="2" charset="2"/>
              </a:rPr>
              <a:t>Long availability (30-36 months) to allow implementation of comprehensive, long term R&amp;D investment plans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Futura Lt BT" panose="020B0402020204020303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è"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Futura Lt BT" panose="020B04020202040203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6557" y="1895336"/>
            <a:ext cx="4685082" cy="2507003"/>
            <a:chOff x="632938" y="2625387"/>
            <a:chExt cx="7517789" cy="3477341"/>
          </a:xfrm>
        </p:grpSpPr>
        <p:cxnSp>
          <p:nvCxnSpPr>
            <p:cNvPr id="75" name="Straight Arrow Connector 74"/>
            <p:cNvCxnSpPr/>
            <p:nvPr/>
          </p:nvCxnSpPr>
          <p:spPr bwMode="auto">
            <a:xfrm>
              <a:off x="1036512" y="5789571"/>
              <a:ext cx="7114215" cy="272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Up Arrow 75"/>
            <p:cNvSpPr/>
            <p:nvPr/>
          </p:nvSpPr>
          <p:spPr bwMode="auto">
            <a:xfrm>
              <a:off x="1021969" y="4232464"/>
              <a:ext cx="535661" cy="1552454"/>
            </a:xfrm>
            <a:prstGeom prst="upArrow">
              <a:avLst>
                <a:gd name="adj1" fmla="val 70737"/>
                <a:gd name="adj2" fmla="val 18475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800">
                <a:solidFill>
                  <a:srgbClr val="015CAB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641515" y="4845135"/>
              <a:ext cx="1270640" cy="34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bg1"/>
                  </a:solidFill>
                  <a:latin typeface="Futura Lt BT" panose="020B0402020204020303" pitchFamily="34" charset="0"/>
                </a:defRPr>
              </a:lvl1pPr>
            </a:lstStyle>
            <a:p>
              <a:r>
                <a:rPr lang="en-US" sz="800" dirty="0"/>
                <a:t>Commitment</a:t>
              </a:r>
              <a:endParaRPr lang="en-GB" sz="800" dirty="0"/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-399508" y="4389436"/>
              <a:ext cx="2410598" cy="34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Futura Lt BT" panose="020B0402020204020303" pitchFamily="34" charset="0"/>
                </a:rPr>
                <a:t>Cash flows / cash balance</a:t>
              </a:r>
              <a:endParaRPr lang="en-GB" sz="800" dirty="0">
                <a:latin typeface="Futura Lt BT" panose="020B0402020204020303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52743" y="5787898"/>
              <a:ext cx="884452" cy="298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Futura Lt BT" panose="020B0402020204020303" pitchFamily="34" charset="0"/>
                </a:rPr>
                <a:t>Year 1</a:t>
              </a:r>
              <a:endParaRPr lang="en-GB" sz="800" dirty="0">
                <a:latin typeface="Futura Lt BT" panose="020B0402020204020303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>
              <a:off x="1937447" y="5660527"/>
              <a:ext cx="0" cy="275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2794505" y="5660527"/>
              <a:ext cx="0" cy="275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3651563" y="5660527"/>
              <a:ext cx="0" cy="275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5365679" y="5642219"/>
              <a:ext cx="0" cy="275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4508621" y="5642219"/>
              <a:ext cx="0" cy="275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6115604" y="5642219"/>
              <a:ext cx="0" cy="275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6849146" y="5653308"/>
              <a:ext cx="0" cy="275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7745356" y="5658503"/>
              <a:ext cx="0" cy="2758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V="1">
              <a:off x="1040058" y="3623894"/>
              <a:ext cx="12684" cy="217174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TextBox 88"/>
            <p:cNvSpPr txBox="1"/>
            <p:nvPr/>
          </p:nvSpPr>
          <p:spPr>
            <a:xfrm>
              <a:off x="2044581" y="5791041"/>
              <a:ext cx="772693" cy="298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Futura Lt BT" panose="020B0402020204020303" pitchFamily="34" charset="0"/>
                </a:rPr>
                <a:t>Year 2</a:t>
              </a:r>
              <a:endParaRPr lang="en-GB" sz="800" dirty="0">
                <a:latin typeface="Futura Lt BT" panose="020B0402020204020303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09049" y="5791041"/>
              <a:ext cx="842514" cy="298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Futura Lt BT" panose="020B0402020204020303" pitchFamily="34" charset="0"/>
                </a:rPr>
                <a:t>Year 3</a:t>
              </a:r>
              <a:endParaRPr lang="en-GB" sz="800" dirty="0">
                <a:latin typeface="Futura Lt BT" panose="020B04020202040203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651562" y="5791633"/>
              <a:ext cx="857058" cy="298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Futura Lt BT" panose="020B0402020204020303" pitchFamily="34" charset="0"/>
                </a:rPr>
                <a:t>Year 4</a:t>
              </a:r>
              <a:endParaRPr lang="en-GB" sz="800" dirty="0">
                <a:latin typeface="Futura Lt BT" panose="020B0402020204020303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508368" y="5791041"/>
              <a:ext cx="844283" cy="298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Futura Lt BT" panose="020B0402020204020303" pitchFamily="34" charset="0"/>
                </a:rPr>
                <a:t>Year 5</a:t>
              </a:r>
              <a:endParaRPr lang="en-GB" sz="800" dirty="0">
                <a:latin typeface="Futura Lt BT" panose="020B0402020204020303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365933" y="5797567"/>
              <a:ext cx="772693" cy="298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Futura Lt BT" panose="020B0402020204020303" pitchFamily="34" charset="0"/>
                </a:rPr>
                <a:t>Year 6</a:t>
              </a:r>
              <a:endParaRPr lang="en-GB" sz="800" dirty="0">
                <a:latin typeface="Futura Lt BT" panose="020B0402020204020303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128848" y="5790930"/>
              <a:ext cx="772693" cy="298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Futura Lt BT" panose="020B0402020204020303" pitchFamily="34" charset="0"/>
                </a:rPr>
                <a:t>Year 7</a:t>
              </a:r>
              <a:endParaRPr lang="en-GB" sz="800" dirty="0">
                <a:latin typeface="Futura Lt BT" panose="020B0402020204020303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57438" y="5803896"/>
              <a:ext cx="887918" cy="298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Futura Lt BT" panose="020B0402020204020303" pitchFamily="34" charset="0"/>
                </a:rPr>
                <a:t>Year 8</a:t>
              </a:r>
              <a:endParaRPr lang="en-GB" sz="800" dirty="0">
                <a:latin typeface="Futura Lt BT" panose="020B0402020204020303" pitchFamily="34" charset="0"/>
              </a:endParaRPr>
            </a:p>
          </p:txBody>
        </p:sp>
        <p:sp>
          <p:nvSpPr>
            <p:cNvPr id="96" name="Up Arrow 95"/>
            <p:cNvSpPr/>
            <p:nvPr/>
          </p:nvSpPr>
          <p:spPr bwMode="auto">
            <a:xfrm>
              <a:off x="1423948" y="4941515"/>
              <a:ext cx="535662" cy="835095"/>
            </a:xfrm>
            <a:prstGeom prst="upArrow">
              <a:avLst>
                <a:gd name="adj1" fmla="val 70737"/>
                <a:gd name="adj2" fmla="val 18475"/>
              </a:avLst>
            </a:prstGeom>
            <a:solidFill>
              <a:srgbClr val="00529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800">
                <a:solidFill>
                  <a:srgbClr val="015CAB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 rot="16200000">
              <a:off x="1122441" y="5124688"/>
              <a:ext cx="1149281" cy="34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Disbursement</a:t>
              </a:r>
              <a:endParaRPr lang="en-GB" sz="800" dirty="0">
                <a:solidFill>
                  <a:schemeClr val="bg1"/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98" name="Up Arrow 97"/>
            <p:cNvSpPr/>
            <p:nvPr/>
          </p:nvSpPr>
          <p:spPr bwMode="auto">
            <a:xfrm>
              <a:off x="2479016" y="4232793"/>
              <a:ext cx="535662" cy="989515"/>
            </a:xfrm>
            <a:prstGeom prst="upArrow">
              <a:avLst>
                <a:gd name="adj1" fmla="val 70737"/>
                <a:gd name="adj2" fmla="val 18475"/>
              </a:avLst>
            </a:prstGeom>
            <a:solidFill>
              <a:srgbClr val="00529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800">
                <a:solidFill>
                  <a:srgbClr val="015CAB"/>
                </a:solidFill>
              </a:endParaRPr>
            </a:p>
          </p:txBody>
        </p:sp>
        <p:sp>
          <p:nvSpPr>
            <p:cNvPr id="99" name="Up Arrow 98"/>
            <p:cNvSpPr/>
            <p:nvPr/>
          </p:nvSpPr>
          <p:spPr bwMode="auto">
            <a:xfrm rot="10800000">
              <a:off x="6684325" y="4073741"/>
              <a:ext cx="535662" cy="886367"/>
            </a:xfrm>
            <a:prstGeom prst="upArrow">
              <a:avLst>
                <a:gd name="adj1" fmla="val 70737"/>
                <a:gd name="adj2" fmla="val 18475"/>
              </a:avLst>
            </a:prstGeom>
            <a:solidFill>
              <a:srgbClr val="00529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800">
                <a:solidFill>
                  <a:srgbClr val="015CAB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2203523" y="4541974"/>
              <a:ext cx="1081764" cy="34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Disbursement</a:t>
              </a:r>
              <a:endParaRPr lang="en-GB" sz="800" dirty="0">
                <a:solidFill>
                  <a:schemeClr val="bg1"/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 rot="16200000">
              <a:off x="6465539" y="4372149"/>
              <a:ext cx="935822" cy="34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Repayment</a:t>
              </a:r>
              <a:endParaRPr lang="en-GB" sz="800" dirty="0">
                <a:solidFill>
                  <a:schemeClr val="bg1"/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102" name="Up Arrow 101"/>
            <p:cNvSpPr/>
            <p:nvPr/>
          </p:nvSpPr>
          <p:spPr bwMode="auto">
            <a:xfrm rot="10800000">
              <a:off x="5692569" y="5034821"/>
              <a:ext cx="535661" cy="762519"/>
            </a:xfrm>
            <a:prstGeom prst="upArrow">
              <a:avLst>
                <a:gd name="adj1" fmla="val 70737"/>
                <a:gd name="adj2" fmla="val 18475"/>
              </a:avLst>
            </a:prstGeom>
            <a:solidFill>
              <a:srgbClr val="00529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800">
                <a:solidFill>
                  <a:srgbClr val="015CAB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16200000">
              <a:off x="5474936" y="5236574"/>
              <a:ext cx="935822" cy="34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Repayment</a:t>
              </a:r>
              <a:endParaRPr lang="en-GB" sz="800" dirty="0">
                <a:solidFill>
                  <a:schemeClr val="bg1"/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1145854" y="2625387"/>
              <a:ext cx="6967608" cy="2963913"/>
            </a:xfrm>
            <a:custGeom>
              <a:avLst/>
              <a:gdLst>
                <a:gd name="connsiteX0" fmla="*/ 0 w 4887580"/>
                <a:gd name="connsiteY0" fmla="*/ 1703675 h 1703675"/>
                <a:gd name="connsiteX1" fmla="*/ 323850 w 4887580"/>
                <a:gd name="connsiteY1" fmla="*/ 1179800 h 1703675"/>
                <a:gd name="connsiteX2" fmla="*/ 647700 w 4887580"/>
                <a:gd name="connsiteY2" fmla="*/ 1322675 h 1703675"/>
                <a:gd name="connsiteX3" fmla="*/ 981075 w 4887580"/>
                <a:gd name="connsiteY3" fmla="*/ 665450 h 1703675"/>
                <a:gd name="connsiteX4" fmla="*/ 1343025 w 4887580"/>
                <a:gd name="connsiteY4" fmla="*/ 779750 h 1703675"/>
                <a:gd name="connsiteX5" fmla="*/ 1781175 w 4887580"/>
                <a:gd name="connsiteY5" fmla="*/ 55850 h 1703675"/>
                <a:gd name="connsiteX6" fmla="*/ 2686050 w 4887580"/>
                <a:gd name="connsiteY6" fmla="*/ 741650 h 1703675"/>
                <a:gd name="connsiteX7" fmla="*/ 3409950 w 4887580"/>
                <a:gd name="connsiteY7" fmla="*/ 798800 h 1703675"/>
                <a:gd name="connsiteX8" fmla="*/ 4695825 w 4887580"/>
                <a:gd name="connsiteY8" fmla="*/ 113000 h 1703675"/>
                <a:gd name="connsiteX9" fmla="*/ 4857750 w 4887580"/>
                <a:gd name="connsiteY9" fmla="*/ 8225 h 1703675"/>
                <a:gd name="connsiteX0" fmla="*/ 0 w 4892797"/>
                <a:gd name="connsiteY0" fmla="*/ 2117128 h 2117128"/>
                <a:gd name="connsiteX1" fmla="*/ 323850 w 4892797"/>
                <a:gd name="connsiteY1" fmla="*/ 1593253 h 2117128"/>
                <a:gd name="connsiteX2" fmla="*/ 647700 w 4892797"/>
                <a:gd name="connsiteY2" fmla="*/ 1736128 h 2117128"/>
                <a:gd name="connsiteX3" fmla="*/ 981075 w 4892797"/>
                <a:gd name="connsiteY3" fmla="*/ 1078903 h 2117128"/>
                <a:gd name="connsiteX4" fmla="*/ 1343025 w 4892797"/>
                <a:gd name="connsiteY4" fmla="*/ 1193203 h 2117128"/>
                <a:gd name="connsiteX5" fmla="*/ 1781175 w 4892797"/>
                <a:gd name="connsiteY5" fmla="*/ 469303 h 2117128"/>
                <a:gd name="connsiteX6" fmla="*/ 2686050 w 4892797"/>
                <a:gd name="connsiteY6" fmla="*/ 1155103 h 2117128"/>
                <a:gd name="connsiteX7" fmla="*/ 3409950 w 4892797"/>
                <a:gd name="connsiteY7" fmla="*/ 1212253 h 2117128"/>
                <a:gd name="connsiteX8" fmla="*/ 4695825 w 4892797"/>
                <a:gd name="connsiteY8" fmla="*/ 526453 h 2117128"/>
                <a:gd name="connsiteX9" fmla="*/ 4865266 w 4892797"/>
                <a:gd name="connsiteY9" fmla="*/ 327 h 2117128"/>
                <a:gd name="connsiteX0" fmla="*/ 0 w 4870144"/>
                <a:gd name="connsiteY0" fmla="*/ 2117106 h 2117106"/>
                <a:gd name="connsiteX1" fmla="*/ 323850 w 4870144"/>
                <a:gd name="connsiteY1" fmla="*/ 1593231 h 2117106"/>
                <a:gd name="connsiteX2" fmla="*/ 647700 w 4870144"/>
                <a:gd name="connsiteY2" fmla="*/ 1736106 h 2117106"/>
                <a:gd name="connsiteX3" fmla="*/ 981075 w 4870144"/>
                <a:gd name="connsiteY3" fmla="*/ 1078881 h 2117106"/>
                <a:gd name="connsiteX4" fmla="*/ 1343025 w 4870144"/>
                <a:gd name="connsiteY4" fmla="*/ 1193181 h 2117106"/>
                <a:gd name="connsiteX5" fmla="*/ 1781175 w 4870144"/>
                <a:gd name="connsiteY5" fmla="*/ 469281 h 2117106"/>
                <a:gd name="connsiteX6" fmla="*/ 2686050 w 4870144"/>
                <a:gd name="connsiteY6" fmla="*/ 1155081 h 2117106"/>
                <a:gd name="connsiteX7" fmla="*/ 3409950 w 4870144"/>
                <a:gd name="connsiteY7" fmla="*/ 1212231 h 2117106"/>
                <a:gd name="connsiteX8" fmla="*/ 4455305 w 4870144"/>
                <a:gd name="connsiteY8" fmla="*/ 558033 h 2117106"/>
                <a:gd name="connsiteX9" fmla="*/ 4865266 w 4870144"/>
                <a:gd name="connsiteY9" fmla="*/ 305 h 2117106"/>
                <a:gd name="connsiteX0" fmla="*/ 0 w 4870144"/>
                <a:gd name="connsiteY0" fmla="*/ 2117106 h 2117106"/>
                <a:gd name="connsiteX1" fmla="*/ 323850 w 4870144"/>
                <a:gd name="connsiteY1" fmla="*/ 1593231 h 2117106"/>
                <a:gd name="connsiteX2" fmla="*/ 647700 w 4870144"/>
                <a:gd name="connsiteY2" fmla="*/ 1736106 h 2117106"/>
                <a:gd name="connsiteX3" fmla="*/ 981075 w 4870144"/>
                <a:gd name="connsiteY3" fmla="*/ 1078881 h 2117106"/>
                <a:gd name="connsiteX4" fmla="*/ 1343025 w 4870144"/>
                <a:gd name="connsiteY4" fmla="*/ 1193181 h 2117106"/>
                <a:gd name="connsiteX5" fmla="*/ 1871370 w 4870144"/>
                <a:gd name="connsiteY5" fmla="*/ 922231 h 2117106"/>
                <a:gd name="connsiteX6" fmla="*/ 2686050 w 4870144"/>
                <a:gd name="connsiteY6" fmla="*/ 1155081 h 2117106"/>
                <a:gd name="connsiteX7" fmla="*/ 3409950 w 4870144"/>
                <a:gd name="connsiteY7" fmla="*/ 1212231 h 2117106"/>
                <a:gd name="connsiteX8" fmla="*/ 4455305 w 4870144"/>
                <a:gd name="connsiteY8" fmla="*/ 558033 h 2117106"/>
                <a:gd name="connsiteX9" fmla="*/ 4865266 w 4870144"/>
                <a:gd name="connsiteY9" fmla="*/ 305 h 2117106"/>
                <a:gd name="connsiteX0" fmla="*/ 0 w 4870144"/>
                <a:gd name="connsiteY0" fmla="*/ 2117106 h 2117106"/>
                <a:gd name="connsiteX1" fmla="*/ 323850 w 4870144"/>
                <a:gd name="connsiteY1" fmla="*/ 1593231 h 2117106"/>
                <a:gd name="connsiteX2" fmla="*/ 647700 w 4870144"/>
                <a:gd name="connsiteY2" fmla="*/ 1736106 h 2117106"/>
                <a:gd name="connsiteX3" fmla="*/ 981075 w 4870144"/>
                <a:gd name="connsiteY3" fmla="*/ 1078881 h 2117106"/>
                <a:gd name="connsiteX4" fmla="*/ 1343025 w 4870144"/>
                <a:gd name="connsiteY4" fmla="*/ 1193181 h 2117106"/>
                <a:gd name="connsiteX5" fmla="*/ 1969081 w 4870144"/>
                <a:gd name="connsiteY5" fmla="*/ 880097 h 2117106"/>
                <a:gd name="connsiteX6" fmla="*/ 2686050 w 4870144"/>
                <a:gd name="connsiteY6" fmla="*/ 1155081 h 2117106"/>
                <a:gd name="connsiteX7" fmla="*/ 3409950 w 4870144"/>
                <a:gd name="connsiteY7" fmla="*/ 1212231 h 2117106"/>
                <a:gd name="connsiteX8" fmla="*/ 4455305 w 4870144"/>
                <a:gd name="connsiteY8" fmla="*/ 558033 h 2117106"/>
                <a:gd name="connsiteX9" fmla="*/ 4865266 w 4870144"/>
                <a:gd name="connsiteY9" fmla="*/ 305 h 2117106"/>
                <a:gd name="connsiteX0" fmla="*/ 0 w 4870144"/>
                <a:gd name="connsiteY0" fmla="*/ 2117106 h 2117106"/>
                <a:gd name="connsiteX1" fmla="*/ 323850 w 4870144"/>
                <a:gd name="connsiteY1" fmla="*/ 1593231 h 2117106"/>
                <a:gd name="connsiteX2" fmla="*/ 647700 w 4870144"/>
                <a:gd name="connsiteY2" fmla="*/ 1736106 h 2117106"/>
                <a:gd name="connsiteX3" fmla="*/ 981075 w 4870144"/>
                <a:gd name="connsiteY3" fmla="*/ 1078881 h 2117106"/>
                <a:gd name="connsiteX4" fmla="*/ 1343025 w 4870144"/>
                <a:gd name="connsiteY4" fmla="*/ 1193181 h 2117106"/>
                <a:gd name="connsiteX5" fmla="*/ 1969081 w 4870144"/>
                <a:gd name="connsiteY5" fmla="*/ 880097 h 2117106"/>
                <a:gd name="connsiteX6" fmla="*/ 2686050 w 4870144"/>
                <a:gd name="connsiteY6" fmla="*/ 1155081 h 2117106"/>
                <a:gd name="connsiteX7" fmla="*/ 3409950 w 4870144"/>
                <a:gd name="connsiteY7" fmla="*/ 1149029 h 2117106"/>
                <a:gd name="connsiteX8" fmla="*/ 4455305 w 4870144"/>
                <a:gd name="connsiteY8" fmla="*/ 558033 h 2117106"/>
                <a:gd name="connsiteX9" fmla="*/ 4865266 w 4870144"/>
                <a:gd name="connsiteY9" fmla="*/ 305 h 2117106"/>
                <a:gd name="connsiteX0" fmla="*/ 0 w 4870144"/>
                <a:gd name="connsiteY0" fmla="*/ 2117106 h 2117106"/>
                <a:gd name="connsiteX1" fmla="*/ 323850 w 4870144"/>
                <a:gd name="connsiteY1" fmla="*/ 1593231 h 2117106"/>
                <a:gd name="connsiteX2" fmla="*/ 647700 w 4870144"/>
                <a:gd name="connsiteY2" fmla="*/ 1736106 h 2117106"/>
                <a:gd name="connsiteX3" fmla="*/ 981075 w 4870144"/>
                <a:gd name="connsiteY3" fmla="*/ 1078881 h 2117106"/>
                <a:gd name="connsiteX4" fmla="*/ 1343025 w 4870144"/>
                <a:gd name="connsiteY4" fmla="*/ 1193181 h 2117106"/>
                <a:gd name="connsiteX5" fmla="*/ 1969081 w 4870144"/>
                <a:gd name="connsiteY5" fmla="*/ 880097 h 2117106"/>
                <a:gd name="connsiteX6" fmla="*/ 2671018 w 4870144"/>
                <a:gd name="connsiteY6" fmla="*/ 1102412 h 2117106"/>
                <a:gd name="connsiteX7" fmla="*/ 3409950 w 4870144"/>
                <a:gd name="connsiteY7" fmla="*/ 1149029 h 2117106"/>
                <a:gd name="connsiteX8" fmla="*/ 4455305 w 4870144"/>
                <a:gd name="connsiteY8" fmla="*/ 558033 h 2117106"/>
                <a:gd name="connsiteX9" fmla="*/ 4865266 w 4870144"/>
                <a:gd name="connsiteY9" fmla="*/ 305 h 2117106"/>
                <a:gd name="connsiteX0" fmla="*/ 0 w 4870144"/>
                <a:gd name="connsiteY0" fmla="*/ 2117106 h 2117106"/>
                <a:gd name="connsiteX1" fmla="*/ 323850 w 4870144"/>
                <a:gd name="connsiteY1" fmla="*/ 1593231 h 2117106"/>
                <a:gd name="connsiteX2" fmla="*/ 647700 w 4870144"/>
                <a:gd name="connsiteY2" fmla="*/ 1736106 h 2117106"/>
                <a:gd name="connsiteX3" fmla="*/ 981075 w 4870144"/>
                <a:gd name="connsiteY3" fmla="*/ 1078881 h 2117106"/>
                <a:gd name="connsiteX4" fmla="*/ 1343025 w 4870144"/>
                <a:gd name="connsiteY4" fmla="*/ 1193181 h 2117106"/>
                <a:gd name="connsiteX5" fmla="*/ 1969081 w 4870144"/>
                <a:gd name="connsiteY5" fmla="*/ 880097 h 2117106"/>
                <a:gd name="connsiteX6" fmla="*/ 2671018 w 4870144"/>
                <a:gd name="connsiteY6" fmla="*/ 1102412 h 2117106"/>
                <a:gd name="connsiteX7" fmla="*/ 3913538 w 4870144"/>
                <a:gd name="connsiteY7" fmla="*/ 1085827 h 2117106"/>
                <a:gd name="connsiteX8" fmla="*/ 4455305 w 4870144"/>
                <a:gd name="connsiteY8" fmla="*/ 558033 h 2117106"/>
                <a:gd name="connsiteX9" fmla="*/ 4865266 w 4870144"/>
                <a:gd name="connsiteY9" fmla="*/ 305 h 2117106"/>
                <a:gd name="connsiteX0" fmla="*/ 0 w 4870144"/>
                <a:gd name="connsiteY0" fmla="*/ 2117106 h 2117106"/>
                <a:gd name="connsiteX1" fmla="*/ 323850 w 4870144"/>
                <a:gd name="connsiteY1" fmla="*/ 1593231 h 2117106"/>
                <a:gd name="connsiteX2" fmla="*/ 647700 w 4870144"/>
                <a:gd name="connsiteY2" fmla="*/ 1736106 h 2117106"/>
                <a:gd name="connsiteX3" fmla="*/ 981075 w 4870144"/>
                <a:gd name="connsiteY3" fmla="*/ 1078881 h 2117106"/>
                <a:gd name="connsiteX4" fmla="*/ 1343025 w 4870144"/>
                <a:gd name="connsiteY4" fmla="*/ 1193181 h 2117106"/>
                <a:gd name="connsiteX5" fmla="*/ 1969081 w 4870144"/>
                <a:gd name="connsiteY5" fmla="*/ 880097 h 2117106"/>
                <a:gd name="connsiteX6" fmla="*/ 3445190 w 4870144"/>
                <a:gd name="connsiteY6" fmla="*/ 1007608 h 2117106"/>
                <a:gd name="connsiteX7" fmla="*/ 3913538 w 4870144"/>
                <a:gd name="connsiteY7" fmla="*/ 1085827 h 2117106"/>
                <a:gd name="connsiteX8" fmla="*/ 4455305 w 4870144"/>
                <a:gd name="connsiteY8" fmla="*/ 558033 h 2117106"/>
                <a:gd name="connsiteX9" fmla="*/ 4865266 w 4870144"/>
                <a:gd name="connsiteY9" fmla="*/ 305 h 2117106"/>
                <a:gd name="connsiteX0" fmla="*/ 0 w 4870144"/>
                <a:gd name="connsiteY0" fmla="*/ 2117106 h 2117106"/>
                <a:gd name="connsiteX1" fmla="*/ 323850 w 4870144"/>
                <a:gd name="connsiteY1" fmla="*/ 1593231 h 2117106"/>
                <a:gd name="connsiteX2" fmla="*/ 647700 w 4870144"/>
                <a:gd name="connsiteY2" fmla="*/ 1736106 h 2117106"/>
                <a:gd name="connsiteX3" fmla="*/ 981075 w 4870144"/>
                <a:gd name="connsiteY3" fmla="*/ 1078881 h 2117106"/>
                <a:gd name="connsiteX4" fmla="*/ 1343025 w 4870144"/>
                <a:gd name="connsiteY4" fmla="*/ 1193181 h 2117106"/>
                <a:gd name="connsiteX5" fmla="*/ 2728222 w 4870144"/>
                <a:gd name="connsiteY5" fmla="*/ 1259311 h 2117106"/>
                <a:gd name="connsiteX6" fmla="*/ 3445190 w 4870144"/>
                <a:gd name="connsiteY6" fmla="*/ 1007608 h 2117106"/>
                <a:gd name="connsiteX7" fmla="*/ 3913538 w 4870144"/>
                <a:gd name="connsiteY7" fmla="*/ 1085827 h 2117106"/>
                <a:gd name="connsiteX8" fmla="*/ 4455305 w 4870144"/>
                <a:gd name="connsiteY8" fmla="*/ 558033 h 2117106"/>
                <a:gd name="connsiteX9" fmla="*/ 4865266 w 4870144"/>
                <a:gd name="connsiteY9" fmla="*/ 305 h 2117106"/>
                <a:gd name="connsiteX0" fmla="*/ 0 w 4870144"/>
                <a:gd name="connsiteY0" fmla="*/ 2117106 h 2117106"/>
                <a:gd name="connsiteX1" fmla="*/ 323850 w 4870144"/>
                <a:gd name="connsiteY1" fmla="*/ 1593231 h 2117106"/>
                <a:gd name="connsiteX2" fmla="*/ 647700 w 4870144"/>
                <a:gd name="connsiteY2" fmla="*/ 1736106 h 2117106"/>
                <a:gd name="connsiteX3" fmla="*/ 981075 w 4870144"/>
                <a:gd name="connsiteY3" fmla="*/ 1078881 h 2117106"/>
                <a:gd name="connsiteX4" fmla="*/ 1343025 w 4870144"/>
                <a:gd name="connsiteY4" fmla="*/ 1193181 h 2117106"/>
                <a:gd name="connsiteX5" fmla="*/ 2097070 w 4870144"/>
                <a:gd name="connsiteY5" fmla="*/ 1079314 h 2117106"/>
                <a:gd name="connsiteX6" fmla="*/ 2728222 w 4870144"/>
                <a:gd name="connsiteY6" fmla="*/ 1259311 h 2117106"/>
                <a:gd name="connsiteX7" fmla="*/ 3445190 w 4870144"/>
                <a:gd name="connsiteY7" fmla="*/ 1007608 h 2117106"/>
                <a:gd name="connsiteX8" fmla="*/ 3913538 w 4870144"/>
                <a:gd name="connsiteY8" fmla="*/ 1085827 h 2117106"/>
                <a:gd name="connsiteX9" fmla="*/ 4455305 w 4870144"/>
                <a:gd name="connsiteY9" fmla="*/ 558033 h 2117106"/>
                <a:gd name="connsiteX10" fmla="*/ 4865266 w 4870144"/>
                <a:gd name="connsiteY10" fmla="*/ 305 h 2117106"/>
                <a:gd name="connsiteX0" fmla="*/ 0 w 4870144"/>
                <a:gd name="connsiteY0" fmla="*/ 2117106 h 2117106"/>
                <a:gd name="connsiteX1" fmla="*/ 323850 w 4870144"/>
                <a:gd name="connsiteY1" fmla="*/ 1593231 h 2117106"/>
                <a:gd name="connsiteX2" fmla="*/ 647700 w 4870144"/>
                <a:gd name="connsiteY2" fmla="*/ 1736106 h 2117106"/>
                <a:gd name="connsiteX3" fmla="*/ 981075 w 4870144"/>
                <a:gd name="connsiteY3" fmla="*/ 1078881 h 2117106"/>
                <a:gd name="connsiteX4" fmla="*/ 1343025 w 4870144"/>
                <a:gd name="connsiteY4" fmla="*/ 1193181 h 2117106"/>
                <a:gd name="connsiteX5" fmla="*/ 2097070 w 4870144"/>
                <a:gd name="connsiteY5" fmla="*/ 1079314 h 2117106"/>
                <a:gd name="connsiteX6" fmla="*/ 3246843 w 4870144"/>
                <a:gd name="connsiteY6" fmla="*/ 1311980 h 2117106"/>
                <a:gd name="connsiteX7" fmla="*/ 3445190 w 4870144"/>
                <a:gd name="connsiteY7" fmla="*/ 1007608 h 2117106"/>
                <a:gd name="connsiteX8" fmla="*/ 3913538 w 4870144"/>
                <a:gd name="connsiteY8" fmla="*/ 1085827 h 2117106"/>
                <a:gd name="connsiteX9" fmla="*/ 4455305 w 4870144"/>
                <a:gd name="connsiteY9" fmla="*/ 558033 h 2117106"/>
                <a:gd name="connsiteX10" fmla="*/ 4865266 w 4870144"/>
                <a:gd name="connsiteY10" fmla="*/ 305 h 2117106"/>
                <a:gd name="connsiteX0" fmla="*/ 0 w 4870144"/>
                <a:gd name="connsiteY0" fmla="*/ 2117106 h 2117106"/>
                <a:gd name="connsiteX1" fmla="*/ 323850 w 4870144"/>
                <a:gd name="connsiteY1" fmla="*/ 1593231 h 2117106"/>
                <a:gd name="connsiteX2" fmla="*/ 647700 w 4870144"/>
                <a:gd name="connsiteY2" fmla="*/ 1736106 h 2117106"/>
                <a:gd name="connsiteX3" fmla="*/ 981075 w 4870144"/>
                <a:gd name="connsiteY3" fmla="*/ 1078881 h 2117106"/>
                <a:gd name="connsiteX4" fmla="*/ 1343025 w 4870144"/>
                <a:gd name="connsiteY4" fmla="*/ 1193181 h 2117106"/>
                <a:gd name="connsiteX5" fmla="*/ 2487914 w 4870144"/>
                <a:gd name="connsiteY5" fmla="*/ 910774 h 2117106"/>
                <a:gd name="connsiteX6" fmla="*/ 3246843 w 4870144"/>
                <a:gd name="connsiteY6" fmla="*/ 1311980 h 2117106"/>
                <a:gd name="connsiteX7" fmla="*/ 3445190 w 4870144"/>
                <a:gd name="connsiteY7" fmla="*/ 1007608 h 2117106"/>
                <a:gd name="connsiteX8" fmla="*/ 3913538 w 4870144"/>
                <a:gd name="connsiteY8" fmla="*/ 1085827 h 2117106"/>
                <a:gd name="connsiteX9" fmla="*/ 4455305 w 4870144"/>
                <a:gd name="connsiteY9" fmla="*/ 558033 h 2117106"/>
                <a:gd name="connsiteX10" fmla="*/ 4865266 w 4870144"/>
                <a:gd name="connsiteY10" fmla="*/ 305 h 2117106"/>
                <a:gd name="connsiteX0" fmla="*/ 0 w 4870144"/>
                <a:gd name="connsiteY0" fmla="*/ 2117106 h 2117106"/>
                <a:gd name="connsiteX1" fmla="*/ 323850 w 4870144"/>
                <a:gd name="connsiteY1" fmla="*/ 1593231 h 2117106"/>
                <a:gd name="connsiteX2" fmla="*/ 647700 w 4870144"/>
                <a:gd name="connsiteY2" fmla="*/ 1736106 h 2117106"/>
                <a:gd name="connsiteX3" fmla="*/ 981075 w 4870144"/>
                <a:gd name="connsiteY3" fmla="*/ 1078881 h 2117106"/>
                <a:gd name="connsiteX4" fmla="*/ 1343025 w 4870144"/>
                <a:gd name="connsiteY4" fmla="*/ 1193181 h 2117106"/>
                <a:gd name="connsiteX5" fmla="*/ 2487914 w 4870144"/>
                <a:gd name="connsiteY5" fmla="*/ 910774 h 2117106"/>
                <a:gd name="connsiteX6" fmla="*/ 3246843 w 4870144"/>
                <a:gd name="connsiteY6" fmla="*/ 1311980 h 2117106"/>
                <a:gd name="connsiteX7" fmla="*/ 3618064 w 4870144"/>
                <a:gd name="connsiteY7" fmla="*/ 944406 h 2117106"/>
                <a:gd name="connsiteX8" fmla="*/ 3913538 w 4870144"/>
                <a:gd name="connsiteY8" fmla="*/ 1085827 h 2117106"/>
                <a:gd name="connsiteX9" fmla="*/ 4455305 w 4870144"/>
                <a:gd name="connsiteY9" fmla="*/ 558033 h 2117106"/>
                <a:gd name="connsiteX10" fmla="*/ 4865266 w 4870144"/>
                <a:gd name="connsiteY10" fmla="*/ 305 h 2117106"/>
                <a:gd name="connsiteX0" fmla="*/ 0 w 4870144"/>
                <a:gd name="connsiteY0" fmla="*/ 2117106 h 2117106"/>
                <a:gd name="connsiteX1" fmla="*/ 323850 w 4870144"/>
                <a:gd name="connsiteY1" fmla="*/ 1593231 h 2117106"/>
                <a:gd name="connsiteX2" fmla="*/ 647700 w 4870144"/>
                <a:gd name="connsiteY2" fmla="*/ 1736106 h 2117106"/>
                <a:gd name="connsiteX3" fmla="*/ 981075 w 4870144"/>
                <a:gd name="connsiteY3" fmla="*/ 1078881 h 2117106"/>
                <a:gd name="connsiteX4" fmla="*/ 1343025 w 4870144"/>
                <a:gd name="connsiteY4" fmla="*/ 1193181 h 2117106"/>
                <a:gd name="connsiteX5" fmla="*/ 2487914 w 4870144"/>
                <a:gd name="connsiteY5" fmla="*/ 910774 h 2117106"/>
                <a:gd name="connsiteX6" fmla="*/ 3246843 w 4870144"/>
                <a:gd name="connsiteY6" fmla="*/ 1311980 h 2117106"/>
                <a:gd name="connsiteX7" fmla="*/ 3618064 w 4870144"/>
                <a:gd name="connsiteY7" fmla="*/ 944406 h 2117106"/>
                <a:gd name="connsiteX8" fmla="*/ 4003733 w 4870144"/>
                <a:gd name="connsiteY8" fmla="*/ 969956 h 2117106"/>
                <a:gd name="connsiteX9" fmla="*/ 4455305 w 4870144"/>
                <a:gd name="connsiteY9" fmla="*/ 558033 h 2117106"/>
                <a:gd name="connsiteX10" fmla="*/ 4865266 w 4870144"/>
                <a:gd name="connsiteY10" fmla="*/ 305 h 2117106"/>
                <a:gd name="connsiteX0" fmla="*/ 0 w 4870144"/>
                <a:gd name="connsiteY0" fmla="*/ 2117106 h 2117106"/>
                <a:gd name="connsiteX1" fmla="*/ 323850 w 4870144"/>
                <a:gd name="connsiteY1" fmla="*/ 1593231 h 2117106"/>
                <a:gd name="connsiteX2" fmla="*/ 647700 w 4870144"/>
                <a:gd name="connsiteY2" fmla="*/ 1736106 h 2117106"/>
                <a:gd name="connsiteX3" fmla="*/ 981075 w 4870144"/>
                <a:gd name="connsiteY3" fmla="*/ 1078881 h 2117106"/>
                <a:gd name="connsiteX4" fmla="*/ 1343025 w 4870144"/>
                <a:gd name="connsiteY4" fmla="*/ 1193181 h 2117106"/>
                <a:gd name="connsiteX5" fmla="*/ 2487914 w 4870144"/>
                <a:gd name="connsiteY5" fmla="*/ 910774 h 2117106"/>
                <a:gd name="connsiteX6" fmla="*/ 3246843 w 4870144"/>
                <a:gd name="connsiteY6" fmla="*/ 1311980 h 2117106"/>
                <a:gd name="connsiteX7" fmla="*/ 3618064 w 4870144"/>
                <a:gd name="connsiteY7" fmla="*/ 944406 h 2117106"/>
                <a:gd name="connsiteX8" fmla="*/ 4018766 w 4870144"/>
                <a:gd name="connsiteY8" fmla="*/ 875152 h 2117106"/>
                <a:gd name="connsiteX9" fmla="*/ 4455305 w 4870144"/>
                <a:gd name="connsiteY9" fmla="*/ 558033 h 2117106"/>
                <a:gd name="connsiteX10" fmla="*/ 4865266 w 4870144"/>
                <a:gd name="connsiteY10" fmla="*/ 305 h 2117106"/>
                <a:gd name="connsiteX0" fmla="*/ 0 w 4871002"/>
                <a:gd name="connsiteY0" fmla="*/ 2117238 h 2117238"/>
                <a:gd name="connsiteX1" fmla="*/ 323850 w 4871002"/>
                <a:gd name="connsiteY1" fmla="*/ 1593363 h 2117238"/>
                <a:gd name="connsiteX2" fmla="*/ 647700 w 4871002"/>
                <a:gd name="connsiteY2" fmla="*/ 1736238 h 2117238"/>
                <a:gd name="connsiteX3" fmla="*/ 981075 w 4871002"/>
                <a:gd name="connsiteY3" fmla="*/ 1079013 h 2117238"/>
                <a:gd name="connsiteX4" fmla="*/ 1343025 w 4871002"/>
                <a:gd name="connsiteY4" fmla="*/ 1193313 h 2117238"/>
                <a:gd name="connsiteX5" fmla="*/ 2487914 w 4871002"/>
                <a:gd name="connsiteY5" fmla="*/ 910906 h 2117238"/>
                <a:gd name="connsiteX6" fmla="*/ 3246843 w 4871002"/>
                <a:gd name="connsiteY6" fmla="*/ 1312112 h 2117238"/>
                <a:gd name="connsiteX7" fmla="*/ 3618064 w 4871002"/>
                <a:gd name="connsiteY7" fmla="*/ 944538 h 2117238"/>
                <a:gd name="connsiteX8" fmla="*/ 4018766 w 4871002"/>
                <a:gd name="connsiteY8" fmla="*/ 875284 h 2117238"/>
                <a:gd name="connsiteX9" fmla="*/ 4492886 w 4871002"/>
                <a:gd name="connsiteY9" fmla="*/ 421227 h 2117238"/>
                <a:gd name="connsiteX10" fmla="*/ 4865266 w 4871002"/>
                <a:gd name="connsiteY10" fmla="*/ 437 h 2117238"/>
                <a:gd name="connsiteX0" fmla="*/ 0 w 4871002"/>
                <a:gd name="connsiteY0" fmla="*/ 2117238 h 2117238"/>
                <a:gd name="connsiteX1" fmla="*/ 323850 w 4871002"/>
                <a:gd name="connsiteY1" fmla="*/ 1593363 h 2117238"/>
                <a:gd name="connsiteX2" fmla="*/ 647700 w 4871002"/>
                <a:gd name="connsiteY2" fmla="*/ 1736238 h 2117238"/>
                <a:gd name="connsiteX3" fmla="*/ 981075 w 4871002"/>
                <a:gd name="connsiteY3" fmla="*/ 1079013 h 2117238"/>
                <a:gd name="connsiteX4" fmla="*/ 1343025 w 4871002"/>
                <a:gd name="connsiteY4" fmla="*/ 1193313 h 2117238"/>
                <a:gd name="connsiteX5" fmla="*/ 2487914 w 4871002"/>
                <a:gd name="connsiteY5" fmla="*/ 910906 h 2117238"/>
                <a:gd name="connsiteX6" fmla="*/ 3246843 w 4871002"/>
                <a:gd name="connsiteY6" fmla="*/ 1312112 h 2117238"/>
                <a:gd name="connsiteX7" fmla="*/ 3618064 w 4871002"/>
                <a:gd name="connsiteY7" fmla="*/ 944538 h 2117238"/>
                <a:gd name="connsiteX8" fmla="*/ 4018766 w 4871002"/>
                <a:gd name="connsiteY8" fmla="*/ 875284 h 2117238"/>
                <a:gd name="connsiteX9" fmla="*/ 4492886 w 4871002"/>
                <a:gd name="connsiteY9" fmla="*/ 421227 h 2117238"/>
                <a:gd name="connsiteX10" fmla="*/ 4865266 w 4871002"/>
                <a:gd name="connsiteY10" fmla="*/ 437 h 2117238"/>
                <a:gd name="connsiteX0" fmla="*/ 0 w 4871002"/>
                <a:gd name="connsiteY0" fmla="*/ 2117238 h 2117238"/>
                <a:gd name="connsiteX1" fmla="*/ 323850 w 4871002"/>
                <a:gd name="connsiteY1" fmla="*/ 1593363 h 2117238"/>
                <a:gd name="connsiteX2" fmla="*/ 647700 w 4871002"/>
                <a:gd name="connsiteY2" fmla="*/ 1736238 h 2117238"/>
                <a:gd name="connsiteX3" fmla="*/ 1011140 w 4871002"/>
                <a:gd name="connsiteY3" fmla="*/ 1279154 h 2117238"/>
                <a:gd name="connsiteX4" fmla="*/ 1343025 w 4871002"/>
                <a:gd name="connsiteY4" fmla="*/ 1193313 h 2117238"/>
                <a:gd name="connsiteX5" fmla="*/ 2487914 w 4871002"/>
                <a:gd name="connsiteY5" fmla="*/ 910906 h 2117238"/>
                <a:gd name="connsiteX6" fmla="*/ 3246843 w 4871002"/>
                <a:gd name="connsiteY6" fmla="*/ 1312112 h 2117238"/>
                <a:gd name="connsiteX7" fmla="*/ 3618064 w 4871002"/>
                <a:gd name="connsiteY7" fmla="*/ 944538 h 2117238"/>
                <a:gd name="connsiteX8" fmla="*/ 4018766 w 4871002"/>
                <a:gd name="connsiteY8" fmla="*/ 875284 h 2117238"/>
                <a:gd name="connsiteX9" fmla="*/ 4492886 w 4871002"/>
                <a:gd name="connsiteY9" fmla="*/ 421227 h 2117238"/>
                <a:gd name="connsiteX10" fmla="*/ 4865266 w 4871002"/>
                <a:gd name="connsiteY10" fmla="*/ 437 h 2117238"/>
                <a:gd name="connsiteX0" fmla="*/ 0 w 4871002"/>
                <a:gd name="connsiteY0" fmla="*/ 2117238 h 2117238"/>
                <a:gd name="connsiteX1" fmla="*/ 323850 w 4871002"/>
                <a:gd name="connsiteY1" fmla="*/ 1593363 h 2117238"/>
                <a:gd name="connsiteX2" fmla="*/ 647700 w 4871002"/>
                <a:gd name="connsiteY2" fmla="*/ 1736238 h 2117238"/>
                <a:gd name="connsiteX3" fmla="*/ 1011140 w 4871002"/>
                <a:gd name="connsiteY3" fmla="*/ 1279154 h 2117238"/>
                <a:gd name="connsiteX4" fmla="*/ 1470800 w 4871002"/>
                <a:gd name="connsiteY4" fmla="*/ 1340786 h 2117238"/>
                <a:gd name="connsiteX5" fmla="*/ 2487914 w 4871002"/>
                <a:gd name="connsiteY5" fmla="*/ 910906 h 2117238"/>
                <a:gd name="connsiteX6" fmla="*/ 3246843 w 4871002"/>
                <a:gd name="connsiteY6" fmla="*/ 1312112 h 2117238"/>
                <a:gd name="connsiteX7" fmla="*/ 3618064 w 4871002"/>
                <a:gd name="connsiteY7" fmla="*/ 944538 h 2117238"/>
                <a:gd name="connsiteX8" fmla="*/ 4018766 w 4871002"/>
                <a:gd name="connsiteY8" fmla="*/ 875284 h 2117238"/>
                <a:gd name="connsiteX9" fmla="*/ 4492886 w 4871002"/>
                <a:gd name="connsiteY9" fmla="*/ 421227 h 2117238"/>
                <a:gd name="connsiteX10" fmla="*/ 4865266 w 4871002"/>
                <a:gd name="connsiteY10" fmla="*/ 437 h 2117238"/>
                <a:gd name="connsiteX0" fmla="*/ 0 w 4871002"/>
                <a:gd name="connsiteY0" fmla="*/ 2117238 h 2117238"/>
                <a:gd name="connsiteX1" fmla="*/ 323850 w 4871002"/>
                <a:gd name="connsiteY1" fmla="*/ 1593363 h 2117238"/>
                <a:gd name="connsiteX2" fmla="*/ 647700 w 4871002"/>
                <a:gd name="connsiteY2" fmla="*/ 1736238 h 2117238"/>
                <a:gd name="connsiteX3" fmla="*/ 1011140 w 4871002"/>
                <a:gd name="connsiteY3" fmla="*/ 1279154 h 2117238"/>
                <a:gd name="connsiteX4" fmla="*/ 1470800 w 4871002"/>
                <a:gd name="connsiteY4" fmla="*/ 1340786 h 2117238"/>
                <a:gd name="connsiteX5" fmla="*/ 3021894 w 4871002"/>
                <a:gd name="connsiteY5" fmla="*/ 942415 h 2117238"/>
                <a:gd name="connsiteX6" fmla="*/ 3246843 w 4871002"/>
                <a:gd name="connsiteY6" fmla="*/ 1312112 h 2117238"/>
                <a:gd name="connsiteX7" fmla="*/ 3618064 w 4871002"/>
                <a:gd name="connsiteY7" fmla="*/ 944538 h 2117238"/>
                <a:gd name="connsiteX8" fmla="*/ 4018766 w 4871002"/>
                <a:gd name="connsiteY8" fmla="*/ 875284 h 2117238"/>
                <a:gd name="connsiteX9" fmla="*/ 4492886 w 4871002"/>
                <a:gd name="connsiteY9" fmla="*/ 421227 h 2117238"/>
                <a:gd name="connsiteX10" fmla="*/ 4865266 w 4871002"/>
                <a:gd name="connsiteY10" fmla="*/ 437 h 2117238"/>
                <a:gd name="connsiteX0" fmla="*/ 0 w 4871002"/>
                <a:gd name="connsiteY0" fmla="*/ 2117238 h 2117238"/>
                <a:gd name="connsiteX1" fmla="*/ 323850 w 4871002"/>
                <a:gd name="connsiteY1" fmla="*/ 1593363 h 2117238"/>
                <a:gd name="connsiteX2" fmla="*/ 647700 w 4871002"/>
                <a:gd name="connsiteY2" fmla="*/ 1736238 h 2117238"/>
                <a:gd name="connsiteX3" fmla="*/ 1011140 w 4871002"/>
                <a:gd name="connsiteY3" fmla="*/ 1279154 h 2117238"/>
                <a:gd name="connsiteX4" fmla="*/ 1470800 w 4871002"/>
                <a:gd name="connsiteY4" fmla="*/ 1340786 h 2117238"/>
                <a:gd name="connsiteX5" fmla="*/ 3021894 w 4871002"/>
                <a:gd name="connsiteY5" fmla="*/ 942415 h 2117238"/>
                <a:gd name="connsiteX6" fmla="*/ 3331156 w 4871002"/>
                <a:gd name="connsiteY6" fmla="*/ 1138809 h 2117238"/>
                <a:gd name="connsiteX7" fmla="*/ 3618064 w 4871002"/>
                <a:gd name="connsiteY7" fmla="*/ 944538 h 2117238"/>
                <a:gd name="connsiteX8" fmla="*/ 4018766 w 4871002"/>
                <a:gd name="connsiteY8" fmla="*/ 875284 h 2117238"/>
                <a:gd name="connsiteX9" fmla="*/ 4492886 w 4871002"/>
                <a:gd name="connsiteY9" fmla="*/ 421227 h 2117238"/>
                <a:gd name="connsiteX10" fmla="*/ 4865266 w 4871002"/>
                <a:gd name="connsiteY10" fmla="*/ 437 h 2117238"/>
                <a:gd name="connsiteX0" fmla="*/ 0 w 4871002"/>
                <a:gd name="connsiteY0" fmla="*/ 2117238 h 2117238"/>
                <a:gd name="connsiteX1" fmla="*/ 323850 w 4871002"/>
                <a:gd name="connsiteY1" fmla="*/ 1593363 h 2117238"/>
                <a:gd name="connsiteX2" fmla="*/ 647700 w 4871002"/>
                <a:gd name="connsiteY2" fmla="*/ 1736238 h 2117238"/>
                <a:gd name="connsiteX3" fmla="*/ 1011140 w 4871002"/>
                <a:gd name="connsiteY3" fmla="*/ 1279154 h 2117238"/>
                <a:gd name="connsiteX4" fmla="*/ 1470800 w 4871002"/>
                <a:gd name="connsiteY4" fmla="*/ 1340786 h 2117238"/>
                <a:gd name="connsiteX5" fmla="*/ 3021894 w 4871002"/>
                <a:gd name="connsiteY5" fmla="*/ 942415 h 2117238"/>
                <a:gd name="connsiteX6" fmla="*/ 3336777 w 4871002"/>
                <a:gd name="connsiteY6" fmla="*/ 1060035 h 2117238"/>
                <a:gd name="connsiteX7" fmla="*/ 3618064 w 4871002"/>
                <a:gd name="connsiteY7" fmla="*/ 944538 h 2117238"/>
                <a:gd name="connsiteX8" fmla="*/ 4018766 w 4871002"/>
                <a:gd name="connsiteY8" fmla="*/ 875284 h 2117238"/>
                <a:gd name="connsiteX9" fmla="*/ 4492886 w 4871002"/>
                <a:gd name="connsiteY9" fmla="*/ 421227 h 2117238"/>
                <a:gd name="connsiteX10" fmla="*/ 4865266 w 4871002"/>
                <a:gd name="connsiteY10" fmla="*/ 437 h 2117238"/>
                <a:gd name="connsiteX0" fmla="*/ 0 w 4871002"/>
                <a:gd name="connsiteY0" fmla="*/ 2117238 h 2117238"/>
                <a:gd name="connsiteX1" fmla="*/ 323850 w 4871002"/>
                <a:gd name="connsiteY1" fmla="*/ 1593363 h 2117238"/>
                <a:gd name="connsiteX2" fmla="*/ 647700 w 4871002"/>
                <a:gd name="connsiteY2" fmla="*/ 1736238 h 2117238"/>
                <a:gd name="connsiteX3" fmla="*/ 1011140 w 4871002"/>
                <a:gd name="connsiteY3" fmla="*/ 1279154 h 2117238"/>
                <a:gd name="connsiteX4" fmla="*/ 1470800 w 4871002"/>
                <a:gd name="connsiteY4" fmla="*/ 1340786 h 2117238"/>
                <a:gd name="connsiteX5" fmla="*/ 3021894 w 4871002"/>
                <a:gd name="connsiteY5" fmla="*/ 942415 h 2117238"/>
                <a:gd name="connsiteX6" fmla="*/ 3336777 w 4871002"/>
                <a:gd name="connsiteY6" fmla="*/ 1060035 h 2117238"/>
                <a:gd name="connsiteX7" fmla="*/ 3634927 w 4871002"/>
                <a:gd name="connsiteY7" fmla="*/ 873641 h 2117238"/>
                <a:gd name="connsiteX8" fmla="*/ 4018766 w 4871002"/>
                <a:gd name="connsiteY8" fmla="*/ 875284 h 2117238"/>
                <a:gd name="connsiteX9" fmla="*/ 4492886 w 4871002"/>
                <a:gd name="connsiteY9" fmla="*/ 421227 h 2117238"/>
                <a:gd name="connsiteX10" fmla="*/ 4865266 w 4871002"/>
                <a:gd name="connsiteY10" fmla="*/ 437 h 2117238"/>
                <a:gd name="connsiteX0" fmla="*/ 0 w 4871002"/>
                <a:gd name="connsiteY0" fmla="*/ 2117238 h 2117238"/>
                <a:gd name="connsiteX1" fmla="*/ 323850 w 4871002"/>
                <a:gd name="connsiteY1" fmla="*/ 1593363 h 2117238"/>
                <a:gd name="connsiteX2" fmla="*/ 647700 w 4871002"/>
                <a:gd name="connsiteY2" fmla="*/ 1736238 h 2117238"/>
                <a:gd name="connsiteX3" fmla="*/ 1011140 w 4871002"/>
                <a:gd name="connsiteY3" fmla="*/ 1279154 h 2117238"/>
                <a:gd name="connsiteX4" fmla="*/ 1470800 w 4871002"/>
                <a:gd name="connsiteY4" fmla="*/ 1340786 h 2117238"/>
                <a:gd name="connsiteX5" fmla="*/ 3021894 w 4871002"/>
                <a:gd name="connsiteY5" fmla="*/ 942415 h 2117238"/>
                <a:gd name="connsiteX6" fmla="*/ 3336777 w 4871002"/>
                <a:gd name="connsiteY6" fmla="*/ 1060035 h 2117238"/>
                <a:gd name="connsiteX7" fmla="*/ 3634927 w 4871002"/>
                <a:gd name="connsiteY7" fmla="*/ 873641 h 2117238"/>
                <a:gd name="connsiteX8" fmla="*/ 3962558 w 4871002"/>
                <a:gd name="connsiteY8" fmla="*/ 883161 h 2117238"/>
                <a:gd name="connsiteX9" fmla="*/ 4492886 w 4871002"/>
                <a:gd name="connsiteY9" fmla="*/ 421227 h 2117238"/>
                <a:gd name="connsiteX10" fmla="*/ 4865266 w 4871002"/>
                <a:gd name="connsiteY10" fmla="*/ 437 h 2117238"/>
                <a:gd name="connsiteX0" fmla="*/ 0 w 4869805"/>
                <a:gd name="connsiteY0" fmla="*/ 2117501 h 2117501"/>
                <a:gd name="connsiteX1" fmla="*/ 323850 w 4869805"/>
                <a:gd name="connsiteY1" fmla="*/ 1593626 h 2117501"/>
                <a:gd name="connsiteX2" fmla="*/ 647700 w 4869805"/>
                <a:gd name="connsiteY2" fmla="*/ 1736501 h 2117501"/>
                <a:gd name="connsiteX3" fmla="*/ 1011140 w 4869805"/>
                <a:gd name="connsiteY3" fmla="*/ 1279417 h 2117501"/>
                <a:gd name="connsiteX4" fmla="*/ 1470800 w 4869805"/>
                <a:gd name="connsiteY4" fmla="*/ 1341049 h 2117501"/>
                <a:gd name="connsiteX5" fmla="*/ 3021894 w 4869805"/>
                <a:gd name="connsiteY5" fmla="*/ 942678 h 2117501"/>
                <a:gd name="connsiteX6" fmla="*/ 3336777 w 4869805"/>
                <a:gd name="connsiteY6" fmla="*/ 1060298 h 2117501"/>
                <a:gd name="connsiteX7" fmla="*/ 3634927 w 4869805"/>
                <a:gd name="connsiteY7" fmla="*/ 873904 h 2117501"/>
                <a:gd name="connsiteX8" fmla="*/ 3962558 w 4869805"/>
                <a:gd name="connsiteY8" fmla="*/ 883424 h 2117501"/>
                <a:gd name="connsiteX9" fmla="*/ 4436678 w 4869805"/>
                <a:gd name="connsiteY9" fmla="*/ 303330 h 2117501"/>
                <a:gd name="connsiteX10" fmla="*/ 4865266 w 4869805"/>
                <a:gd name="connsiteY10" fmla="*/ 700 h 2117501"/>
                <a:gd name="connsiteX0" fmla="*/ 0 w 4864282"/>
                <a:gd name="connsiteY0" fmla="*/ 2274737 h 2274737"/>
                <a:gd name="connsiteX1" fmla="*/ 323850 w 4864282"/>
                <a:gd name="connsiteY1" fmla="*/ 1750862 h 2274737"/>
                <a:gd name="connsiteX2" fmla="*/ 647700 w 4864282"/>
                <a:gd name="connsiteY2" fmla="*/ 1893737 h 2274737"/>
                <a:gd name="connsiteX3" fmla="*/ 1011140 w 4864282"/>
                <a:gd name="connsiteY3" fmla="*/ 1436653 h 2274737"/>
                <a:gd name="connsiteX4" fmla="*/ 1470800 w 4864282"/>
                <a:gd name="connsiteY4" fmla="*/ 1498285 h 2274737"/>
                <a:gd name="connsiteX5" fmla="*/ 3021894 w 4864282"/>
                <a:gd name="connsiteY5" fmla="*/ 1099914 h 2274737"/>
                <a:gd name="connsiteX6" fmla="*/ 3336777 w 4864282"/>
                <a:gd name="connsiteY6" fmla="*/ 1217534 h 2274737"/>
                <a:gd name="connsiteX7" fmla="*/ 3634927 w 4864282"/>
                <a:gd name="connsiteY7" fmla="*/ 1031140 h 2274737"/>
                <a:gd name="connsiteX8" fmla="*/ 3962558 w 4864282"/>
                <a:gd name="connsiteY8" fmla="*/ 1040660 h 2274737"/>
                <a:gd name="connsiteX9" fmla="*/ 4436678 w 4864282"/>
                <a:gd name="connsiteY9" fmla="*/ 460566 h 2274737"/>
                <a:gd name="connsiteX10" fmla="*/ 4859645 w 4864282"/>
                <a:gd name="connsiteY10" fmla="*/ 388 h 2274737"/>
                <a:gd name="connsiteX0" fmla="*/ 0 w 4865096"/>
                <a:gd name="connsiteY0" fmla="*/ 2274622 h 2274622"/>
                <a:gd name="connsiteX1" fmla="*/ 323850 w 4865096"/>
                <a:gd name="connsiteY1" fmla="*/ 1750747 h 2274622"/>
                <a:gd name="connsiteX2" fmla="*/ 647700 w 4865096"/>
                <a:gd name="connsiteY2" fmla="*/ 1893622 h 2274622"/>
                <a:gd name="connsiteX3" fmla="*/ 1011140 w 4865096"/>
                <a:gd name="connsiteY3" fmla="*/ 1436538 h 2274622"/>
                <a:gd name="connsiteX4" fmla="*/ 1470800 w 4865096"/>
                <a:gd name="connsiteY4" fmla="*/ 1498170 h 2274622"/>
                <a:gd name="connsiteX5" fmla="*/ 3021894 w 4865096"/>
                <a:gd name="connsiteY5" fmla="*/ 1099799 h 2274622"/>
                <a:gd name="connsiteX6" fmla="*/ 3336777 w 4865096"/>
                <a:gd name="connsiteY6" fmla="*/ 1217419 h 2274622"/>
                <a:gd name="connsiteX7" fmla="*/ 3634927 w 4865096"/>
                <a:gd name="connsiteY7" fmla="*/ 1031025 h 2274622"/>
                <a:gd name="connsiteX8" fmla="*/ 3962558 w 4865096"/>
                <a:gd name="connsiteY8" fmla="*/ 1040545 h 2274622"/>
                <a:gd name="connsiteX9" fmla="*/ 4476024 w 4865096"/>
                <a:gd name="connsiteY9" fmla="*/ 610122 h 2274622"/>
                <a:gd name="connsiteX10" fmla="*/ 4859645 w 4865096"/>
                <a:gd name="connsiteY10" fmla="*/ 273 h 2274622"/>
                <a:gd name="connsiteX0" fmla="*/ 0 w 4863626"/>
                <a:gd name="connsiteY0" fmla="*/ 2274666 h 2274666"/>
                <a:gd name="connsiteX1" fmla="*/ 323850 w 4863626"/>
                <a:gd name="connsiteY1" fmla="*/ 1750791 h 2274666"/>
                <a:gd name="connsiteX2" fmla="*/ 647700 w 4863626"/>
                <a:gd name="connsiteY2" fmla="*/ 1893666 h 2274666"/>
                <a:gd name="connsiteX3" fmla="*/ 1011140 w 4863626"/>
                <a:gd name="connsiteY3" fmla="*/ 1436582 h 2274666"/>
                <a:gd name="connsiteX4" fmla="*/ 1470800 w 4863626"/>
                <a:gd name="connsiteY4" fmla="*/ 1498214 h 2274666"/>
                <a:gd name="connsiteX5" fmla="*/ 3021894 w 4863626"/>
                <a:gd name="connsiteY5" fmla="*/ 1099843 h 2274666"/>
                <a:gd name="connsiteX6" fmla="*/ 3336777 w 4863626"/>
                <a:gd name="connsiteY6" fmla="*/ 1217463 h 2274666"/>
                <a:gd name="connsiteX7" fmla="*/ 3634927 w 4863626"/>
                <a:gd name="connsiteY7" fmla="*/ 1031069 h 2274666"/>
                <a:gd name="connsiteX8" fmla="*/ 3962558 w 4863626"/>
                <a:gd name="connsiteY8" fmla="*/ 1040589 h 2274666"/>
                <a:gd name="connsiteX9" fmla="*/ 4476024 w 4863626"/>
                <a:gd name="connsiteY9" fmla="*/ 610166 h 2274666"/>
                <a:gd name="connsiteX10" fmla="*/ 4859645 w 4863626"/>
                <a:gd name="connsiteY10" fmla="*/ 317 h 2274666"/>
                <a:gd name="connsiteX0" fmla="*/ 0 w 4863626"/>
                <a:gd name="connsiteY0" fmla="*/ 2274666 h 2274666"/>
                <a:gd name="connsiteX1" fmla="*/ 323850 w 4863626"/>
                <a:gd name="connsiteY1" fmla="*/ 1750791 h 2274666"/>
                <a:gd name="connsiteX2" fmla="*/ 647700 w 4863626"/>
                <a:gd name="connsiteY2" fmla="*/ 1893666 h 2274666"/>
                <a:gd name="connsiteX3" fmla="*/ 1011140 w 4863626"/>
                <a:gd name="connsiteY3" fmla="*/ 1436582 h 2274666"/>
                <a:gd name="connsiteX4" fmla="*/ 1470800 w 4863626"/>
                <a:gd name="connsiteY4" fmla="*/ 1498214 h 2274666"/>
                <a:gd name="connsiteX5" fmla="*/ 3021894 w 4863626"/>
                <a:gd name="connsiteY5" fmla="*/ 1099843 h 2274666"/>
                <a:gd name="connsiteX6" fmla="*/ 3336777 w 4863626"/>
                <a:gd name="connsiteY6" fmla="*/ 1217463 h 2274666"/>
                <a:gd name="connsiteX7" fmla="*/ 3634927 w 4863626"/>
                <a:gd name="connsiteY7" fmla="*/ 1031069 h 2274666"/>
                <a:gd name="connsiteX8" fmla="*/ 3962558 w 4863626"/>
                <a:gd name="connsiteY8" fmla="*/ 1040589 h 2274666"/>
                <a:gd name="connsiteX9" fmla="*/ 4476024 w 4863626"/>
                <a:gd name="connsiteY9" fmla="*/ 610166 h 2274666"/>
                <a:gd name="connsiteX10" fmla="*/ 4859645 w 4863626"/>
                <a:gd name="connsiteY10" fmla="*/ 317 h 2274666"/>
                <a:gd name="connsiteX0" fmla="*/ 0 w 4863626"/>
                <a:gd name="connsiteY0" fmla="*/ 2274666 h 2274666"/>
                <a:gd name="connsiteX1" fmla="*/ 323850 w 4863626"/>
                <a:gd name="connsiteY1" fmla="*/ 1750791 h 2274666"/>
                <a:gd name="connsiteX2" fmla="*/ 647700 w 4863626"/>
                <a:gd name="connsiteY2" fmla="*/ 1893666 h 2274666"/>
                <a:gd name="connsiteX3" fmla="*/ 1039244 w 4863626"/>
                <a:gd name="connsiteY3" fmla="*/ 1279034 h 2274666"/>
                <a:gd name="connsiteX4" fmla="*/ 1470800 w 4863626"/>
                <a:gd name="connsiteY4" fmla="*/ 1498214 h 2274666"/>
                <a:gd name="connsiteX5" fmla="*/ 3021894 w 4863626"/>
                <a:gd name="connsiteY5" fmla="*/ 1099843 h 2274666"/>
                <a:gd name="connsiteX6" fmla="*/ 3336777 w 4863626"/>
                <a:gd name="connsiteY6" fmla="*/ 1217463 h 2274666"/>
                <a:gd name="connsiteX7" fmla="*/ 3634927 w 4863626"/>
                <a:gd name="connsiteY7" fmla="*/ 1031069 h 2274666"/>
                <a:gd name="connsiteX8" fmla="*/ 3962558 w 4863626"/>
                <a:gd name="connsiteY8" fmla="*/ 1040589 h 2274666"/>
                <a:gd name="connsiteX9" fmla="*/ 4476024 w 4863626"/>
                <a:gd name="connsiteY9" fmla="*/ 610166 h 2274666"/>
                <a:gd name="connsiteX10" fmla="*/ 4859645 w 4863626"/>
                <a:gd name="connsiteY10" fmla="*/ 317 h 2274666"/>
                <a:gd name="connsiteX0" fmla="*/ 0 w 4863626"/>
                <a:gd name="connsiteY0" fmla="*/ 2274666 h 2274666"/>
                <a:gd name="connsiteX1" fmla="*/ 323850 w 4863626"/>
                <a:gd name="connsiteY1" fmla="*/ 1750791 h 2274666"/>
                <a:gd name="connsiteX2" fmla="*/ 647700 w 4863626"/>
                <a:gd name="connsiteY2" fmla="*/ 1893666 h 2274666"/>
                <a:gd name="connsiteX3" fmla="*/ 1039244 w 4863626"/>
                <a:gd name="connsiteY3" fmla="*/ 1279034 h 2274666"/>
                <a:gd name="connsiteX4" fmla="*/ 1684392 w 4863626"/>
                <a:gd name="connsiteY4" fmla="*/ 1726659 h 2274666"/>
                <a:gd name="connsiteX5" fmla="*/ 3021894 w 4863626"/>
                <a:gd name="connsiteY5" fmla="*/ 1099843 h 2274666"/>
                <a:gd name="connsiteX6" fmla="*/ 3336777 w 4863626"/>
                <a:gd name="connsiteY6" fmla="*/ 1217463 h 2274666"/>
                <a:gd name="connsiteX7" fmla="*/ 3634927 w 4863626"/>
                <a:gd name="connsiteY7" fmla="*/ 1031069 h 2274666"/>
                <a:gd name="connsiteX8" fmla="*/ 3962558 w 4863626"/>
                <a:gd name="connsiteY8" fmla="*/ 1040589 h 2274666"/>
                <a:gd name="connsiteX9" fmla="*/ 4476024 w 4863626"/>
                <a:gd name="connsiteY9" fmla="*/ 610166 h 2274666"/>
                <a:gd name="connsiteX10" fmla="*/ 4859645 w 4863626"/>
                <a:gd name="connsiteY10" fmla="*/ 317 h 2274666"/>
                <a:gd name="connsiteX0" fmla="*/ 0 w 4863626"/>
                <a:gd name="connsiteY0" fmla="*/ 2274666 h 2274666"/>
                <a:gd name="connsiteX1" fmla="*/ 323850 w 4863626"/>
                <a:gd name="connsiteY1" fmla="*/ 1750791 h 2274666"/>
                <a:gd name="connsiteX2" fmla="*/ 647700 w 4863626"/>
                <a:gd name="connsiteY2" fmla="*/ 1893666 h 2274666"/>
                <a:gd name="connsiteX3" fmla="*/ 1039244 w 4863626"/>
                <a:gd name="connsiteY3" fmla="*/ 1279034 h 2274666"/>
                <a:gd name="connsiteX4" fmla="*/ 1684392 w 4863626"/>
                <a:gd name="connsiteY4" fmla="*/ 1726659 h 2274666"/>
                <a:gd name="connsiteX5" fmla="*/ 2954445 w 4863626"/>
                <a:gd name="connsiteY5" fmla="*/ 1091965 h 2274666"/>
                <a:gd name="connsiteX6" fmla="*/ 3336777 w 4863626"/>
                <a:gd name="connsiteY6" fmla="*/ 1217463 h 2274666"/>
                <a:gd name="connsiteX7" fmla="*/ 3634927 w 4863626"/>
                <a:gd name="connsiteY7" fmla="*/ 1031069 h 2274666"/>
                <a:gd name="connsiteX8" fmla="*/ 3962558 w 4863626"/>
                <a:gd name="connsiteY8" fmla="*/ 1040589 h 2274666"/>
                <a:gd name="connsiteX9" fmla="*/ 4476024 w 4863626"/>
                <a:gd name="connsiteY9" fmla="*/ 610166 h 2274666"/>
                <a:gd name="connsiteX10" fmla="*/ 4859645 w 4863626"/>
                <a:gd name="connsiteY10" fmla="*/ 317 h 2274666"/>
                <a:gd name="connsiteX0" fmla="*/ 0 w 4863626"/>
                <a:gd name="connsiteY0" fmla="*/ 2274666 h 2274666"/>
                <a:gd name="connsiteX1" fmla="*/ 323850 w 4863626"/>
                <a:gd name="connsiteY1" fmla="*/ 1750791 h 2274666"/>
                <a:gd name="connsiteX2" fmla="*/ 647700 w 4863626"/>
                <a:gd name="connsiteY2" fmla="*/ 1893666 h 2274666"/>
                <a:gd name="connsiteX3" fmla="*/ 1039244 w 4863626"/>
                <a:gd name="connsiteY3" fmla="*/ 1279034 h 2274666"/>
                <a:gd name="connsiteX4" fmla="*/ 1684392 w 4863626"/>
                <a:gd name="connsiteY4" fmla="*/ 1726659 h 2274666"/>
                <a:gd name="connsiteX5" fmla="*/ 2954445 w 4863626"/>
                <a:gd name="connsiteY5" fmla="*/ 1091965 h 2274666"/>
                <a:gd name="connsiteX6" fmla="*/ 3336777 w 4863626"/>
                <a:gd name="connsiteY6" fmla="*/ 1217463 h 2274666"/>
                <a:gd name="connsiteX7" fmla="*/ 3634927 w 4863626"/>
                <a:gd name="connsiteY7" fmla="*/ 1031069 h 2274666"/>
                <a:gd name="connsiteX8" fmla="*/ 3962558 w 4863626"/>
                <a:gd name="connsiteY8" fmla="*/ 1040589 h 2274666"/>
                <a:gd name="connsiteX9" fmla="*/ 4476024 w 4863626"/>
                <a:gd name="connsiteY9" fmla="*/ 610166 h 2274666"/>
                <a:gd name="connsiteX10" fmla="*/ 4859645 w 4863626"/>
                <a:gd name="connsiteY10" fmla="*/ 317 h 2274666"/>
                <a:gd name="connsiteX0" fmla="*/ 0 w 4863626"/>
                <a:gd name="connsiteY0" fmla="*/ 2274666 h 2274666"/>
                <a:gd name="connsiteX1" fmla="*/ 323850 w 4863626"/>
                <a:gd name="connsiteY1" fmla="*/ 1750791 h 2274666"/>
                <a:gd name="connsiteX2" fmla="*/ 647700 w 4863626"/>
                <a:gd name="connsiteY2" fmla="*/ 1893666 h 2274666"/>
                <a:gd name="connsiteX3" fmla="*/ 1039244 w 4863626"/>
                <a:gd name="connsiteY3" fmla="*/ 1279034 h 2274666"/>
                <a:gd name="connsiteX4" fmla="*/ 1684392 w 4863626"/>
                <a:gd name="connsiteY4" fmla="*/ 1726659 h 2274666"/>
                <a:gd name="connsiteX5" fmla="*/ 2954445 w 4863626"/>
                <a:gd name="connsiteY5" fmla="*/ 1091965 h 2274666"/>
                <a:gd name="connsiteX6" fmla="*/ 3336777 w 4863626"/>
                <a:gd name="connsiteY6" fmla="*/ 1217463 h 2274666"/>
                <a:gd name="connsiteX7" fmla="*/ 3634927 w 4863626"/>
                <a:gd name="connsiteY7" fmla="*/ 1031069 h 2274666"/>
                <a:gd name="connsiteX8" fmla="*/ 4024387 w 4863626"/>
                <a:gd name="connsiteY8" fmla="*/ 1009080 h 2274666"/>
                <a:gd name="connsiteX9" fmla="*/ 4476024 w 4863626"/>
                <a:gd name="connsiteY9" fmla="*/ 610166 h 2274666"/>
                <a:gd name="connsiteX10" fmla="*/ 4859645 w 4863626"/>
                <a:gd name="connsiteY10" fmla="*/ 317 h 2274666"/>
                <a:gd name="connsiteX0" fmla="*/ 0 w 4863626"/>
                <a:gd name="connsiteY0" fmla="*/ 2274666 h 2274666"/>
                <a:gd name="connsiteX1" fmla="*/ 323850 w 4863626"/>
                <a:gd name="connsiteY1" fmla="*/ 1750791 h 2274666"/>
                <a:gd name="connsiteX2" fmla="*/ 647700 w 4863626"/>
                <a:gd name="connsiteY2" fmla="*/ 1893666 h 2274666"/>
                <a:gd name="connsiteX3" fmla="*/ 1039244 w 4863626"/>
                <a:gd name="connsiteY3" fmla="*/ 1279034 h 2274666"/>
                <a:gd name="connsiteX4" fmla="*/ 1684392 w 4863626"/>
                <a:gd name="connsiteY4" fmla="*/ 1726659 h 2274666"/>
                <a:gd name="connsiteX5" fmla="*/ 2954445 w 4863626"/>
                <a:gd name="connsiteY5" fmla="*/ 1091965 h 2274666"/>
                <a:gd name="connsiteX6" fmla="*/ 3336777 w 4863626"/>
                <a:gd name="connsiteY6" fmla="*/ 1217463 h 2274666"/>
                <a:gd name="connsiteX7" fmla="*/ 3634927 w 4863626"/>
                <a:gd name="connsiteY7" fmla="*/ 1031069 h 2274666"/>
                <a:gd name="connsiteX8" fmla="*/ 4024387 w 4863626"/>
                <a:gd name="connsiteY8" fmla="*/ 1009080 h 2274666"/>
                <a:gd name="connsiteX9" fmla="*/ 4476024 w 4863626"/>
                <a:gd name="connsiteY9" fmla="*/ 610166 h 2274666"/>
                <a:gd name="connsiteX10" fmla="*/ 4859645 w 4863626"/>
                <a:gd name="connsiteY10" fmla="*/ 317 h 2274666"/>
                <a:gd name="connsiteX0" fmla="*/ 0 w 4863626"/>
                <a:gd name="connsiteY0" fmla="*/ 2274666 h 2274666"/>
                <a:gd name="connsiteX1" fmla="*/ 323850 w 4863626"/>
                <a:gd name="connsiteY1" fmla="*/ 1750791 h 2274666"/>
                <a:gd name="connsiteX2" fmla="*/ 647700 w 4863626"/>
                <a:gd name="connsiteY2" fmla="*/ 1893666 h 2274666"/>
                <a:gd name="connsiteX3" fmla="*/ 1039244 w 4863626"/>
                <a:gd name="connsiteY3" fmla="*/ 1279034 h 2274666"/>
                <a:gd name="connsiteX4" fmla="*/ 1684392 w 4863626"/>
                <a:gd name="connsiteY4" fmla="*/ 1726659 h 2274666"/>
                <a:gd name="connsiteX5" fmla="*/ 2954445 w 4863626"/>
                <a:gd name="connsiteY5" fmla="*/ 1091965 h 2274666"/>
                <a:gd name="connsiteX6" fmla="*/ 3336777 w 4863626"/>
                <a:gd name="connsiteY6" fmla="*/ 1217463 h 2274666"/>
                <a:gd name="connsiteX7" fmla="*/ 3646169 w 4863626"/>
                <a:gd name="connsiteY7" fmla="*/ 944418 h 2274666"/>
                <a:gd name="connsiteX8" fmla="*/ 4024387 w 4863626"/>
                <a:gd name="connsiteY8" fmla="*/ 1009080 h 2274666"/>
                <a:gd name="connsiteX9" fmla="*/ 4476024 w 4863626"/>
                <a:gd name="connsiteY9" fmla="*/ 610166 h 2274666"/>
                <a:gd name="connsiteX10" fmla="*/ 4859645 w 4863626"/>
                <a:gd name="connsiteY10" fmla="*/ 317 h 2274666"/>
                <a:gd name="connsiteX0" fmla="*/ 0 w 4914214"/>
                <a:gd name="connsiteY0" fmla="*/ 2684291 h 2684291"/>
                <a:gd name="connsiteX1" fmla="*/ 374438 w 4914214"/>
                <a:gd name="connsiteY1" fmla="*/ 1750791 h 2684291"/>
                <a:gd name="connsiteX2" fmla="*/ 698288 w 4914214"/>
                <a:gd name="connsiteY2" fmla="*/ 1893666 h 2684291"/>
                <a:gd name="connsiteX3" fmla="*/ 1089832 w 4914214"/>
                <a:gd name="connsiteY3" fmla="*/ 1279034 h 2684291"/>
                <a:gd name="connsiteX4" fmla="*/ 1734980 w 4914214"/>
                <a:gd name="connsiteY4" fmla="*/ 1726659 h 2684291"/>
                <a:gd name="connsiteX5" fmla="*/ 3005033 w 4914214"/>
                <a:gd name="connsiteY5" fmla="*/ 1091965 h 2684291"/>
                <a:gd name="connsiteX6" fmla="*/ 3387365 w 4914214"/>
                <a:gd name="connsiteY6" fmla="*/ 1217463 h 2684291"/>
                <a:gd name="connsiteX7" fmla="*/ 3696757 w 4914214"/>
                <a:gd name="connsiteY7" fmla="*/ 944418 h 2684291"/>
                <a:gd name="connsiteX8" fmla="*/ 4074975 w 4914214"/>
                <a:gd name="connsiteY8" fmla="*/ 1009080 h 2684291"/>
                <a:gd name="connsiteX9" fmla="*/ 4526612 w 4914214"/>
                <a:gd name="connsiteY9" fmla="*/ 610166 h 2684291"/>
                <a:gd name="connsiteX10" fmla="*/ 4910233 w 4914214"/>
                <a:gd name="connsiteY10" fmla="*/ 317 h 2684291"/>
                <a:gd name="connsiteX0" fmla="*/ 0 w 4914214"/>
                <a:gd name="connsiteY0" fmla="*/ 2684291 h 2684291"/>
                <a:gd name="connsiteX1" fmla="*/ 340713 w 4914214"/>
                <a:gd name="connsiteY1" fmla="*/ 2105274 h 2684291"/>
                <a:gd name="connsiteX2" fmla="*/ 698288 w 4914214"/>
                <a:gd name="connsiteY2" fmla="*/ 1893666 h 2684291"/>
                <a:gd name="connsiteX3" fmla="*/ 1089832 w 4914214"/>
                <a:gd name="connsiteY3" fmla="*/ 1279034 h 2684291"/>
                <a:gd name="connsiteX4" fmla="*/ 1734980 w 4914214"/>
                <a:gd name="connsiteY4" fmla="*/ 1726659 h 2684291"/>
                <a:gd name="connsiteX5" fmla="*/ 3005033 w 4914214"/>
                <a:gd name="connsiteY5" fmla="*/ 1091965 h 2684291"/>
                <a:gd name="connsiteX6" fmla="*/ 3387365 w 4914214"/>
                <a:gd name="connsiteY6" fmla="*/ 1217463 h 2684291"/>
                <a:gd name="connsiteX7" fmla="*/ 3696757 w 4914214"/>
                <a:gd name="connsiteY7" fmla="*/ 944418 h 2684291"/>
                <a:gd name="connsiteX8" fmla="*/ 4074975 w 4914214"/>
                <a:gd name="connsiteY8" fmla="*/ 1009080 h 2684291"/>
                <a:gd name="connsiteX9" fmla="*/ 4526612 w 4914214"/>
                <a:gd name="connsiteY9" fmla="*/ 610166 h 2684291"/>
                <a:gd name="connsiteX10" fmla="*/ 4910233 w 4914214"/>
                <a:gd name="connsiteY10" fmla="*/ 317 h 2684291"/>
                <a:gd name="connsiteX0" fmla="*/ 0 w 4914214"/>
                <a:gd name="connsiteY0" fmla="*/ 2684291 h 2684291"/>
                <a:gd name="connsiteX1" fmla="*/ 340713 w 4914214"/>
                <a:gd name="connsiteY1" fmla="*/ 2105274 h 2684291"/>
                <a:gd name="connsiteX2" fmla="*/ 726393 w 4914214"/>
                <a:gd name="connsiteY2" fmla="*/ 2382064 h 2684291"/>
                <a:gd name="connsiteX3" fmla="*/ 1089832 w 4914214"/>
                <a:gd name="connsiteY3" fmla="*/ 1279034 h 2684291"/>
                <a:gd name="connsiteX4" fmla="*/ 1734980 w 4914214"/>
                <a:gd name="connsiteY4" fmla="*/ 1726659 h 2684291"/>
                <a:gd name="connsiteX5" fmla="*/ 3005033 w 4914214"/>
                <a:gd name="connsiteY5" fmla="*/ 1091965 h 2684291"/>
                <a:gd name="connsiteX6" fmla="*/ 3387365 w 4914214"/>
                <a:gd name="connsiteY6" fmla="*/ 1217463 h 2684291"/>
                <a:gd name="connsiteX7" fmla="*/ 3696757 w 4914214"/>
                <a:gd name="connsiteY7" fmla="*/ 944418 h 2684291"/>
                <a:gd name="connsiteX8" fmla="*/ 4074975 w 4914214"/>
                <a:gd name="connsiteY8" fmla="*/ 1009080 h 2684291"/>
                <a:gd name="connsiteX9" fmla="*/ 4526612 w 4914214"/>
                <a:gd name="connsiteY9" fmla="*/ 610166 h 2684291"/>
                <a:gd name="connsiteX10" fmla="*/ 4910233 w 4914214"/>
                <a:gd name="connsiteY10" fmla="*/ 317 h 2684291"/>
                <a:gd name="connsiteX0" fmla="*/ 0 w 4925455"/>
                <a:gd name="connsiteY0" fmla="*/ 2936367 h 2936367"/>
                <a:gd name="connsiteX1" fmla="*/ 351954 w 4925455"/>
                <a:gd name="connsiteY1" fmla="*/ 2105274 h 2936367"/>
                <a:gd name="connsiteX2" fmla="*/ 737634 w 4925455"/>
                <a:gd name="connsiteY2" fmla="*/ 2382064 h 2936367"/>
                <a:gd name="connsiteX3" fmla="*/ 1101073 w 4925455"/>
                <a:gd name="connsiteY3" fmla="*/ 1279034 h 2936367"/>
                <a:gd name="connsiteX4" fmla="*/ 1746221 w 4925455"/>
                <a:gd name="connsiteY4" fmla="*/ 1726659 h 2936367"/>
                <a:gd name="connsiteX5" fmla="*/ 3016274 w 4925455"/>
                <a:gd name="connsiteY5" fmla="*/ 1091965 h 2936367"/>
                <a:gd name="connsiteX6" fmla="*/ 3398606 w 4925455"/>
                <a:gd name="connsiteY6" fmla="*/ 1217463 h 2936367"/>
                <a:gd name="connsiteX7" fmla="*/ 3707998 w 4925455"/>
                <a:gd name="connsiteY7" fmla="*/ 944418 h 2936367"/>
                <a:gd name="connsiteX8" fmla="*/ 4086216 w 4925455"/>
                <a:gd name="connsiteY8" fmla="*/ 1009080 h 2936367"/>
                <a:gd name="connsiteX9" fmla="*/ 4537853 w 4925455"/>
                <a:gd name="connsiteY9" fmla="*/ 610166 h 2936367"/>
                <a:gd name="connsiteX10" fmla="*/ 4921474 w 4925455"/>
                <a:gd name="connsiteY10" fmla="*/ 317 h 2936367"/>
                <a:gd name="connsiteX0" fmla="*/ 0 w 4925455"/>
                <a:gd name="connsiteY0" fmla="*/ 2936367 h 2936367"/>
                <a:gd name="connsiteX1" fmla="*/ 351954 w 4925455"/>
                <a:gd name="connsiteY1" fmla="*/ 2105274 h 2936367"/>
                <a:gd name="connsiteX2" fmla="*/ 737634 w 4925455"/>
                <a:gd name="connsiteY2" fmla="*/ 2382064 h 2936367"/>
                <a:gd name="connsiteX3" fmla="*/ 1101073 w 4925455"/>
                <a:gd name="connsiteY3" fmla="*/ 1279034 h 2936367"/>
                <a:gd name="connsiteX4" fmla="*/ 1740600 w 4925455"/>
                <a:gd name="connsiteY4" fmla="*/ 2128407 h 2936367"/>
                <a:gd name="connsiteX5" fmla="*/ 3016274 w 4925455"/>
                <a:gd name="connsiteY5" fmla="*/ 1091965 h 2936367"/>
                <a:gd name="connsiteX6" fmla="*/ 3398606 w 4925455"/>
                <a:gd name="connsiteY6" fmla="*/ 1217463 h 2936367"/>
                <a:gd name="connsiteX7" fmla="*/ 3707998 w 4925455"/>
                <a:gd name="connsiteY7" fmla="*/ 944418 h 2936367"/>
                <a:gd name="connsiteX8" fmla="*/ 4086216 w 4925455"/>
                <a:gd name="connsiteY8" fmla="*/ 1009080 h 2936367"/>
                <a:gd name="connsiteX9" fmla="*/ 4537853 w 4925455"/>
                <a:gd name="connsiteY9" fmla="*/ 610166 h 2936367"/>
                <a:gd name="connsiteX10" fmla="*/ 4921474 w 4925455"/>
                <a:gd name="connsiteY10" fmla="*/ 317 h 293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455" h="2936367">
                  <a:moveTo>
                    <a:pt x="0" y="2936367"/>
                  </a:moveTo>
                  <a:cubicBezTo>
                    <a:pt x="107950" y="2706179"/>
                    <a:pt x="229015" y="2197658"/>
                    <a:pt x="351954" y="2105274"/>
                  </a:cubicBezTo>
                  <a:cubicBezTo>
                    <a:pt x="474893" y="2012890"/>
                    <a:pt x="612781" y="2519771"/>
                    <a:pt x="737634" y="2382064"/>
                  </a:cubicBezTo>
                  <a:cubicBezTo>
                    <a:pt x="862487" y="2244357"/>
                    <a:pt x="933912" y="1321310"/>
                    <a:pt x="1101073" y="1279034"/>
                  </a:cubicBezTo>
                  <a:cubicBezTo>
                    <a:pt x="1268234" y="1236758"/>
                    <a:pt x="1421400" y="2159585"/>
                    <a:pt x="1740600" y="2128407"/>
                  </a:cubicBezTo>
                  <a:cubicBezTo>
                    <a:pt x="2059800" y="2097229"/>
                    <a:pt x="2739940" y="1243789"/>
                    <a:pt x="3016274" y="1091965"/>
                  </a:cubicBezTo>
                  <a:cubicBezTo>
                    <a:pt x="3292608" y="940141"/>
                    <a:pt x="3283319" y="1242054"/>
                    <a:pt x="3398606" y="1217463"/>
                  </a:cubicBezTo>
                  <a:cubicBezTo>
                    <a:pt x="3513893" y="1192872"/>
                    <a:pt x="3593396" y="979148"/>
                    <a:pt x="3707998" y="944418"/>
                  </a:cubicBezTo>
                  <a:cubicBezTo>
                    <a:pt x="3822600" y="909688"/>
                    <a:pt x="3947907" y="1064789"/>
                    <a:pt x="4086216" y="1009080"/>
                  </a:cubicBezTo>
                  <a:cubicBezTo>
                    <a:pt x="4224525" y="953371"/>
                    <a:pt x="4307795" y="828579"/>
                    <a:pt x="4537853" y="610166"/>
                  </a:cubicBezTo>
                  <a:cubicBezTo>
                    <a:pt x="4694840" y="407507"/>
                    <a:pt x="4961161" y="-13177"/>
                    <a:pt x="4921474" y="317"/>
                  </a:cubicBezTo>
                </a:path>
              </a:pathLst>
            </a:cu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39700" dist="35921" dir="2700000" algn="ctr" rotWithShape="0">
                <a:schemeClr val="bg2"/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rgbClr val="015CAB"/>
                </a:solidFill>
                <a:effectLst/>
                <a:latin typeface="Futura Lt BT" panose="020B0402020204020303" pitchFamily="34" charset="0"/>
              </a:endParaRPr>
            </a:p>
          </p:txBody>
        </p:sp>
      </p:grp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81DC819A-2BD6-4570-9BC0-2BD57EA1DA0E}"/>
              </a:ext>
            </a:extLst>
          </p:cNvPr>
          <p:cNvSpPr txBox="1">
            <a:spLocks/>
          </p:cNvSpPr>
          <p:nvPr/>
        </p:nvSpPr>
        <p:spPr>
          <a:xfrm>
            <a:off x="434221" y="1048943"/>
            <a:ext cx="7494854" cy="401208"/>
          </a:xfrm>
        </p:spPr>
        <p:txBody>
          <a:bodyPr anchor="b">
            <a:noAutofit/>
          </a:bodyPr>
          <a:lstStyle>
            <a:lvl1pPr marL="0" indent="0" eaLnBrk="0" hangingPunct="0">
              <a:buNone/>
              <a:defRPr sz="1500" b="1">
                <a:solidFill>
                  <a:srgbClr val="005BAA"/>
                </a:solidFill>
                <a:latin typeface="Futura Md BT" panose="020B0802020204020204" pitchFamily="34" charset="0"/>
                <a:cs typeface="+mn-cs"/>
              </a:defRPr>
            </a:lvl1pPr>
            <a:lvl2pPr marL="742950" indent="-285750" eaLnBrk="0" hangingPunct="0">
              <a:defRPr sz="2200">
                <a:latin typeface="+mn-lt"/>
                <a:cs typeface="+mn-cs"/>
              </a:defRPr>
            </a:lvl2pPr>
            <a:lvl3pPr marL="1143000" indent="-228600" eaLnBrk="0" hangingPunct="0">
              <a:defRPr>
                <a:latin typeface="+mn-lt"/>
                <a:cs typeface="+mn-cs"/>
              </a:defRPr>
            </a:lvl3pPr>
            <a:lvl4pPr marL="1600200" indent="-228600" eaLnBrk="0" hangingPunct="0">
              <a:defRPr>
                <a:latin typeface="+mn-lt"/>
                <a:cs typeface="+mn-cs"/>
              </a:defRPr>
            </a:lvl4pPr>
            <a:lvl5pPr marL="2057400" indent="-228600" eaLnBrk="0" hangingPunct="0">
              <a:defRPr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9pPr>
          </a:lstStyle>
          <a:p>
            <a:r>
              <a:rPr lang="en-US" dirty="0"/>
              <a:t>Venture Debt: We are looking for the next European tech champions</a:t>
            </a:r>
            <a:endParaRPr lang="en-GB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1EDAB9-1EF1-48A6-A5D5-BD2480FBEBB8}"/>
              </a:ext>
            </a:extLst>
          </p:cNvPr>
          <p:cNvCxnSpPr/>
          <p:nvPr/>
        </p:nvCxnSpPr>
        <p:spPr>
          <a:xfrm>
            <a:off x="500743" y="957942"/>
            <a:ext cx="1524000" cy="0"/>
          </a:xfrm>
          <a:prstGeom prst="line">
            <a:avLst/>
          </a:prstGeom>
          <a:ln w="38100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3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95536" y="1268760"/>
            <a:ext cx="8353293" cy="4572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  <a:prstDash val="sysDot"/>
            <a:headEnd/>
            <a:tailEnd/>
          </a:ln>
          <a:effectLst>
            <a:outerShdw blurRad="76200" dist="63500" dir="2700000" algn="tl" rotWithShape="0">
              <a:prstClr val="black">
                <a:alpha val="24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algn="just" eaLnBrk="0" fontAlgn="base" hangingPunct="0"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 sz="800">
                <a:solidFill>
                  <a:srgbClr val="015CA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rgbClr val="015CAB"/>
                </a:solidFill>
                <a:ea typeface="ＭＳ Ｐゴシック" charset="-128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rgbClr val="015CAB"/>
                </a:solidFill>
                <a:ea typeface="ＭＳ Ｐゴシック" charset="-128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rgbClr val="015CAB"/>
                </a:solidFill>
                <a:ea typeface="ＭＳ Ｐゴシック" charset="-128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rgbClr val="015CAB"/>
                </a:solidFill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rgbClr val="015CAB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rgbClr val="015CAB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rgbClr val="015CAB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200">
                <a:solidFill>
                  <a:srgbClr val="015CAB"/>
                </a:solidFill>
              </a:defRPr>
            </a:lvl9pPr>
          </a:lstStyle>
          <a:p>
            <a:pPr marL="85725" indent="0" algn="l">
              <a:spcBef>
                <a:spcPts val="800"/>
              </a:spcBef>
              <a:buFontTx/>
              <a:buNone/>
              <a:tabLst>
                <a:tab pos="1524000" algn="l"/>
                <a:tab pos="3589338" algn="l"/>
              </a:tabLst>
            </a:pPr>
            <a:endParaRPr lang="en-US" sz="1100" b="1" dirty="0" smtClean="0">
              <a:latin typeface="Futura Lt BT" panose="020B0402020204020303" pitchFamily="34" charset="0"/>
            </a:endParaRPr>
          </a:p>
          <a:p>
            <a:pPr marL="85725" indent="0" algn="l">
              <a:spcBef>
                <a:spcPts val="1500"/>
              </a:spcBef>
              <a:buFontTx/>
              <a:buNone/>
              <a:tabLst>
                <a:tab pos="1524000" algn="l"/>
                <a:tab pos="3589338" algn="l"/>
              </a:tabLst>
            </a:pPr>
            <a:r>
              <a:rPr lang="en-US" sz="1100" b="1" dirty="0" smtClean="0">
                <a:latin typeface="Futura Lt BT" panose="020B0402020204020303" pitchFamily="34" charset="0"/>
              </a:rPr>
              <a:t>Eligible investee	</a:t>
            </a:r>
            <a:r>
              <a:rPr lang="en-US" sz="1100" dirty="0" smtClean="0">
                <a:latin typeface="Futura Lt BT" panose="020B0402020204020303" pitchFamily="34" charset="0"/>
              </a:rPr>
              <a:t>European SMEs and Midcaps</a:t>
            </a:r>
            <a:endParaRPr lang="en-US" sz="1100" dirty="0">
              <a:latin typeface="Futura Lt BT" panose="020B0402020204020303" pitchFamily="34" charset="0"/>
            </a:endParaRPr>
          </a:p>
          <a:p>
            <a:pPr marL="1527175" indent="-1438275" algn="l">
              <a:spcBef>
                <a:spcPts val="1500"/>
              </a:spcBef>
              <a:buFontTx/>
              <a:buNone/>
              <a:tabLst>
                <a:tab pos="1524000" algn="l"/>
                <a:tab pos="3589338" algn="l"/>
              </a:tabLst>
            </a:pPr>
            <a:r>
              <a:rPr lang="en-US" sz="1100" b="1" dirty="0" smtClean="0">
                <a:latin typeface="Futura Lt BT" panose="020B0402020204020303" pitchFamily="34" charset="0"/>
              </a:rPr>
              <a:t>Eligible project</a:t>
            </a:r>
            <a:r>
              <a:rPr lang="en-US" sz="1100" b="1" dirty="0">
                <a:latin typeface="Futura Lt BT" panose="020B0402020204020303" pitchFamily="34" charset="0"/>
              </a:rPr>
              <a:t>	</a:t>
            </a:r>
            <a:r>
              <a:rPr lang="en-US" sz="1100" dirty="0" smtClean="0">
                <a:latin typeface="Futura Lt BT" panose="020B0402020204020303" pitchFamily="34" charset="0"/>
              </a:rPr>
              <a:t>Investment project related to the growth of the company and may include expenses such as: R&amp;D, capex, </a:t>
            </a:r>
            <a:r>
              <a:rPr lang="en-US" sz="1100" dirty="0" err="1">
                <a:latin typeface="Futura Lt BT" panose="020B0402020204020303" pitchFamily="34" charset="0"/>
              </a:rPr>
              <a:t>o</a:t>
            </a:r>
            <a:r>
              <a:rPr lang="en-US" sz="1100" dirty="0" err="1" smtClean="0">
                <a:latin typeface="Futura Lt BT" panose="020B0402020204020303" pitchFamily="34" charset="0"/>
              </a:rPr>
              <a:t>pex</a:t>
            </a:r>
            <a:r>
              <a:rPr lang="en-US" sz="1100" dirty="0" smtClean="0">
                <a:latin typeface="Futura Lt BT" panose="020B0402020204020303" pitchFamily="34" charset="0"/>
              </a:rPr>
              <a:t> related to growth, permanent increase in working capital, market expansion etc.</a:t>
            </a:r>
            <a:endParaRPr lang="en-US" sz="1100" dirty="0">
              <a:latin typeface="Futura Lt BT" panose="020B0402020204020303" pitchFamily="34" charset="0"/>
            </a:endParaRPr>
          </a:p>
          <a:p>
            <a:pPr marL="85725" indent="0" algn="l">
              <a:spcBef>
                <a:spcPts val="1500"/>
              </a:spcBef>
              <a:buFontTx/>
              <a:buNone/>
              <a:tabLst>
                <a:tab pos="1524000" algn="l"/>
                <a:tab pos="3589338" algn="l"/>
              </a:tabLst>
            </a:pPr>
            <a:r>
              <a:rPr lang="en-US" sz="1100" b="1" dirty="0" smtClean="0">
                <a:latin typeface="Futura Lt BT" panose="020B0402020204020303" pitchFamily="34" charset="0"/>
              </a:rPr>
              <a:t>Co-investment	</a:t>
            </a:r>
            <a:r>
              <a:rPr lang="en-US" sz="1100" dirty="0" smtClean="0">
                <a:latin typeface="Futura Lt BT" panose="020B0402020204020303" pitchFamily="34" charset="0"/>
              </a:rPr>
              <a:t>EIB </a:t>
            </a:r>
            <a:r>
              <a:rPr lang="en-US" sz="1100" dirty="0">
                <a:latin typeface="Futura Lt BT" panose="020B0402020204020303" pitchFamily="34" charset="0"/>
              </a:rPr>
              <a:t>finances maximum </a:t>
            </a:r>
            <a:r>
              <a:rPr lang="en-US" sz="1100" dirty="0" smtClean="0">
                <a:latin typeface="Futura Lt BT" panose="020B0402020204020303" pitchFamily="34" charset="0"/>
              </a:rPr>
              <a:t>50% </a:t>
            </a:r>
            <a:r>
              <a:rPr lang="en-US" sz="1100" dirty="0">
                <a:latin typeface="Futura Lt BT" panose="020B0402020204020303" pitchFamily="34" charset="0"/>
              </a:rPr>
              <a:t>of eligible </a:t>
            </a:r>
            <a:r>
              <a:rPr lang="en-US" sz="1100" dirty="0" smtClean="0">
                <a:latin typeface="Futura Lt BT" panose="020B0402020204020303" pitchFamily="34" charset="0"/>
              </a:rPr>
              <a:t>project </a:t>
            </a:r>
            <a:r>
              <a:rPr lang="en-US" sz="1100" dirty="0">
                <a:latin typeface="Futura Lt BT" panose="020B0402020204020303" pitchFamily="34" charset="0"/>
              </a:rPr>
              <a:t>costs, co-investment with third-party </a:t>
            </a:r>
            <a:r>
              <a:rPr lang="en-US" sz="1100" dirty="0" smtClean="0">
                <a:latin typeface="Futura Lt BT" panose="020B0402020204020303" pitchFamily="34" charset="0"/>
              </a:rPr>
              <a:t>sources </a:t>
            </a:r>
            <a:r>
              <a:rPr lang="en-US" sz="1100" dirty="0">
                <a:latin typeface="Futura Lt BT" panose="020B0402020204020303" pitchFamily="34" charset="0"/>
              </a:rPr>
              <a:t>or own resources</a:t>
            </a:r>
          </a:p>
          <a:p>
            <a:pPr marL="85725" indent="0" algn="l">
              <a:spcBef>
                <a:spcPts val="1500"/>
              </a:spcBef>
              <a:buFontTx/>
              <a:buNone/>
              <a:tabLst>
                <a:tab pos="1524000" algn="l"/>
                <a:tab pos="3589338" algn="l"/>
              </a:tabLst>
            </a:pPr>
            <a:r>
              <a:rPr lang="en-US" sz="1100" b="1" dirty="0" smtClean="0">
                <a:latin typeface="Futura Lt BT" panose="020B0402020204020303" pitchFamily="34" charset="0"/>
              </a:rPr>
              <a:t>Ticket 	</a:t>
            </a:r>
            <a:r>
              <a:rPr lang="en-US" sz="1100" dirty="0" smtClean="0">
                <a:latin typeface="Futura Lt BT" panose="020B0402020204020303" pitchFamily="34" charset="0"/>
              </a:rPr>
              <a:t>EUR 5m – EUR 50m</a:t>
            </a:r>
          </a:p>
          <a:p>
            <a:pPr marL="85725" indent="0" algn="l">
              <a:spcBef>
                <a:spcPts val="1500"/>
              </a:spcBef>
              <a:buFontTx/>
              <a:buNone/>
              <a:tabLst>
                <a:tab pos="1524000" algn="l"/>
                <a:tab pos="3589338" algn="l"/>
              </a:tabLst>
            </a:pPr>
            <a:r>
              <a:rPr lang="en-US" sz="1100" b="1" dirty="0" smtClean="0">
                <a:latin typeface="Futura Lt BT" panose="020B0402020204020303" pitchFamily="34" charset="0"/>
              </a:rPr>
              <a:t>Tenor and repayment	</a:t>
            </a:r>
            <a:r>
              <a:rPr lang="en-US" sz="1100" dirty="0" smtClean="0">
                <a:latin typeface="Futura Lt BT" panose="020B0402020204020303" pitchFamily="34" charset="0"/>
              </a:rPr>
              <a:t>Repayment typically as bullet 4 to 6 years after drawdown, convertible or bridge to exit</a:t>
            </a:r>
          </a:p>
          <a:p>
            <a:pPr marL="85725" indent="0" algn="l">
              <a:spcBef>
                <a:spcPts val="1500"/>
              </a:spcBef>
              <a:buFontTx/>
              <a:buNone/>
              <a:tabLst>
                <a:tab pos="1524000" algn="l"/>
                <a:tab pos="3589338" algn="l"/>
              </a:tabLst>
            </a:pPr>
            <a:r>
              <a:rPr lang="en-US" sz="1100" b="1" dirty="0" smtClean="0">
                <a:latin typeface="Futura Lt BT" panose="020B0402020204020303" pitchFamily="34" charset="0"/>
              </a:rPr>
              <a:t>Availability	</a:t>
            </a:r>
            <a:r>
              <a:rPr lang="en-US" sz="1100" dirty="0" smtClean="0">
                <a:latin typeface="Futura Lt BT" panose="020B0402020204020303" pitchFamily="34" charset="0"/>
              </a:rPr>
              <a:t>Tranches are available for disbursement </a:t>
            </a:r>
            <a:r>
              <a:rPr lang="en-US" sz="1100" dirty="0">
                <a:latin typeface="Futura Lt BT" panose="020B0402020204020303" pitchFamily="34" charset="0"/>
              </a:rPr>
              <a:t>u</a:t>
            </a:r>
            <a:r>
              <a:rPr lang="en-US" sz="1100" dirty="0" smtClean="0">
                <a:latin typeface="Futura Lt BT" panose="020B0402020204020303" pitchFamily="34" charset="0"/>
              </a:rPr>
              <a:t>p to 36 months after signature (or longer in specific cases)</a:t>
            </a:r>
          </a:p>
          <a:p>
            <a:pPr marL="1527175" indent="-1441450" algn="l">
              <a:spcBef>
                <a:spcPts val="1500"/>
              </a:spcBef>
              <a:buFontTx/>
              <a:buNone/>
              <a:tabLst>
                <a:tab pos="1524000" algn="l"/>
                <a:tab pos="3589338" algn="l"/>
              </a:tabLst>
            </a:pPr>
            <a:r>
              <a:rPr lang="en-US" sz="1100" b="1" dirty="0" smtClean="0">
                <a:latin typeface="Futura Lt BT" panose="020B0402020204020303" pitchFamily="34" charset="0"/>
              </a:rPr>
              <a:t>Pricing	</a:t>
            </a:r>
            <a:r>
              <a:rPr lang="en-US" sz="1100" dirty="0" smtClean="0">
                <a:latin typeface="Futura Lt BT" panose="020B0402020204020303" pitchFamily="34" charset="0"/>
              </a:rPr>
              <a:t>May include one or more of the following, in relation to risk undertaken:</a:t>
            </a:r>
          </a:p>
          <a:p>
            <a:pPr marL="1527175" indent="-1441450" algn="l">
              <a:spcBef>
                <a:spcPts val="600"/>
              </a:spcBef>
              <a:buFontTx/>
              <a:buNone/>
              <a:tabLst>
                <a:tab pos="1524000" algn="l"/>
                <a:tab pos="3589338" algn="l"/>
              </a:tabLst>
            </a:pPr>
            <a:r>
              <a:rPr lang="en-US" sz="1100" dirty="0">
                <a:latin typeface="Futura Lt BT" panose="020B0402020204020303" pitchFamily="34" charset="0"/>
              </a:rPr>
              <a:t>	</a:t>
            </a:r>
            <a:r>
              <a:rPr lang="en-US" sz="1100" dirty="0" smtClean="0">
                <a:latin typeface="Futura Lt BT" panose="020B0402020204020303" pitchFamily="34" charset="0"/>
              </a:rPr>
              <a:t>- typically equity-linked instrument (warrants) or profit participation or convertible and / or</a:t>
            </a:r>
          </a:p>
          <a:p>
            <a:pPr marL="1527175" indent="-1441450" algn="l">
              <a:spcBef>
                <a:spcPts val="600"/>
              </a:spcBef>
              <a:buFontTx/>
              <a:buNone/>
              <a:tabLst>
                <a:tab pos="1524000" algn="l"/>
                <a:tab pos="3589338" algn="l"/>
              </a:tabLst>
            </a:pPr>
            <a:r>
              <a:rPr lang="en-US" sz="1100" i="1" dirty="0">
                <a:latin typeface="Futura Lt BT" panose="020B0402020204020303" pitchFamily="34" charset="0"/>
              </a:rPr>
              <a:t>	</a:t>
            </a:r>
            <a:r>
              <a:rPr lang="en-US" sz="1100" dirty="0" smtClean="0">
                <a:latin typeface="Futura Lt BT" panose="020B0402020204020303" pitchFamily="34" charset="0"/>
              </a:rPr>
              <a:t>- cash / capitalized interest</a:t>
            </a:r>
          </a:p>
          <a:p>
            <a:pPr marL="85725" indent="0" algn="l">
              <a:spcBef>
                <a:spcPts val="1500"/>
              </a:spcBef>
              <a:buFontTx/>
              <a:buNone/>
              <a:tabLst>
                <a:tab pos="1524000" algn="l"/>
                <a:tab pos="3589338" algn="l"/>
              </a:tabLst>
            </a:pPr>
            <a:r>
              <a:rPr lang="en-US" sz="1100" b="1" dirty="0" smtClean="0">
                <a:latin typeface="Futura Lt BT" panose="020B0402020204020303" pitchFamily="34" charset="0"/>
              </a:rPr>
              <a:t>Security	</a:t>
            </a:r>
            <a:r>
              <a:rPr lang="en-US" sz="1100" dirty="0" smtClean="0">
                <a:latin typeface="Futura Lt BT" panose="020B0402020204020303" pitchFamily="34" charset="0"/>
              </a:rPr>
              <a:t>Un/Secured</a:t>
            </a:r>
          </a:p>
          <a:p>
            <a:pPr marL="85725" indent="0" algn="l">
              <a:spcBef>
                <a:spcPts val="1500"/>
              </a:spcBef>
              <a:buFontTx/>
              <a:buNone/>
              <a:tabLst>
                <a:tab pos="1524000" algn="l"/>
                <a:tab pos="3589338" algn="l"/>
              </a:tabLst>
            </a:pPr>
            <a:r>
              <a:rPr lang="en-US" sz="1100" b="1" dirty="0" smtClean="0">
                <a:latin typeface="Futura Lt BT" panose="020B0402020204020303" pitchFamily="34" charset="0"/>
              </a:rPr>
              <a:t>Fees	</a:t>
            </a:r>
            <a:r>
              <a:rPr lang="en-US" sz="1100" dirty="0" smtClean="0">
                <a:latin typeface="Futura Lt BT" panose="020B0402020204020303" pitchFamily="34" charset="0"/>
              </a:rPr>
              <a:t>Certain fees applicable</a:t>
            </a:r>
          </a:p>
          <a:p>
            <a:pPr marL="85725" indent="0" algn="l">
              <a:spcBef>
                <a:spcPts val="1500"/>
              </a:spcBef>
              <a:buFontTx/>
              <a:buNone/>
              <a:tabLst>
                <a:tab pos="1524000" algn="l"/>
                <a:tab pos="3589338" algn="l"/>
              </a:tabLst>
            </a:pPr>
            <a:r>
              <a:rPr lang="en-US" sz="1100" b="1" dirty="0" smtClean="0">
                <a:latin typeface="Futura Lt BT" panose="020B0402020204020303" pitchFamily="34" charset="0"/>
              </a:rPr>
              <a:t>Appraisal</a:t>
            </a:r>
            <a:r>
              <a:rPr lang="en-US" sz="1100" b="1" dirty="0">
                <a:latin typeface="Futura Lt BT" panose="020B0402020204020303" pitchFamily="34" charset="0"/>
              </a:rPr>
              <a:t>	</a:t>
            </a:r>
            <a:r>
              <a:rPr lang="en-US" sz="1100" dirty="0">
                <a:latin typeface="Futura Lt BT" panose="020B0402020204020303" pitchFamily="34" charset="0"/>
              </a:rPr>
              <a:t>U</a:t>
            </a:r>
            <a:r>
              <a:rPr lang="en-US" sz="1100" dirty="0" smtClean="0">
                <a:latin typeface="Futura Lt BT" panose="020B0402020204020303" pitchFamily="34" charset="0"/>
              </a:rPr>
              <a:t>sually between 4 and 7 months</a:t>
            </a:r>
            <a:endParaRPr lang="en-US" sz="1100" b="1" dirty="0" smtClean="0">
              <a:latin typeface="Futura Lt BT" panose="020B0402020204020303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1DC819A-2BD6-4570-9BC0-2BD57EA1DA0E}"/>
              </a:ext>
            </a:extLst>
          </p:cNvPr>
          <p:cNvSpPr txBox="1">
            <a:spLocks/>
          </p:cNvSpPr>
          <p:nvPr/>
        </p:nvSpPr>
        <p:spPr>
          <a:xfrm>
            <a:off x="431540" y="512676"/>
            <a:ext cx="7494854" cy="401208"/>
          </a:xfrm>
        </p:spPr>
        <p:txBody>
          <a:bodyPr anchor="b">
            <a:noAutofit/>
          </a:bodyPr>
          <a:lstStyle>
            <a:lvl1pPr marL="0" indent="0" eaLnBrk="0" hangingPunct="0">
              <a:buNone/>
              <a:defRPr sz="1500" b="1">
                <a:solidFill>
                  <a:srgbClr val="005BAA"/>
                </a:solidFill>
                <a:latin typeface="Futura Md BT" panose="020B0802020204020204" pitchFamily="34" charset="0"/>
                <a:cs typeface="+mn-cs"/>
              </a:defRPr>
            </a:lvl1pPr>
            <a:lvl2pPr marL="742950" indent="-285750" eaLnBrk="0" hangingPunct="0">
              <a:defRPr sz="2200">
                <a:latin typeface="+mn-lt"/>
                <a:cs typeface="+mn-cs"/>
              </a:defRPr>
            </a:lvl2pPr>
            <a:lvl3pPr marL="1143000" indent="-228600" eaLnBrk="0" hangingPunct="0">
              <a:defRPr>
                <a:latin typeface="+mn-lt"/>
                <a:cs typeface="+mn-cs"/>
              </a:defRPr>
            </a:lvl3pPr>
            <a:lvl4pPr marL="1600200" indent="-228600" eaLnBrk="0" hangingPunct="0">
              <a:defRPr>
                <a:latin typeface="+mn-lt"/>
                <a:cs typeface="+mn-cs"/>
              </a:defRPr>
            </a:lvl4pPr>
            <a:lvl5pPr marL="2057400" indent="-228600" eaLnBrk="0" hangingPunct="0">
              <a:defRPr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9pPr>
          </a:lstStyle>
          <a:p>
            <a:r>
              <a:rPr lang="en-US" dirty="0"/>
              <a:t>Venture Debt summary term sheet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1EDAB9-1EF1-48A6-A5D5-BD2480FBEBB8}"/>
              </a:ext>
            </a:extLst>
          </p:cNvPr>
          <p:cNvCxnSpPr/>
          <p:nvPr/>
        </p:nvCxnSpPr>
        <p:spPr>
          <a:xfrm>
            <a:off x="503548" y="512676"/>
            <a:ext cx="1524000" cy="0"/>
          </a:xfrm>
          <a:prstGeom prst="line">
            <a:avLst/>
          </a:prstGeom>
          <a:ln w="38100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55" l="3014" r="100000">
                        <a14:foregroundMark x1="60548" y1="38898" x2="60548" y2="38898"/>
                        <a14:foregroundMark x1="59452" y1="40472" x2="59452" y2="40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48" y="1958019"/>
            <a:ext cx="459066" cy="7986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4" b="99381" l="608" r="99544">
                        <a14:backgroundMark x1="49392" y1="30341" x2="49392" y2="30341"/>
                        <a14:backgroundMark x1="48024" y1="31269" x2="48024" y2="31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8432" y="1968124"/>
            <a:ext cx="792898" cy="7784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19" b="98200" l="1535" r="98465">
                        <a14:foregroundMark x1="6798" y1="26514" x2="6798" y2="26514"/>
                        <a14:foregroundMark x1="8991" y1="26187" x2="8991" y2="26187"/>
                        <a14:foregroundMark x1="10746" y1="26023" x2="10746" y2="26023"/>
                        <a14:foregroundMark x1="12719" y1="25368" x2="12719" y2="25368"/>
                        <a14:foregroundMark x1="19737" y1="31751" x2="19737" y2="31751"/>
                        <a14:foregroundMark x1="17105" y1="35025" x2="17105" y2="35025"/>
                        <a14:foregroundMark x1="18421" y1="33715" x2="18421" y2="33715"/>
                        <a14:foregroundMark x1="16886" y1="35679" x2="16886" y2="35679"/>
                        <a14:foregroundMark x1="28728" y1="34370" x2="28728" y2="34370"/>
                        <a14:foregroundMark x1="66228" y1="20622" x2="66228" y2="20622"/>
                        <a14:foregroundMark x1="69518" y1="22259" x2="69518" y2="22259"/>
                        <a14:foregroundMark x1="72588" y1="23568" x2="72588" y2="23568"/>
                        <a14:foregroundMark x1="55044" y1="21277" x2="55044" y2="21277"/>
                        <a14:foregroundMark x1="59211" y1="23077" x2="59211" y2="23077"/>
                        <a14:foregroundMark x1="64035" y1="25532" x2="64035" y2="25532"/>
                        <a14:foregroundMark x1="68421" y1="28478" x2="68421" y2="28478"/>
                        <a14:foregroundMark x1="71711" y1="30769" x2="71711" y2="30769"/>
                        <a14:foregroundMark x1="74123" y1="32079" x2="74123" y2="32079"/>
                        <a14:foregroundMark x1="77193" y1="33715" x2="77193" y2="33715"/>
                        <a14:foregroundMark x1="80702" y1="35188" x2="80702" y2="35188"/>
                        <a14:foregroundMark x1="83114" y1="36661" x2="83114" y2="36661"/>
                        <a14:foregroundMark x1="42105" y1="11293" x2="42105" y2="11293"/>
                        <a14:foregroundMark x1="44079" y1="12602" x2="44079" y2="12602"/>
                        <a14:foregroundMark x1="46272" y1="13584" x2="46272" y2="13584"/>
                        <a14:foregroundMark x1="60965" y1="17512" x2="60965" y2="17512"/>
                        <a14:foregroundMark x1="32018" y1="89198" x2="32018" y2="89198"/>
                        <a14:foregroundMark x1="61842" y1="83961" x2="61842" y2="83961"/>
                        <a14:foregroundMark x1="56798" y1="85761" x2="56798" y2="85761"/>
                        <a14:foregroundMark x1="81579" y1="89853" x2="81579" y2="89853"/>
                        <a14:foregroundMark x1="68860" y1="83142" x2="68860" y2="83142"/>
                        <a14:foregroundMark x1="71491" y1="83961" x2="71491" y2="83961"/>
                        <a14:foregroundMark x1="73904" y1="84779" x2="73904" y2="84779"/>
                        <a14:foregroundMark x1="75658" y1="85597" x2="75658" y2="85597"/>
                        <a14:foregroundMark x1="65789" y1="82160" x2="65789" y2="82160"/>
                        <a14:foregroundMark x1="63816" y1="88543" x2="63816" y2="88543"/>
                        <a14:foregroundMark x1="58553" y1="91980" x2="58553" y2="91980"/>
                        <a14:foregroundMark x1="62719" y1="90344" x2="62719" y2="90344"/>
                        <a14:foregroundMark x1="68640" y1="91326" x2="68640" y2="91326"/>
                        <a14:foregroundMark x1="64693" y1="91326" x2="64693" y2="91326"/>
                        <a14:foregroundMark x1="66886" y1="90180" x2="66886" y2="90180"/>
                        <a14:foregroundMark x1="49781" y1="91489" x2="49781" y2="91489"/>
                        <a14:foregroundMark x1="56360" y1="90835" x2="56360" y2="90835"/>
                        <a14:foregroundMark x1="51535" y1="92144" x2="51535" y2="92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46" y="1959335"/>
            <a:ext cx="594083" cy="79601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0770" y="2891702"/>
            <a:ext cx="2173994" cy="21513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004899"/>
                </a:solidFill>
                <a:latin typeface="Futura Lt BT" panose="020B0402020204020303" pitchFamily="34" charset="0"/>
                <a:cs typeface="Calibri" panose="020F0502020204030204" pitchFamily="34" charset="0"/>
              </a:rPr>
              <a:t>Companies</a:t>
            </a:r>
          </a:p>
          <a:p>
            <a:endParaRPr lang="en-US" sz="1500" b="1" dirty="0">
              <a:solidFill>
                <a:srgbClr val="004899"/>
              </a:solidFill>
              <a:latin typeface="Futura Lt BT" panose="020B0402020204020303" pitchFamily="34" charset="0"/>
              <a:cs typeface="Calibri" panose="020F0502020204030204" pitchFamily="34" charset="0"/>
            </a:endParaRP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ＭＳ Ｐゴシック" charset="-128"/>
                <a:cs typeface="Calibri" panose="020F0502020204030204" pitchFamily="34" charset="0"/>
              </a:rPr>
              <a:t>Increase runway to next milestone, funding round,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ＭＳ Ｐゴシック" charset="-128"/>
                <a:cs typeface="Calibri" panose="020F0502020204030204" pitchFamily="34" charset="0"/>
              </a:rPr>
              <a:t>exit or break-even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Futura Lt BT" panose="020B0402020204020303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Futura Lt BT" panose="020B0402020204020303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ＭＳ Ｐゴシック" charset="-128"/>
                <a:cs typeface="Calibri" panose="020F0502020204030204" pitchFamily="34" charset="0"/>
              </a:rPr>
              <a:t>Provide cushion and visibility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Futura Lt BT" panose="020B0402020204020303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ＭＳ Ｐゴシック" charset="-128"/>
                <a:cs typeface="Calibri" panose="020F0502020204030204" pitchFamily="34" charset="0"/>
              </a:rPr>
              <a:t>Signaling effect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49721" y="2891702"/>
            <a:ext cx="2353721" cy="23452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004899"/>
                </a:solidFill>
                <a:latin typeface="Futura Lt BT" panose="020B0402020204020303" pitchFamily="34" charset="0"/>
                <a:cs typeface="Calibri" panose="020F0502020204030204" pitchFamily="34" charset="0"/>
              </a:rPr>
              <a:t>Founders</a:t>
            </a:r>
          </a:p>
          <a:p>
            <a:endParaRPr lang="en-US" sz="1500" dirty="0">
              <a:solidFill>
                <a:srgbClr val="004899"/>
              </a:solidFill>
              <a:latin typeface="Futura Lt BT" panose="020B0402020204020303" pitchFamily="34" charset="0"/>
              <a:cs typeface="Calibri" panose="020F0502020204030204" pitchFamily="34" charset="0"/>
            </a:endParaRP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ＭＳ Ｐゴシック" charset="-128"/>
                <a:cs typeface="Calibri" panose="020F0502020204030204" pitchFamily="34" charset="0"/>
              </a:rPr>
              <a:t>Limited dilution &amp; loss of control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Futura Lt BT" panose="020B0402020204020303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ＭＳ Ｐゴシック" charset="-128"/>
                <a:cs typeface="Calibri" panose="020F0502020204030204" pitchFamily="34" charset="0"/>
              </a:rPr>
              <a:t>Extend time between next funding round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Futura Lt BT" panose="020B0402020204020303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ＭＳ Ｐゴシック" charset="-128"/>
                <a:cs typeface="Calibri" panose="020F0502020204030204" pitchFamily="34" charset="0"/>
              </a:rPr>
              <a:t>Hands-off approach with no direct involvement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</a:pPr>
            <a:endParaRPr lang="en-US" sz="1050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19317" y="2919401"/>
            <a:ext cx="2351126" cy="23637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500" b="1" dirty="0">
                <a:solidFill>
                  <a:srgbClr val="004899"/>
                </a:solidFill>
                <a:latin typeface="Futura Lt BT" panose="020B0402020204020303" pitchFamily="34" charset="0"/>
                <a:cs typeface="Calibri" panose="020F0502020204030204" pitchFamily="34" charset="0"/>
              </a:rPr>
              <a:t>Investors</a:t>
            </a:r>
          </a:p>
          <a:p>
            <a:endParaRPr lang="en-US" sz="1500" b="1" dirty="0">
              <a:solidFill>
                <a:srgbClr val="004899"/>
              </a:solidFill>
              <a:latin typeface="Futura Lt BT" panose="020B0402020204020303" pitchFamily="34" charset="0"/>
              <a:cs typeface="Calibri" panose="020F0502020204030204" pitchFamily="34" charset="0"/>
            </a:endParaRP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ＭＳ Ｐゴシック" charset="-128"/>
                <a:cs typeface="Calibri" panose="020F0502020204030204" pitchFamily="34" charset="0"/>
              </a:rPr>
              <a:t>Complementarity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Futura Lt BT" panose="020B0402020204020303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ＭＳ Ｐゴシック" charset="-128"/>
                <a:cs typeface="Calibri" panose="020F0502020204030204" pitchFamily="34" charset="0"/>
              </a:rPr>
              <a:t>IRR enhancement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Futura Lt BT" panose="020B0402020204020303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ＭＳ Ｐゴシック" charset="-128"/>
                <a:cs typeface="Calibri" panose="020F0502020204030204" pitchFamily="34" charset="0"/>
              </a:rPr>
              <a:t>Maintenance of control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900" dirty="0">
              <a:solidFill>
                <a:schemeClr val="bg1">
                  <a:lumMod val="50000"/>
                </a:schemeClr>
              </a:solidFill>
              <a:latin typeface="Futura Lt BT" panose="020B0402020204020303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utura Lt BT" panose="020B0402020204020303" pitchFamily="34" charset="0"/>
                <a:ea typeface="ＭＳ Ｐゴシック" charset="-128"/>
                <a:cs typeface="Calibri" panose="020F0502020204030204" pitchFamily="34" charset="0"/>
              </a:rPr>
              <a:t>Long-term loans match timing of investment</a:t>
            </a:r>
          </a:p>
          <a:p>
            <a:pPr marL="257175" indent="-257175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</a:pPr>
            <a:endParaRPr lang="en-US" sz="1050" dirty="0">
              <a:solidFill>
                <a:schemeClr val="bg1">
                  <a:lumMod val="65000"/>
                </a:schemeClr>
              </a:solidFill>
              <a:latin typeface="Futura Lt BT" panose="020B0402020204020303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/>
          <a:srcRect r="25578"/>
          <a:stretch/>
        </p:blipFill>
        <p:spPr>
          <a:xfrm>
            <a:off x="4285305" y="1051606"/>
            <a:ext cx="4827573" cy="543810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76875" y="641160"/>
            <a:ext cx="4999592" cy="1201040"/>
            <a:chOff x="445007" y="1196690"/>
            <a:chExt cx="4999592" cy="120104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445007" y="1196690"/>
              <a:ext cx="4999592" cy="1201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buNone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rgbClr val="015CAB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5007" y="1459579"/>
              <a:ext cx="1654507" cy="16972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chemeClr val="accent2"/>
                  </a:solidFill>
                  <a:latin typeface="Futura Md BT" panose="020B0802020204020204" pitchFamily="34" charset="0"/>
                </a:defRPr>
              </a:lvl1pPr>
            </a:lstStyle>
            <a:p>
              <a:pPr algn="l">
                <a:buNone/>
              </a:pPr>
              <a:r>
                <a:rPr lang="en-US" sz="12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Futura Lt BT" panose="020B0402020204020303" pitchFamily="34" charset="0"/>
                </a:rPr>
                <a:t>Jobs supported</a:t>
              </a:r>
            </a:p>
            <a:p>
              <a:pPr algn="l">
                <a:buNone/>
              </a:pPr>
              <a:r>
                <a:rPr lang="en-US" sz="12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Futura Lt BT" panose="020B0402020204020303" pitchFamily="34" charset="0"/>
                </a:rPr>
                <a:t>(mainly highly skilled R&amp;D)</a:t>
              </a:r>
              <a:endPara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29193" y="1592632"/>
              <a:ext cx="705205" cy="21599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chemeClr val="accent2"/>
                  </a:solidFill>
                  <a:latin typeface="Futura Md BT" panose="020B0802020204020204" pitchFamily="34" charset="0"/>
                </a:defRPr>
              </a:lvl1pPr>
            </a:lstStyle>
            <a:p>
              <a:pPr algn="l">
                <a:buNone/>
              </a:pPr>
              <a:r>
                <a:rPr lang="en-US" sz="2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Futura Lt BT" panose="020B0402020204020303" pitchFamily="34" charset="0"/>
                  <a:ea typeface="Segoe UI Symbol" panose="020B0502040204020203" pitchFamily="34" charset="0"/>
                </a:rPr>
                <a:t>👥</a:t>
              </a:r>
              <a:endParaRPr lang="en-US" sz="24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95727" y="1837381"/>
              <a:ext cx="1719263" cy="55084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None/>
              </a:pPr>
              <a:r>
                <a:rPr lang="en-US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Futura Lt BT" panose="020B0402020204020303" pitchFamily="34" charset="0"/>
                </a:rPr>
                <a:t>more than </a:t>
              </a:r>
              <a:r>
                <a:rPr lang="en-US" sz="1200" b="1" dirty="0" smtClean="0">
                  <a:solidFill>
                    <a:srgbClr val="015CAB"/>
                  </a:solidFill>
                  <a:latin typeface="Futura Md BT" panose="020B0802020204020204" pitchFamily="34" charset="0"/>
                </a:rPr>
                <a:t>26,000</a:t>
              </a:r>
              <a:endParaRPr lang="en-US" sz="1200" b="1" dirty="0">
                <a:solidFill>
                  <a:srgbClr val="015CAB"/>
                </a:solidFill>
                <a:latin typeface="Futura Md BT" panose="020B0802020204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82575" y="1785222"/>
              <a:ext cx="1008640" cy="1474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None/>
              </a:pPr>
              <a:r>
                <a:rPr lang="en-US" sz="1200" b="1" dirty="0" smtClean="0">
                  <a:solidFill>
                    <a:srgbClr val="015CAB"/>
                  </a:solidFill>
                  <a:latin typeface="Futura Md BT" panose="020B0802020204020204" pitchFamily="34" charset="0"/>
                </a:rPr>
                <a:t>190+ </a:t>
              </a:r>
              <a:r>
                <a:rPr lang="en-US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Futura Lt BT" panose="020B0402020204020303" pitchFamily="34" charset="0"/>
                </a:rPr>
                <a:t>companies to </a:t>
              </a:r>
              <a:r>
                <a:rPr lang="en-US" sz="12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Futura Lt BT" panose="020B0402020204020303" pitchFamily="34" charset="0"/>
                </a:rPr>
                <a:t>date</a:t>
              </a:r>
              <a:endPara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Lt BT" panose="020B0402020204020303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910" y="1684775"/>
              <a:ext cx="405159" cy="372516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542229" y="1349520"/>
              <a:ext cx="1203278" cy="18787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chemeClr val="accent2"/>
                  </a:solidFill>
                  <a:latin typeface="Futura Md BT" panose="020B0802020204020204" pitchFamily="34" charset="0"/>
                </a:defRPr>
              </a:lvl1pPr>
            </a:lstStyle>
            <a:p>
              <a:pPr algn="l">
                <a:buNone/>
              </a:pPr>
              <a:r>
                <a:rPr lang="en-US" sz="12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Futura Lt BT" panose="020B0402020204020303" pitchFamily="34" charset="0"/>
                </a:rPr>
                <a:t>Financed</a:t>
              </a:r>
              <a:endPara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27358" y="1817109"/>
              <a:ext cx="995834" cy="1474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None/>
              </a:pPr>
              <a:r>
                <a:rPr lang="en-US" sz="12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Futura Lt BT" panose="020B0402020204020303" pitchFamily="34" charset="0"/>
                </a:rPr>
                <a:t>€</a:t>
              </a:r>
              <a:r>
                <a:rPr lang="en-US" sz="1200" b="1" dirty="0" smtClean="0">
                  <a:solidFill>
                    <a:srgbClr val="015CAB"/>
                  </a:solidFill>
                  <a:latin typeface="Futura Md BT" panose="020B0802020204020204" pitchFamily="34" charset="0"/>
                </a:rPr>
                <a:t>4bn </a:t>
              </a:r>
              <a:r>
                <a:rPr lang="en-US" sz="12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Futura Lt BT" panose="020B0402020204020303" pitchFamily="34" charset="0"/>
                </a:rPr>
                <a:t>financing to date</a:t>
              </a:r>
              <a:endPara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167174" y="1312147"/>
              <a:ext cx="1203278" cy="18787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chemeClr val="accent2"/>
                  </a:solidFill>
                  <a:latin typeface="Futura Md BT" panose="020B0802020204020204" pitchFamily="34" charset="0"/>
                </a:defRPr>
              </a:lvl1pPr>
            </a:lstStyle>
            <a:p>
              <a:pPr algn="l">
                <a:buNone/>
              </a:pPr>
              <a:r>
                <a:rPr lang="en-US" sz="12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Futura Lt BT" panose="020B0402020204020303" pitchFamily="34" charset="0"/>
                </a:rPr>
                <a:t>Signed</a:t>
              </a:r>
              <a:endParaRPr lang="en-US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Futura Lt BT" panose="020B0402020204020303" pitchFamily="34" charset="0"/>
              </a:endParaRPr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016" y="2564775"/>
            <a:ext cx="464696" cy="22246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0" y="3858588"/>
            <a:ext cx="528727" cy="20818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03" y="2694655"/>
            <a:ext cx="518902" cy="13078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9" y="3497167"/>
            <a:ext cx="667425" cy="11336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76" y="2782032"/>
            <a:ext cx="296185" cy="29618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06" y="2445645"/>
            <a:ext cx="442028" cy="18117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03" y="2178356"/>
            <a:ext cx="581424" cy="64129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5" y="3109113"/>
            <a:ext cx="578053" cy="1399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999" y="2724681"/>
            <a:ext cx="353374" cy="138984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08" y="2295488"/>
            <a:ext cx="712312" cy="17115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45" y="2142272"/>
            <a:ext cx="520860" cy="19174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91" y="2420805"/>
            <a:ext cx="602830" cy="120709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20" y="3780509"/>
            <a:ext cx="478773" cy="110849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89" y="2484414"/>
            <a:ext cx="682888" cy="10593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2" y="3187708"/>
            <a:ext cx="402670" cy="14197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8" y="2543503"/>
            <a:ext cx="292003" cy="16702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0" y="3242546"/>
            <a:ext cx="330741" cy="33074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6" y="2402434"/>
            <a:ext cx="384049" cy="32101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14" y="3416696"/>
            <a:ext cx="631573" cy="13318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16" y="3432988"/>
            <a:ext cx="524461" cy="15970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7" y="2835883"/>
            <a:ext cx="601245" cy="15674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29" y="2995837"/>
            <a:ext cx="462967" cy="15826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35" y="3087797"/>
            <a:ext cx="500017" cy="19584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08" y="2661533"/>
            <a:ext cx="398768" cy="13209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54" y="3133178"/>
            <a:ext cx="446640" cy="25020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25" y="3706586"/>
            <a:ext cx="572737" cy="123788"/>
          </a:xfrm>
          <a:prstGeom prst="rect">
            <a:avLst/>
          </a:prstGeom>
        </p:spPr>
      </p:pic>
      <p:pic>
        <p:nvPicPr>
          <p:cNvPr id="112" name="Picture 4" descr="AZIMO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2" y="2157848"/>
            <a:ext cx="335449" cy="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56175" y="4100300"/>
            <a:ext cx="455748" cy="20508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32"/>
          <a:srcRect l="902" t="12983" r="3703" b="16679"/>
          <a:stretch/>
        </p:blipFill>
        <p:spPr>
          <a:xfrm>
            <a:off x="2041804" y="2935416"/>
            <a:ext cx="457503" cy="13071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33"/>
          <a:srcRect l="8138" t="25240" r="7719" b="22030"/>
          <a:stretch/>
        </p:blipFill>
        <p:spPr>
          <a:xfrm>
            <a:off x="2071271" y="2182791"/>
            <a:ext cx="432060" cy="12961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34"/>
          <a:srcRect l="15727" t="28575" r="5409" b="30241"/>
          <a:stretch/>
        </p:blipFill>
        <p:spPr>
          <a:xfrm>
            <a:off x="1445429" y="2934171"/>
            <a:ext cx="480951" cy="12023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656965" y="4071505"/>
            <a:ext cx="684947" cy="3279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78186" y="4084281"/>
            <a:ext cx="831260" cy="397944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73962" y="3755657"/>
            <a:ext cx="892919" cy="427461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38"/>
          <a:srcRect l="211" t="27816" r="723" b="25457"/>
          <a:stretch/>
        </p:blipFill>
        <p:spPr>
          <a:xfrm>
            <a:off x="2563611" y="2790685"/>
            <a:ext cx="720100" cy="16260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694793" y="4548615"/>
            <a:ext cx="450166" cy="21550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40"/>
          <a:srcRect t="19464" b="29329"/>
          <a:stretch/>
        </p:blipFill>
        <p:spPr>
          <a:xfrm>
            <a:off x="355152" y="2358134"/>
            <a:ext cx="458190" cy="11232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 rotWithShape="1">
          <a:blip r:embed="rId41"/>
          <a:srcRect l="11118" t="6615" r="16734" b="24489"/>
          <a:stretch/>
        </p:blipFill>
        <p:spPr>
          <a:xfrm>
            <a:off x="2820278" y="2157848"/>
            <a:ext cx="342746" cy="156684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78058" y="4410719"/>
            <a:ext cx="736567" cy="352612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258116" y="3883485"/>
            <a:ext cx="517821" cy="247893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44"/>
          <a:srcRect l="928" t="20510" r="-76" b="29498"/>
          <a:stretch/>
        </p:blipFill>
        <p:spPr>
          <a:xfrm>
            <a:off x="3302641" y="4243244"/>
            <a:ext cx="476706" cy="115067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304829" y="4423727"/>
            <a:ext cx="645002" cy="308778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46"/>
          <a:srcRect l="9038" t="34013" r="6120" b="27459"/>
          <a:stretch/>
        </p:blipFill>
        <p:spPr>
          <a:xfrm>
            <a:off x="2733273" y="3595124"/>
            <a:ext cx="420934" cy="91507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47"/>
          <a:srcRect l="5956" t="32779" r="7172" b="32890"/>
          <a:stretch/>
        </p:blipFill>
        <p:spPr>
          <a:xfrm>
            <a:off x="834537" y="2179948"/>
            <a:ext cx="403785" cy="76392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266928" y="4743456"/>
            <a:ext cx="568328" cy="272072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07433" y="4823708"/>
            <a:ext cx="393399" cy="188329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50"/>
          <a:srcRect t="34192" b="24778"/>
          <a:stretch/>
        </p:blipFill>
        <p:spPr>
          <a:xfrm>
            <a:off x="2001030" y="4467252"/>
            <a:ext cx="508479" cy="99875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362248" y="2902112"/>
            <a:ext cx="384500" cy="184069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41807" y="4717741"/>
            <a:ext cx="633156" cy="303106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780044" y="4788051"/>
            <a:ext cx="423113" cy="202554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296133" y="4594900"/>
            <a:ext cx="477954" cy="228808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966161" y="4730032"/>
            <a:ext cx="613666" cy="293776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95209" y="3938752"/>
            <a:ext cx="586641" cy="280839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57"/>
          <a:srcRect l="17264" t="18188" r="15819" b="21905"/>
          <a:stretch/>
        </p:blipFill>
        <p:spPr>
          <a:xfrm>
            <a:off x="1528609" y="4829710"/>
            <a:ext cx="360050" cy="15430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100033" y="4200255"/>
            <a:ext cx="669648" cy="320576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073647" y="4508130"/>
            <a:ext cx="687749" cy="329242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586760" y="4367711"/>
            <a:ext cx="586641" cy="280839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61"/>
          <a:srcRect l="26099" t="5700" r="27243"/>
          <a:stretch/>
        </p:blipFill>
        <p:spPr>
          <a:xfrm>
            <a:off x="1802658" y="4118598"/>
            <a:ext cx="290228" cy="280807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62"/>
          <a:srcRect l="8181" t="31044" r="8995" b="36918"/>
          <a:stretch/>
        </p:blipFill>
        <p:spPr>
          <a:xfrm>
            <a:off x="2648634" y="3947214"/>
            <a:ext cx="567671" cy="105124"/>
          </a:xfrm>
          <a:prstGeom prst="rect">
            <a:avLst/>
          </a:prstGeom>
        </p:spPr>
      </p:pic>
      <p:pic>
        <p:nvPicPr>
          <p:cNvPr id="145" name="Picture 2" descr="Qev Technology"/>
          <p:cNvPicPr>
            <a:picLocks noChangeAspect="1" noChangeArrowheads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6" t="22176" r="26609" b="24167"/>
          <a:stretch/>
        </p:blipFill>
        <p:spPr bwMode="auto">
          <a:xfrm>
            <a:off x="2962723" y="4594900"/>
            <a:ext cx="328224" cy="19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91" y="3633968"/>
            <a:ext cx="285088" cy="16727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75" y="3628035"/>
            <a:ext cx="334325" cy="178195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1" b="28418"/>
          <a:stretch/>
        </p:blipFill>
        <p:spPr>
          <a:xfrm>
            <a:off x="3252545" y="3151577"/>
            <a:ext cx="502002" cy="208735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69" y="2188669"/>
            <a:ext cx="431912" cy="25425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6" y="5586513"/>
            <a:ext cx="482440" cy="88294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 rotWithShape="1"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t="30494" r="11747" b="23857"/>
          <a:stretch/>
        </p:blipFill>
        <p:spPr>
          <a:xfrm>
            <a:off x="1056368" y="5570878"/>
            <a:ext cx="466860" cy="14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3" descr="https://hydrogeneurope.eu/sites/default/files/2019-11/Screenshot-2019-08-16-at-11.12.09-1140x500-cc.png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6" y="5739741"/>
            <a:ext cx="366467" cy="21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981653" y="5786654"/>
            <a:ext cx="558342" cy="100161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14" y="5572616"/>
            <a:ext cx="527236" cy="115574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6" b="20196"/>
          <a:stretch/>
        </p:blipFill>
        <p:spPr>
          <a:xfrm>
            <a:off x="1566948" y="5739782"/>
            <a:ext cx="624229" cy="18082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32633" r="10330" b="29804"/>
          <a:stretch/>
        </p:blipFill>
        <p:spPr>
          <a:xfrm>
            <a:off x="2208257" y="5555567"/>
            <a:ext cx="679849" cy="17890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46" y="5767957"/>
            <a:ext cx="650556" cy="152645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93" y="5532198"/>
            <a:ext cx="409694" cy="227608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95" y="5764304"/>
            <a:ext cx="517218" cy="164125"/>
          </a:xfrm>
          <a:prstGeom prst="rect">
            <a:avLst/>
          </a:prstGeom>
        </p:spPr>
      </p:pic>
      <p:pic>
        <p:nvPicPr>
          <p:cNvPr id="160" name="Picture 4" descr="CargoBeamer AG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68" y="5602939"/>
            <a:ext cx="372036" cy="18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2" descr="Vulog - IMREDD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6" y="5962169"/>
            <a:ext cx="489423" cy="1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314153" y="5985911"/>
            <a:ext cx="357486" cy="148319"/>
          </a:xfrm>
          <a:prstGeom prst="rect">
            <a:avLst/>
          </a:prstGeom>
        </p:spPr>
      </p:pic>
      <p:pic>
        <p:nvPicPr>
          <p:cNvPr id="163" name="Picture 12" descr="wenea"/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23" y="5949351"/>
            <a:ext cx="551466" cy="18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2569106" y="6008266"/>
            <a:ext cx="799596" cy="125964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417638" y="5073673"/>
            <a:ext cx="440045" cy="153625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039473" y="5054058"/>
            <a:ext cx="430549" cy="182983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654703" y="5089936"/>
            <a:ext cx="427276" cy="130466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2255269" y="5057290"/>
            <a:ext cx="305345" cy="144284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2660686" y="5081642"/>
            <a:ext cx="492376" cy="118323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3261709" y="5014789"/>
            <a:ext cx="482352" cy="247360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493144" y="5277997"/>
            <a:ext cx="585545" cy="27926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290464" y="5367015"/>
            <a:ext cx="668249" cy="81389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2186583" y="5319526"/>
            <a:ext cx="448905" cy="150450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2805953" y="5317080"/>
            <a:ext cx="496359" cy="142703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3390098" y="5353796"/>
            <a:ext cx="386237" cy="15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79912" y="3053164"/>
            <a:ext cx="4824648" cy="3076306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chemeClr val="tx1"/>
                </a:solidFill>
                <a:latin typeface="Futura Lt BT" panose="020B0402020204020303" pitchFamily="34" charset="0"/>
              </a:rPr>
              <a:t>Starship Technologies is a robotics startup with the R&amp;D based in Estonia and Finland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chemeClr val="tx1"/>
                </a:solidFill>
                <a:latin typeface="Futura Lt BT" panose="020B0402020204020303" pitchFamily="34" charset="0"/>
              </a:rPr>
              <a:t>Starship developed robots that drive on sidewalks to deliver products to households. 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chemeClr val="tx1"/>
                </a:solidFill>
                <a:latin typeface="Futura Lt BT" panose="020B0402020204020303" pitchFamily="34" charset="0"/>
              </a:rPr>
              <a:t>The company’s robots are the most advanced autonomous driving technology for last mile delivery and as of </a:t>
            </a:r>
            <a:r>
              <a:rPr lang="en-US" sz="1100" dirty="0" smtClean="0">
                <a:solidFill>
                  <a:schemeClr val="tx1"/>
                </a:solidFill>
                <a:latin typeface="Futura Lt BT" panose="020B0402020204020303" pitchFamily="34" charset="0"/>
              </a:rPr>
              <a:t>March </a:t>
            </a:r>
            <a:r>
              <a:rPr lang="en-US" sz="1100" dirty="0">
                <a:solidFill>
                  <a:schemeClr val="tx1"/>
                </a:solidFill>
                <a:latin typeface="Futura Lt BT" panose="020B0402020204020303" pitchFamily="34" charset="0"/>
              </a:rPr>
              <a:t>2022 Starship had the most autonomous deliveries realized </a:t>
            </a:r>
            <a:r>
              <a:rPr lang="en-US" sz="1100" dirty="0" smtClean="0">
                <a:solidFill>
                  <a:schemeClr val="tx1"/>
                </a:solidFill>
                <a:latin typeface="Futura Lt BT" panose="020B0402020204020303" pitchFamily="34" charset="0"/>
              </a:rPr>
              <a:t>(3 </a:t>
            </a:r>
            <a:r>
              <a:rPr lang="en-US" sz="1100" dirty="0">
                <a:solidFill>
                  <a:schemeClr val="tx1"/>
                </a:solidFill>
                <a:latin typeface="Futura Lt BT" panose="020B0402020204020303" pitchFamily="34" charset="0"/>
              </a:rPr>
              <a:t>million). 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00" dirty="0">
                <a:solidFill>
                  <a:schemeClr val="tx1"/>
                </a:solidFill>
                <a:latin typeface="Futura Lt BT" panose="020B0402020204020303" pitchFamily="34" charset="0"/>
              </a:rPr>
              <a:t>Starship’s technology has a substantial artificial intelligence component, making the robots capable to navigate autonomously. The robots can climb </a:t>
            </a:r>
            <a:r>
              <a:rPr lang="en-US" sz="1100" dirty="0" err="1">
                <a:solidFill>
                  <a:schemeClr val="tx1"/>
                </a:solidFill>
                <a:latin typeface="Futura Lt BT" panose="020B0402020204020303" pitchFamily="34" charset="0"/>
              </a:rPr>
              <a:t>kerbs</a:t>
            </a:r>
            <a:r>
              <a:rPr lang="en-US" sz="1100" dirty="0">
                <a:solidFill>
                  <a:schemeClr val="tx1"/>
                </a:solidFill>
                <a:latin typeface="Futura Lt BT" panose="020B0402020204020303" pitchFamily="34" charset="0"/>
              </a:rPr>
              <a:t> and safely cross roads at traffic lights, standard crossings and if needed in non-marked areas. They identify vehicles exiting garages, pedestrians, wheelchairs and other vehicles on the sidewalk and safely avoid them where necessary.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460" y="4509150"/>
            <a:ext cx="2664370" cy="1656153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1100" b="1" dirty="0">
                <a:solidFill>
                  <a:schemeClr val="tx1"/>
                </a:solidFill>
                <a:latin typeface="Futura Lt BT" panose="020B0402020204020303" pitchFamily="34" charset="0"/>
              </a:rPr>
              <a:t>Investment rationale:</a:t>
            </a:r>
          </a:p>
          <a:p>
            <a:pPr>
              <a:buNone/>
            </a:pPr>
            <a:r>
              <a:rPr lang="en-US" sz="1100" dirty="0">
                <a:solidFill>
                  <a:schemeClr val="tx1"/>
                </a:solidFill>
                <a:latin typeface="Futura Lt BT" panose="020B0402020204020303" pitchFamily="34" charset="0"/>
              </a:rPr>
              <a:t>Estonian technological leader with significant potential, operating in a fast-growing market underpinned by strong fundamentals.</a:t>
            </a:r>
          </a:p>
          <a:p>
            <a:pPr>
              <a:buNone/>
            </a:pPr>
            <a:endParaRPr lang="en-GB" sz="1100" dirty="0">
              <a:solidFill>
                <a:schemeClr val="tx1"/>
              </a:solidFill>
              <a:latin typeface="Futura Lt BT" panose="020B04020202040203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"/>
          <a:stretch/>
        </p:blipFill>
        <p:spPr>
          <a:xfrm>
            <a:off x="683460" y="1209422"/>
            <a:ext cx="2664370" cy="3170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26888" y="1874084"/>
            <a:ext cx="833317" cy="748230"/>
          </a:xfrm>
          <a:prstGeom prst="rect">
            <a:avLst/>
          </a:prstGeom>
          <a:noFill/>
          <a:ln w="9525">
            <a:solidFill>
              <a:srgbClr val="0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3460" y="2895856"/>
            <a:ext cx="2664370" cy="1469274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sz="1400">
              <a:solidFill>
                <a:schemeClr val="tx1"/>
              </a:solidFill>
              <a:latin typeface="Futura Lt BT" panose="020B0402020204020303" pitchFamily="34" charset="0"/>
            </a:endParaRPr>
          </a:p>
          <a:p>
            <a:pPr>
              <a:buNone/>
            </a:pPr>
            <a:r>
              <a:rPr lang="en-US" sz="1400" b="1">
                <a:solidFill>
                  <a:schemeClr val="tx1"/>
                </a:solidFill>
                <a:latin typeface="Futura Lt BT" panose="020B0402020204020303" pitchFamily="34" charset="0"/>
              </a:rPr>
              <a:t>Starship</a:t>
            </a:r>
          </a:p>
          <a:p>
            <a:pPr>
              <a:buNone/>
            </a:pPr>
            <a:r>
              <a:rPr lang="en-US" sz="1200" i="1">
                <a:solidFill>
                  <a:schemeClr val="tx1"/>
                </a:solidFill>
                <a:latin typeface="Futura Lt BT" panose="020B0402020204020303" pitchFamily="34" charset="0"/>
              </a:rPr>
              <a:t>Delivery robots</a:t>
            </a:r>
          </a:p>
          <a:p>
            <a:pPr>
              <a:buNone/>
            </a:pPr>
            <a:endParaRPr lang="en-US" sz="1200">
              <a:solidFill>
                <a:schemeClr val="tx1"/>
              </a:solidFill>
              <a:latin typeface="Futura Lt BT" panose="020B0402020204020303" pitchFamily="34" charset="0"/>
            </a:endParaRPr>
          </a:p>
          <a:p>
            <a:pPr>
              <a:buNone/>
            </a:pPr>
            <a:r>
              <a:rPr lang="en-US" sz="1200">
                <a:solidFill>
                  <a:schemeClr val="tx1"/>
                </a:solidFill>
                <a:latin typeface="Futura Lt BT" panose="020B0402020204020303" pitchFamily="34" charset="0"/>
              </a:rPr>
              <a:t>Amount: 	EUR 50m</a:t>
            </a:r>
          </a:p>
          <a:p>
            <a:pPr>
              <a:buNone/>
            </a:pPr>
            <a:r>
              <a:rPr lang="en-US" sz="1200">
                <a:solidFill>
                  <a:schemeClr val="tx1"/>
                </a:solidFill>
                <a:latin typeface="Futura Lt BT" panose="020B0402020204020303" pitchFamily="34" charset="0"/>
              </a:rPr>
              <a:t>Sector:	Engineering</a:t>
            </a:r>
          </a:p>
          <a:p>
            <a:pPr>
              <a:buNone/>
            </a:pPr>
            <a:r>
              <a:rPr lang="en-US" sz="1200">
                <a:solidFill>
                  <a:schemeClr val="tx1"/>
                </a:solidFill>
                <a:latin typeface="Futura Lt BT" panose="020B0402020204020303" pitchFamily="34" charset="0"/>
              </a:rPr>
              <a:t>Country:	Estonia</a:t>
            </a:r>
          </a:p>
          <a:p>
            <a:pPr>
              <a:buNone/>
            </a:pPr>
            <a:r>
              <a:rPr lang="en-US" sz="1200">
                <a:solidFill>
                  <a:schemeClr val="tx1"/>
                </a:solidFill>
                <a:latin typeface="Futura Lt BT" panose="020B0402020204020303" pitchFamily="34" charset="0"/>
              </a:rPr>
              <a:t>Signed:	Dec 2021</a:t>
            </a:r>
          </a:p>
          <a:p>
            <a:pPr>
              <a:buNone/>
            </a:pPr>
            <a:endParaRPr lang="en-GB" sz="1400">
              <a:solidFill>
                <a:schemeClr val="tx1"/>
              </a:solidFill>
              <a:latin typeface="Futura Lt BT" panose="020B04020202040203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21481" r="3457" b="21975"/>
          <a:stretch/>
        </p:blipFill>
        <p:spPr>
          <a:xfrm>
            <a:off x="2859202" y="1242167"/>
            <a:ext cx="488628" cy="299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60" y="1209422"/>
            <a:ext cx="1420491" cy="323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-249" t="8505"/>
          <a:stretch/>
        </p:blipFill>
        <p:spPr>
          <a:xfrm>
            <a:off x="6893583" y="1284152"/>
            <a:ext cx="1710978" cy="1769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5" b="2095"/>
          <a:stretch/>
        </p:blipFill>
        <p:spPr>
          <a:xfrm>
            <a:off x="3779912" y="1284153"/>
            <a:ext cx="3113671" cy="1771874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1DC819A-2BD6-4570-9BC0-2BD57EA1DA0E}"/>
              </a:ext>
            </a:extLst>
          </p:cNvPr>
          <p:cNvSpPr txBox="1">
            <a:spLocks/>
          </p:cNvSpPr>
          <p:nvPr/>
        </p:nvSpPr>
        <p:spPr>
          <a:xfrm>
            <a:off x="431540" y="512676"/>
            <a:ext cx="7494854" cy="401208"/>
          </a:xfrm>
        </p:spPr>
        <p:txBody>
          <a:bodyPr anchor="b">
            <a:noAutofit/>
          </a:bodyPr>
          <a:lstStyle>
            <a:lvl1pPr marL="0" indent="0" eaLnBrk="0" hangingPunct="0">
              <a:buNone/>
              <a:defRPr sz="1500" b="1">
                <a:solidFill>
                  <a:srgbClr val="005BAA"/>
                </a:solidFill>
                <a:latin typeface="Futura Md BT" panose="020B0802020204020204" pitchFamily="34" charset="0"/>
                <a:cs typeface="+mn-cs"/>
              </a:defRPr>
            </a:lvl1pPr>
            <a:lvl2pPr marL="742950" indent="-285750" eaLnBrk="0" hangingPunct="0">
              <a:defRPr sz="2200">
                <a:latin typeface="+mn-lt"/>
                <a:cs typeface="+mn-cs"/>
              </a:defRPr>
            </a:lvl2pPr>
            <a:lvl3pPr marL="1143000" indent="-228600" eaLnBrk="0" hangingPunct="0">
              <a:defRPr>
                <a:latin typeface="+mn-lt"/>
                <a:cs typeface="+mn-cs"/>
              </a:defRPr>
            </a:lvl3pPr>
            <a:lvl4pPr marL="1600200" indent="-228600" eaLnBrk="0" hangingPunct="0">
              <a:defRPr>
                <a:latin typeface="+mn-lt"/>
                <a:cs typeface="+mn-cs"/>
              </a:defRPr>
            </a:lvl4pPr>
            <a:lvl5pPr marL="2057400" indent="-228600" eaLnBrk="0" hangingPunct="0">
              <a:defRPr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9pPr>
          </a:lstStyle>
          <a:p>
            <a:r>
              <a:rPr lang="en-US" dirty="0"/>
              <a:t>Venture Debt </a:t>
            </a:r>
            <a:r>
              <a:rPr lang="en-US" dirty="0" smtClean="0"/>
              <a:t>example transactions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1EDAB9-1EF1-48A6-A5D5-BD2480FBEBB8}"/>
              </a:ext>
            </a:extLst>
          </p:cNvPr>
          <p:cNvCxnSpPr/>
          <p:nvPr/>
        </p:nvCxnSpPr>
        <p:spPr>
          <a:xfrm>
            <a:off x="503548" y="512676"/>
            <a:ext cx="1524000" cy="0"/>
          </a:xfrm>
          <a:prstGeom prst="line">
            <a:avLst/>
          </a:prstGeom>
          <a:ln w="38100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4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0" y="1966550"/>
            <a:ext cx="2698547" cy="13613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386882" y="3544610"/>
            <a:ext cx="2641140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buNone/>
              <a:defRPr/>
            </a:pPr>
            <a:r>
              <a:rPr lang="en-US" sz="1350" dirty="0" err="1">
                <a:solidFill>
                  <a:srgbClr val="005BAA"/>
                </a:solidFill>
                <a:latin typeface="Futura Md BT" panose="020B0802020204020204" pitchFamily="34" charset="0"/>
              </a:rPr>
              <a:t>Magazino</a:t>
            </a:r>
            <a:endParaRPr lang="en-US" sz="1350" dirty="0">
              <a:solidFill>
                <a:srgbClr val="005BAA"/>
              </a:solidFill>
              <a:latin typeface="Futura Md BT" panose="020B0802020204020204" pitchFamily="34" charset="0"/>
            </a:endParaRPr>
          </a:p>
          <a:p>
            <a:pPr algn="ctr">
              <a:buNone/>
            </a:pP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Futura Md BT" panose="020B0802020204020204" pitchFamily="34" charset="0"/>
              </a:rPr>
              <a:t>Robotic automation of logistics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82784F-C00F-4C9D-9823-835E48FE6B85}"/>
              </a:ext>
            </a:extLst>
          </p:cNvPr>
          <p:cNvCxnSpPr>
            <a:cxnSpLocks/>
          </p:cNvCxnSpPr>
          <p:nvPr/>
        </p:nvCxnSpPr>
        <p:spPr>
          <a:xfrm>
            <a:off x="3313864" y="1646418"/>
            <a:ext cx="0" cy="1681453"/>
          </a:xfrm>
          <a:prstGeom prst="line">
            <a:avLst/>
          </a:prstGeom>
          <a:ln w="28575" cap="rnd">
            <a:solidFill>
              <a:srgbClr val="005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76" y="3926259"/>
            <a:ext cx="2718768" cy="13217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 bwMode="auto">
          <a:xfrm>
            <a:off x="436981" y="1576233"/>
            <a:ext cx="2503757" cy="49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buNone/>
              <a:defRPr/>
            </a:pPr>
            <a:r>
              <a:rPr lang="en-US" sz="1350" dirty="0" err="1">
                <a:solidFill>
                  <a:srgbClr val="005BAA"/>
                </a:solidFill>
                <a:latin typeface="Futura Md BT" panose="020B0802020204020204" pitchFamily="34" charset="0"/>
              </a:rPr>
              <a:t>Prophesee</a:t>
            </a:r>
            <a:endParaRPr lang="en-US" sz="1350" dirty="0">
              <a:solidFill>
                <a:srgbClr val="005BAA"/>
              </a:solidFill>
              <a:latin typeface="Futura Md BT" panose="020B0802020204020204" pitchFamily="34" charset="0"/>
            </a:endParaRPr>
          </a:p>
          <a:p>
            <a:pPr algn="ctr" defTabSz="342900">
              <a:buNone/>
              <a:defRPr/>
            </a:pPr>
            <a:r>
              <a:rPr lang="en-GB" sz="1050" i="1" dirty="0">
                <a:solidFill>
                  <a:schemeClr val="bg1">
                    <a:lumMod val="50000"/>
                  </a:schemeClr>
                </a:solidFill>
                <a:latin typeface="Futura Md BT" panose="020B0802020204020204" pitchFamily="34" charset="0"/>
              </a:rPr>
              <a:t>An eye for machines using AI</a:t>
            </a:r>
            <a:endParaRPr lang="en-GB" sz="1350" dirty="0">
              <a:solidFill>
                <a:srgbClr val="005BAA"/>
              </a:solidFill>
              <a:latin typeface="Futura Md BT" panose="020B0802020204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82784F-C00F-4C9D-9823-835E48FE6B85}"/>
              </a:ext>
            </a:extLst>
          </p:cNvPr>
          <p:cNvCxnSpPr>
            <a:cxnSpLocks/>
          </p:cNvCxnSpPr>
          <p:nvPr/>
        </p:nvCxnSpPr>
        <p:spPr>
          <a:xfrm>
            <a:off x="3313865" y="3566530"/>
            <a:ext cx="0" cy="1905896"/>
          </a:xfrm>
          <a:prstGeom prst="line">
            <a:avLst/>
          </a:prstGeom>
          <a:ln w="28575" cap="rnd">
            <a:solidFill>
              <a:srgbClr val="EDC8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/>
          <p:cNvSpPr txBox="1">
            <a:spLocks/>
          </p:cNvSpPr>
          <p:nvPr/>
        </p:nvSpPr>
        <p:spPr>
          <a:xfrm>
            <a:off x="3381772" y="1808972"/>
            <a:ext cx="5305028" cy="156046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European start-up developing a </a:t>
            </a:r>
            <a:r>
              <a:rPr lang="en-GB" sz="1875" dirty="0">
                <a:solidFill>
                  <a:srgbClr val="0050A0"/>
                </a:solidFill>
                <a:latin typeface="Futura Md BT" panose="020B0802020204020204" pitchFamily="34" charset="0"/>
              </a:rPr>
              <a:t>disruptive AI machine vision sensor</a:t>
            </a:r>
            <a:r>
              <a:rPr lang="en-GB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Similar to the human eye and brain, </a:t>
            </a:r>
            <a:r>
              <a:rPr lang="en-US" sz="1875" dirty="0" err="1">
                <a:solidFill>
                  <a:srgbClr val="0050A0"/>
                </a:solidFill>
                <a:latin typeface="Futura Md BT" panose="020B0802020204020204" pitchFamily="34" charset="0"/>
              </a:rPr>
              <a:t>Prophesee’s</a:t>
            </a:r>
            <a:r>
              <a:rPr lang="en-US" sz="1875" dirty="0">
                <a:solidFill>
                  <a:srgbClr val="0050A0"/>
                </a:solidFill>
                <a:latin typeface="Futura Md BT" panose="020B0802020204020204" pitchFamily="34" charset="0"/>
              </a:rPr>
              <a:t> neuromorphic camera sensors capture meaningful events</a:t>
            </a:r>
            <a:r>
              <a:rPr lang="en-US" sz="1875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instead of pixels or frames. </a:t>
            </a:r>
          </a:p>
          <a:p>
            <a:pPr marL="0" indent="0">
              <a:buNone/>
            </a:pPr>
            <a:r>
              <a:rPr 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Prophesee’s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 cameras can detect events much faster, resulting in for example significantly </a:t>
            </a:r>
            <a:r>
              <a:rPr lang="en-US" sz="1875" b="1" dirty="0">
                <a:solidFill>
                  <a:srgbClr val="0050A0"/>
                </a:solidFill>
                <a:latin typeface="Futura Md BT" panose="020B0802020204020204" pitchFamily="34" charset="0"/>
              </a:rPr>
              <a:t>safer autonomous driving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Countless </a:t>
            </a:r>
            <a:r>
              <a:rPr lang="en-US" sz="1875" dirty="0">
                <a:solidFill>
                  <a:srgbClr val="0050A0"/>
                </a:solidFill>
                <a:latin typeface="Futura Md BT" panose="020B0802020204020204" pitchFamily="34" charset="0"/>
              </a:rPr>
              <a:t>applications in advanced manufacturing, industrial robotics and automation, </a:t>
            </a:r>
            <a:r>
              <a:rPr lang="en-US" sz="1875" dirty="0" err="1">
                <a:solidFill>
                  <a:srgbClr val="0050A0"/>
                </a:solidFill>
                <a:latin typeface="Futura Md BT" panose="020B0802020204020204" pitchFamily="34" charset="0"/>
              </a:rPr>
              <a:t>IoT</a:t>
            </a:r>
            <a:r>
              <a:rPr lang="en-US" sz="1875" dirty="0">
                <a:solidFill>
                  <a:srgbClr val="0050A0"/>
                </a:solidFill>
                <a:latin typeface="Futura Md BT" panose="020B0802020204020204" pitchFamily="34" charset="0"/>
              </a:rPr>
              <a:t> and Augmented Reality applications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. </a:t>
            </a:r>
          </a:p>
        </p:txBody>
      </p:sp>
      <p:sp>
        <p:nvSpPr>
          <p:cNvPr id="25" name="Text Placeholder 4"/>
          <p:cNvSpPr txBox="1">
            <a:spLocks/>
          </p:cNvSpPr>
          <p:nvPr/>
        </p:nvSpPr>
        <p:spPr>
          <a:xfrm>
            <a:off x="3381773" y="3712417"/>
            <a:ext cx="5429719" cy="18223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.AppleSystemUIFont" charset="-120"/>
              <a:buChar char="‣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European start-up developing </a:t>
            </a:r>
            <a:r>
              <a:rPr lang="en-US" sz="1050" dirty="0">
                <a:solidFill>
                  <a:srgbClr val="0050A0"/>
                </a:solidFill>
                <a:latin typeface="Futura Md BT" panose="020B0802020204020204" pitchFamily="34" charset="0"/>
              </a:rPr>
              <a:t>intralogistics robots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.</a:t>
            </a:r>
          </a:p>
          <a:p>
            <a:pPr marL="0" indent="0">
              <a:buNone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Developed collaborative </a:t>
            </a:r>
            <a:r>
              <a:rPr lang="en-US" sz="1050" dirty="0">
                <a:solidFill>
                  <a:srgbClr val="0050A0"/>
                </a:solidFill>
                <a:latin typeface="Futura Md BT" panose="020B0802020204020204" pitchFamily="34" charset="0"/>
              </a:rPr>
              <a:t>robots that can efficiently perform tasks such as picking or placing of items in a warehouse or bringing required items 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on the production lines.</a:t>
            </a:r>
          </a:p>
          <a:p>
            <a:pPr marL="0" indent="0">
              <a:buNone/>
            </a:pP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Substantial </a:t>
            </a:r>
            <a:r>
              <a:rPr lang="en-US" sz="1050" dirty="0">
                <a:solidFill>
                  <a:srgbClr val="0050A0"/>
                </a:solidFill>
                <a:latin typeface="Futura Md BT" panose="020B0802020204020204" pitchFamily="34" charset="0"/>
              </a:rPr>
              <a:t>AI breakthroughs in object recognition and manipulation and in collaboration of fleets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 of robots.</a:t>
            </a:r>
          </a:p>
          <a:p>
            <a:pPr marL="0" indent="0">
              <a:buNone/>
            </a:pPr>
            <a:r>
              <a:rPr lang="en-US" sz="1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Magazino’s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 robots complete </a:t>
            </a:r>
            <a:r>
              <a:rPr lang="en-US" sz="1050" b="1" dirty="0">
                <a:solidFill>
                  <a:srgbClr val="0050A0"/>
                </a:solidFill>
                <a:latin typeface="Futura Md BT" panose="020B0802020204020204" pitchFamily="34" charset="0"/>
              </a:rPr>
              <a:t>low value repetitive tasks </a:t>
            </a:r>
            <a:r>
              <a:rPr lang="en-US" sz="1125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that companies have difficulty implementing.</a:t>
            </a:r>
          </a:p>
          <a:p>
            <a:pPr marL="0" indent="0">
              <a:buNone/>
            </a:pPr>
            <a:endParaRPr lang="en-GB" sz="1125" dirty="0">
              <a:latin typeface="Futura Lt BT" panose="020B0402020204020303" pitchFamily="34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1DC819A-2BD6-4570-9BC0-2BD57EA1DA0E}"/>
              </a:ext>
            </a:extLst>
          </p:cNvPr>
          <p:cNvSpPr txBox="1">
            <a:spLocks/>
          </p:cNvSpPr>
          <p:nvPr/>
        </p:nvSpPr>
        <p:spPr>
          <a:xfrm>
            <a:off x="431540" y="512676"/>
            <a:ext cx="7494854" cy="401208"/>
          </a:xfrm>
        </p:spPr>
        <p:txBody>
          <a:bodyPr anchor="b">
            <a:noAutofit/>
          </a:bodyPr>
          <a:lstStyle>
            <a:lvl1pPr marL="0" indent="0" eaLnBrk="0" hangingPunct="0">
              <a:buNone/>
              <a:defRPr sz="1500" b="1">
                <a:solidFill>
                  <a:srgbClr val="005BAA"/>
                </a:solidFill>
                <a:latin typeface="Futura Md BT" panose="020B0802020204020204" pitchFamily="34" charset="0"/>
                <a:cs typeface="+mn-cs"/>
              </a:defRPr>
            </a:lvl1pPr>
            <a:lvl2pPr marL="742950" indent="-285750" eaLnBrk="0" hangingPunct="0">
              <a:defRPr sz="2200">
                <a:latin typeface="+mn-lt"/>
                <a:cs typeface="+mn-cs"/>
              </a:defRPr>
            </a:lvl2pPr>
            <a:lvl3pPr marL="1143000" indent="-228600" eaLnBrk="0" hangingPunct="0">
              <a:defRPr>
                <a:latin typeface="+mn-lt"/>
                <a:cs typeface="+mn-cs"/>
              </a:defRPr>
            </a:lvl3pPr>
            <a:lvl4pPr marL="1600200" indent="-228600" eaLnBrk="0" hangingPunct="0">
              <a:defRPr>
                <a:latin typeface="+mn-lt"/>
                <a:cs typeface="+mn-cs"/>
              </a:defRPr>
            </a:lvl4pPr>
            <a:lvl5pPr marL="2057400" indent="-228600" eaLnBrk="0" hangingPunct="0">
              <a:defRPr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>
                <a:latin typeface="+mn-lt"/>
                <a:cs typeface="+mn-cs"/>
              </a:defRPr>
            </a:lvl9pPr>
          </a:lstStyle>
          <a:p>
            <a:r>
              <a:rPr lang="en-US" dirty="0"/>
              <a:t>Venture Debt </a:t>
            </a:r>
            <a:r>
              <a:rPr lang="en-US" dirty="0" smtClean="0"/>
              <a:t>example transactions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1EDAB9-1EF1-48A6-A5D5-BD2480FBEBB8}"/>
              </a:ext>
            </a:extLst>
          </p:cNvPr>
          <p:cNvCxnSpPr/>
          <p:nvPr/>
        </p:nvCxnSpPr>
        <p:spPr>
          <a:xfrm>
            <a:off x="503548" y="512676"/>
            <a:ext cx="1524000" cy="0"/>
          </a:xfrm>
          <a:prstGeom prst="line">
            <a:avLst/>
          </a:prstGeom>
          <a:ln w="38100">
            <a:solidFill>
              <a:srgbClr val="FF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Cover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EIB 60 years Theme">
  <a:themeElements>
    <a:clrScheme name="BEI">
      <a:dk1>
        <a:srgbClr val="000000"/>
      </a:dk1>
      <a:lt1>
        <a:srgbClr val="FFFFFF"/>
      </a:lt1>
      <a:dk2>
        <a:srgbClr val="0051A5"/>
      </a:dk2>
      <a:lt2>
        <a:srgbClr val="E7E6E6"/>
      </a:lt2>
      <a:accent1>
        <a:srgbClr val="0051A5"/>
      </a:accent1>
      <a:accent2>
        <a:srgbClr val="9B9E9F"/>
      </a:accent2>
      <a:accent3>
        <a:srgbClr val="E4702A"/>
      </a:accent3>
      <a:accent4>
        <a:srgbClr val="2CA7D3"/>
      </a:accent4>
      <a:accent5>
        <a:srgbClr val="DC3D50"/>
      </a:accent5>
      <a:accent6>
        <a:srgbClr val="8CC13F"/>
      </a:accent6>
      <a:hlink>
        <a:srgbClr val="0051A5"/>
      </a:hlink>
      <a:folHlink>
        <a:srgbClr val="6E4E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6_EIB Corporate Theme">
  <a:themeElements>
    <a:clrScheme name="BEI">
      <a:dk1>
        <a:srgbClr val="000000"/>
      </a:dk1>
      <a:lt1>
        <a:srgbClr val="FFFFFF"/>
      </a:lt1>
      <a:dk2>
        <a:srgbClr val="0051A5"/>
      </a:dk2>
      <a:lt2>
        <a:srgbClr val="E7E6E6"/>
      </a:lt2>
      <a:accent1>
        <a:srgbClr val="0051A5"/>
      </a:accent1>
      <a:accent2>
        <a:srgbClr val="9B9E9F"/>
      </a:accent2>
      <a:accent3>
        <a:srgbClr val="E4702A"/>
      </a:accent3>
      <a:accent4>
        <a:srgbClr val="2CA7D3"/>
      </a:accent4>
      <a:accent5>
        <a:srgbClr val="DC3D50"/>
      </a:accent5>
      <a:accent6>
        <a:srgbClr val="8CC13F"/>
      </a:accent6>
      <a:hlink>
        <a:srgbClr val="0051A5"/>
      </a:hlink>
      <a:folHlink>
        <a:srgbClr val="6E4E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Insid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3B670A3A94E469891907FA2E01111" ma:contentTypeVersion="2" ma:contentTypeDescription="Create a new document." ma:contentTypeScope="" ma:versionID="5efc0bf1f2639e7d7d309d36bd9c88af">
  <xsd:schema xmlns:xsd="http://www.w3.org/2001/XMLSchema" xmlns:xs="http://www.w3.org/2001/XMLSchema" xmlns:p="http://schemas.microsoft.com/office/2006/metadata/properties" xmlns:ns2="84b2ea07-eea1-4ba9-8676-e576462a2736" targetNamespace="http://schemas.microsoft.com/office/2006/metadata/properties" ma:root="true" ma:fieldsID="1c47ad4fb44ec6c6ebeb293e94799e12" ns2:_="">
    <xsd:import namespace="84b2ea07-eea1-4ba9-8676-e576462a27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2ea07-eea1-4ba9-8676-e576462a27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6E4EDC-A199-4177-9EF8-AAC75CBEA5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AA3113-D783-4AEF-A6A8-16E10E0B76F2}">
  <ds:schemaRefs>
    <ds:schemaRef ds:uri="84b2ea07-eea1-4ba9-8676-e576462a273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54CF9D-1586-4C0F-B411-C85BBC497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b2ea07-eea1-4ba9-8676-e576462a27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1123</Words>
  <Application>Microsoft Office PowerPoint</Application>
  <PresentationFormat>On-screen Show (4:3)</PresentationFormat>
  <Paragraphs>186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13</vt:i4>
      </vt:variant>
    </vt:vector>
  </HeadingPairs>
  <TitlesOfParts>
    <vt:vector size="38" baseType="lpstr">
      <vt:lpstr>ＭＳ Ｐゴシック</vt:lpstr>
      <vt:lpstr>.AppleSystemUIFont</vt:lpstr>
      <vt:lpstr>Arial</vt:lpstr>
      <vt:lpstr>Calibri</vt:lpstr>
      <vt:lpstr>Futura Lt BT</vt:lpstr>
      <vt:lpstr>Futura Md BT</vt:lpstr>
      <vt:lpstr>Roboto</vt:lpstr>
      <vt:lpstr>Segoe UI Symbol</vt:lpstr>
      <vt:lpstr>Times New Roman</vt:lpstr>
      <vt:lpstr>Wingdings</vt:lpstr>
      <vt:lpstr>1_Cover</vt:lpstr>
      <vt:lpstr>2_Inside</vt:lpstr>
      <vt:lpstr>3_Inside</vt:lpstr>
      <vt:lpstr>EIB Corporate Theme</vt:lpstr>
      <vt:lpstr>1_EIB Corporate Theme</vt:lpstr>
      <vt:lpstr>4_Inside</vt:lpstr>
      <vt:lpstr>5_Inside</vt:lpstr>
      <vt:lpstr>2_EIB Corporate Theme</vt:lpstr>
      <vt:lpstr>3_EIB Corporate Theme</vt:lpstr>
      <vt:lpstr>4_EIB Corporate Theme</vt:lpstr>
      <vt:lpstr>5_EIB Corporate Theme</vt:lpstr>
      <vt:lpstr>12_Inside</vt:lpstr>
      <vt:lpstr>6_Inside</vt:lpstr>
      <vt:lpstr>EIB 60 years Theme</vt:lpstr>
      <vt:lpstr>6_EIB Corporate Theme</vt:lpstr>
      <vt:lpstr>  EIB Venture Debt and Thematic Finance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Thematic Finance</vt:lpstr>
      <vt:lpstr>Thematic Finance Focus: Clean Energy and Low Carbon</vt:lpstr>
      <vt:lpstr>Thematic Finance Focus: Future Mobility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News Conference 2011 - Presentation</dc:title>
  <dc:creator>EIB</dc:creator>
  <cp:lastModifiedBy>FRANCINI Marco</cp:lastModifiedBy>
  <cp:revision>2214</cp:revision>
  <cp:lastPrinted>2018-03-23T09:34:58Z</cp:lastPrinted>
  <dcterms:created xsi:type="dcterms:W3CDTF">2006-01-26T09:30:31Z</dcterms:created>
  <dcterms:modified xsi:type="dcterms:W3CDTF">2022-04-07T06:43:14Z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0x010100B8B3B670A3A94E469891907FA2E01111</vt:lpwstr>
  </property>
</Properties>
</file>