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2" r:id="rId6"/>
    <p:sldMasterId id="2147483689" r:id="rId7"/>
    <p:sldMasterId id="2147483697" r:id="rId8"/>
    <p:sldMasterId id="2147483717" r:id="rId9"/>
    <p:sldMasterId id="2147483723" r:id="rId10"/>
    <p:sldMasterId id="2147483728" r:id="rId11"/>
    <p:sldMasterId id="2147483736" r:id="rId12"/>
    <p:sldMasterId id="2147483744" r:id="rId13"/>
    <p:sldMasterId id="2147483764" r:id="rId14"/>
    <p:sldMasterId id="2147483771" r:id="rId15"/>
    <p:sldMasterId id="2147483818" r:id="rId16"/>
    <p:sldMasterId id="2147483825" r:id="rId17"/>
    <p:sldMasterId id="2147483841" r:id="rId18"/>
  </p:sldMasterIdLst>
  <p:notesMasterIdLst>
    <p:notesMasterId r:id="rId34"/>
  </p:notesMasterIdLst>
  <p:handoutMasterIdLst>
    <p:handoutMasterId r:id="rId35"/>
  </p:handoutMasterIdLst>
  <p:sldIdLst>
    <p:sldId id="876" r:id="rId19"/>
    <p:sldId id="894" r:id="rId20"/>
    <p:sldId id="895" r:id="rId21"/>
    <p:sldId id="892" r:id="rId22"/>
    <p:sldId id="896" r:id="rId23"/>
    <p:sldId id="806" r:id="rId24"/>
    <p:sldId id="929" r:id="rId25"/>
    <p:sldId id="946" r:id="rId26"/>
    <p:sldId id="941" r:id="rId27"/>
    <p:sldId id="937" r:id="rId28"/>
    <p:sldId id="943" r:id="rId29"/>
    <p:sldId id="933" r:id="rId30"/>
    <p:sldId id="944" r:id="rId31"/>
    <p:sldId id="945" r:id="rId32"/>
    <p:sldId id="871" r:id="rId33"/>
  </p:sldIdLst>
  <p:sldSz cx="9144000" cy="6858000" type="screen4x3"/>
  <p:notesSz cx="6808788" cy="9940925"/>
  <p:defaultTextStyle>
    <a:defPPr>
      <a:defRPr lang="en-US"/>
    </a:defPPr>
    <a:lvl1pPr algn="l" rtl="0" fontAlgn="base">
      <a:spcBef>
        <a:spcPct val="20000"/>
      </a:spcBef>
      <a:spcAft>
        <a:spcPct val="0"/>
      </a:spcAft>
      <a:buChar char="•"/>
      <a:defRPr sz="2000" kern="1200">
        <a:solidFill>
          <a:schemeClr val="tx1"/>
        </a:solidFill>
        <a:latin typeface="Arial" charset="0"/>
        <a:ea typeface="+mn-ea"/>
        <a:cs typeface="Times New Roman" pitchFamily="18" charset="0"/>
      </a:defRPr>
    </a:lvl1pPr>
    <a:lvl2pPr marL="457200" algn="l" rtl="0" fontAlgn="base">
      <a:spcBef>
        <a:spcPct val="20000"/>
      </a:spcBef>
      <a:spcAft>
        <a:spcPct val="0"/>
      </a:spcAft>
      <a:buChar char="•"/>
      <a:defRPr sz="2000" kern="1200">
        <a:solidFill>
          <a:schemeClr val="tx1"/>
        </a:solidFill>
        <a:latin typeface="Arial" charset="0"/>
        <a:ea typeface="+mn-ea"/>
        <a:cs typeface="Times New Roman" pitchFamily="18" charset="0"/>
      </a:defRPr>
    </a:lvl2pPr>
    <a:lvl3pPr marL="914400" algn="l" rtl="0" fontAlgn="base">
      <a:spcBef>
        <a:spcPct val="20000"/>
      </a:spcBef>
      <a:spcAft>
        <a:spcPct val="0"/>
      </a:spcAft>
      <a:buChar char="•"/>
      <a:defRPr sz="2000" kern="1200">
        <a:solidFill>
          <a:schemeClr val="tx1"/>
        </a:solidFill>
        <a:latin typeface="Arial" charset="0"/>
        <a:ea typeface="+mn-ea"/>
        <a:cs typeface="Times New Roman" pitchFamily="18" charset="0"/>
      </a:defRPr>
    </a:lvl3pPr>
    <a:lvl4pPr marL="1371600" algn="l" rtl="0" fontAlgn="base">
      <a:spcBef>
        <a:spcPct val="20000"/>
      </a:spcBef>
      <a:spcAft>
        <a:spcPct val="0"/>
      </a:spcAft>
      <a:buChar char="•"/>
      <a:defRPr sz="2000" kern="1200">
        <a:solidFill>
          <a:schemeClr val="tx1"/>
        </a:solidFill>
        <a:latin typeface="Arial" charset="0"/>
        <a:ea typeface="+mn-ea"/>
        <a:cs typeface="Times New Roman" pitchFamily="18" charset="0"/>
      </a:defRPr>
    </a:lvl4pPr>
    <a:lvl5pPr marL="1828800" algn="l" rtl="0" fontAlgn="base">
      <a:spcBef>
        <a:spcPct val="20000"/>
      </a:spcBef>
      <a:spcAft>
        <a:spcPct val="0"/>
      </a:spcAft>
      <a:buChar char="•"/>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296">
          <p15:clr>
            <a:srgbClr val="A4A3A4"/>
          </p15:clr>
        </p15:guide>
        <p15:guide id="2" orient="horz" pos="3566">
          <p15:clr>
            <a:srgbClr val="A4A3A4"/>
          </p15:clr>
        </p15:guide>
        <p15:guide id="3" orient="horz" pos="3974">
          <p15:clr>
            <a:srgbClr val="A4A3A4"/>
          </p15:clr>
        </p15:guide>
        <p15:guide id="4" orient="horz" pos="2886">
          <p15:clr>
            <a:srgbClr val="A4A3A4"/>
          </p15:clr>
        </p15:guide>
        <p15:guide id="5" orient="horz" pos="1344">
          <p15:clr>
            <a:srgbClr val="A4A3A4"/>
          </p15:clr>
        </p15:guide>
        <p15:guide id="6" orient="horz" pos="2636">
          <p15:clr>
            <a:srgbClr val="A4A3A4"/>
          </p15:clr>
        </p15:guide>
        <p15:guide id="7" orient="horz" pos="890">
          <p15:clr>
            <a:srgbClr val="A4A3A4"/>
          </p15:clr>
        </p15:guide>
        <p15:guide id="8" orient="horz" pos="278">
          <p15:clr>
            <a:srgbClr val="A4A3A4"/>
          </p15:clr>
        </p15:guide>
        <p15:guide id="9" orient="horz" pos="1865">
          <p15:clr>
            <a:srgbClr val="A4A3A4"/>
          </p15:clr>
        </p15:guide>
        <p15:guide id="10" orient="horz" pos="119">
          <p15:clr>
            <a:srgbClr val="A4A3A4"/>
          </p15:clr>
        </p15:guide>
        <p15:guide id="11" orient="horz" pos="527">
          <p15:clr>
            <a:srgbClr val="A4A3A4"/>
          </p15:clr>
        </p15:guide>
        <p15:guide id="12" orient="horz" pos="686">
          <p15:clr>
            <a:srgbClr val="A4A3A4"/>
          </p15:clr>
        </p15:guide>
        <p15:guide id="13" orient="horz" pos="1117">
          <p15:clr>
            <a:srgbClr val="A4A3A4"/>
          </p15:clr>
        </p15:guide>
        <p15:guide id="14" pos="2880">
          <p15:clr>
            <a:srgbClr val="A4A3A4"/>
          </p15:clr>
        </p15:guide>
        <p15:guide id="15" pos="158">
          <p15:clr>
            <a:srgbClr val="A4A3A4"/>
          </p15:clr>
        </p15:guide>
        <p15:guide id="16" pos="5602">
          <p15:clr>
            <a:srgbClr val="A4A3A4"/>
          </p15:clr>
        </p15:guide>
        <p15:guide id="17" pos="3787">
          <p15:clr>
            <a:srgbClr val="A4A3A4"/>
          </p15:clr>
        </p15:guide>
        <p15:guide id="18" pos="1973">
          <p15:clr>
            <a:srgbClr val="A4A3A4"/>
          </p15:clr>
        </p15:guide>
        <p15:guide id="19" pos="1066">
          <p15:clr>
            <a:srgbClr val="A4A3A4"/>
          </p15:clr>
        </p15:guide>
        <p15:guide id="20" pos="4694">
          <p15:clr>
            <a:srgbClr val="A4A3A4"/>
          </p15:clr>
        </p15:guide>
        <p15:guide id="21" pos="1859">
          <p15:clr>
            <a:srgbClr val="A4A3A4"/>
          </p15:clr>
        </p15:guide>
        <p15:guide id="22" pos="2064">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guide id="3" orient="horz" pos="3130">
          <p15:clr>
            <a:srgbClr val="A4A3A4"/>
          </p15:clr>
        </p15:guide>
        <p15:guide id="4"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LUECHTER Marcus" initials="SM" lastIdx="17" clrIdx="0"/>
  <p:cmAuthor id="1" name="FEBLES ACOSTA Juan José" initials="JJF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F"/>
    <a:srgbClr val="E57B1B"/>
    <a:srgbClr val="3375B2"/>
    <a:srgbClr val="F5DC73"/>
    <a:srgbClr val="EBBD13"/>
    <a:srgbClr val="F8E81A"/>
    <a:srgbClr val="EFC93D"/>
    <a:srgbClr val="EFC71D"/>
    <a:srgbClr val="015CAB"/>
    <a:srgbClr val="145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77" autoAdjust="0"/>
    <p:restoredTop sz="66265" autoAdjust="0"/>
  </p:normalViewPr>
  <p:slideViewPr>
    <p:cSldViewPr showGuides="1">
      <p:cViewPr varScale="1">
        <p:scale>
          <a:sx n="66" d="100"/>
          <a:sy n="66" d="100"/>
        </p:scale>
        <p:origin x="1252" y="32"/>
      </p:cViewPr>
      <p:guideLst>
        <p:guide orient="horz" pos="2296"/>
        <p:guide orient="horz" pos="3566"/>
        <p:guide orient="horz" pos="3974"/>
        <p:guide orient="horz" pos="2886"/>
        <p:guide orient="horz" pos="1344"/>
        <p:guide orient="horz" pos="2636"/>
        <p:guide orient="horz" pos="890"/>
        <p:guide orient="horz" pos="278"/>
        <p:guide orient="horz" pos="1865"/>
        <p:guide orient="horz" pos="119"/>
        <p:guide orient="horz" pos="527"/>
        <p:guide orient="horz" pos="686"/>
        <p:guide orient="horz" pos="1117"/>
        <p:guide pos="2880"/>
        <p:guide pos="158"/>
        <p:guide pos="5602"/>
        <p:guide pos="3787"/>
        <p:guide pos="1973"/>
        <p:guide pos="1066"/>
        <p:guide pos="4694"/>
        <p:guide pos="1859"/>
        <p:guide pos="206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howGuides="1">
      <p:cViewPr>
        <p:scale>
          <a:sx n="100" d="100"/>
          <a:sy n="100" d="100"/>
        </p:scale>
        <p:origin x="-1650" y="360"/>
      </p:cViewPr>
      <p:guideLst>
        <p:guide orient="horz" pos="3126"/>
        <p:guide pos="2140"/>
        <p:guide orient="horz" pos="3130"/>
        <p:guide pos="2143"/>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3" y="1"/>
            <a:ext cx="2949626"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en-GB"/>
          </a:p>
        </p:txBody>
      </p:sp>
      <p:sp>
        <p:nvSpPr>
          <p:cNvPr id="137219" name="Rectangle 3"/>
          <p:cNvSpPr>
            <a:spLocks noGrp="1" noChangeArrowheads="1"/>
          </p:cNvSpPr>
          <p:nvPr>
            <p:ph type="dt" sz="quarter" idx="1"/>
          </p:nvPr>
        </p:nvSpPr>
        <p:spPr bwMode="auto">
          <a:xfrm>
            <a:off x="3857574" y="1"/>
            <a:ext cx="2949626"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en-GB"/>
          </a:p>
        </p:txBody>
      </p:sp>
      <p:sp>
        <p:nvSpPr>
          <p:cNvPr id="137220" name="Rectangle 4"/>
          <p:cNvSpPr>
            <a:spLocks noGrp="1" noChangeArrowheads="1"/>
          </p:cNvSpPr>
          <p:nvPr>
            <p:ph type="ftr" sz="quarter" idx="2"/>
          </p:nvPr>
        </p:nvSpPr>
        <p:spPr bwMode="auto">
          <a:xfrm>
            <a:off x="3" y="9441812"/>
            <a:ext cx="2949626"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en-GB"/>
          </a:p>
        </p:txBody>
      </p:sp>
      <p:sp>
        <p:nvSpPr>
          <p:cNvPr id="137221" name="Rectangle 5"/>
          <p:cNvSpPr>
            <a:spLocks noGrp="1" noChangeArrowheads="1"/>
          </p:cNvSpPr>
          <p:nvPr>
            <p:ph type="sldNum" sz="quarter" idx="3"/>
          </p:nvPr>
        </p:nvSpPr>
        <p:spPr bwMode="auto">
          <a:xfrm>
            <a:off x="3857574" y="9441812"/>
            <a:ext cx="2949626"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b" anchorCtr="0" compatLnSpc="1">
            <a:prstTxWarp prst="textNoShape">
              <a:avLst/>
            </a:prstTxWarp>
          </a:bodyPr>
          <a:lstStyle>
            <a:lvl1pPr algn="r">
              <a:spcBef>
                <a:spcPct val="0"/>
              </a:spcBef>
              <a:buFontTx/>
              <a:buNone/>
              <a:defRPr sz="1200">
                <a:latin typeface="Times New Roman" pitchFamily="18" charset="0"/>
              </a:defRPr>
            </a:lvl1pPr>
          </a:lstStyle>
          <a:p>
            <a:pPr>
              <a:defRPr/>
            </a:pPr>
            <a:fld id="{07E6E10F-A96B-455F-927C-613E3EF0BBA7}" type="slidenum">
              <a:rPr lang="en-GB"/>
              <a:pPr>
                <a:defRPr/>
              </a:pPr>
              <a:t>‹#›</a:t>
            </a:fld>
            <a:endParaRPr lang="en-GB"/>
          </a:p>
        </p:txBody>
      </p:sp>
    </p:spTree>
    <p:extLst>
      <p:ext uri="{BB962C8B-B14F-4D97-AF65-F5344CB8AC3E}">
        <p14:creationId xmlns:p14="http://schemas.microsoft.com/office/powerpoint/2010/main" val="940407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1"/>
            <a:ext cx="2949626"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t" anchorCtr="0" compatLnSpc="1">
            <a:prstTxWarp prst="textNoShape">
              <a:avLst/>
            </a:prstTxWarp>
          </a:bodyPr>
          <a:lstStyle>
            <a:lvl1pPr>
              <a:spcBef>
                <a:spcPct val="0"/>
              </a:spcBef>
              <a:buFontTx/>
              <a:buNone/>
              <a:defRPr sz="1200"/>
            </a:lvl1pPr>
          </a:lstStyle>
          <a:p>
            <a:pPr>
              <a:defRPr/>
            </a:pPr>
            <a:endParaRPr lang="en-US"/>
          </a:p>
        </p:txBody>
      </p:sp>
      <p:sp>
        <p:nvSpPr>
          <p:cNvPr id="3075" name="Rectangle 3"/>
          <p:cNvSpPr>
            <a:spLocks noGrp="1" noChangeArrowheads="1"/>
          </p:cNvSpPr>
          <p:nvPr>
            <p:ph type="dt" idx="1"/>
          </p:nvPr>
        </p:nvSpPr>
        <p:spPr bwMode="auto">
          <a:xfrm>
            <a:off x="3859163" y="1"/>
            <a:ext cx="2949625"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t" anchorCtr="0" compatLnSpc="1">
            <a:prstTxWarp prst="textNoShape">
              <a:avLst/>
            </a:prstTxWarp>
          </a:bodyPr>
          <a:lstStyle>
            <a:lvl1pPr algn="r">
              <a:spcBef>
                <a:spcPct val="0"/>
              </a:spcBef>
              <a:buFontTx/>
              <a:buNone/>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920750" y="747713"/>
            <a:ext cx="4967288" cy="37258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7945" y="4720909"/>
            <a:ext cx="4992899" cy="447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3" y="9443404"/>
            <a:ext cx="2949626"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b" anchorCtr="0" compatLnSpc="1">
            <a:prstTxWarp prst="textNoShape">
              <a:avLst/>
            </a:prstTxWarp>
          </a:bodyPr>
          <a:lstStyle>
            <a:lvl1pPr>
              <a:spcBef>
                <a:spcPct val="0"/>
              </a:spcBef>
              <a:buFontTx/>
              <a:buNone/>
              <a:defRPr sz="1200"/>
            </a:lvl1pPr>
          </a:lstStyle>
          <a:p>
            <a:pPr>
              <a:defRPr/>
            </a:pPr>
            <a:endParaRPr lang="en-US"/>
          </a:p>
        </p:txBody>
      </p:sp>
      <p:sp>
        <p:nvSpPr>
          <p:cNvPr id="3079" name="Rectangle 7"/>
          <p:cNvSpPr>
            <a:spLocks noGrp="1" noChangeArrowheads="1"/>
          </p:cNvSpPr>
          <p:nvPr>
            <p:ph type="sldNum" sz="quarter" idx="5"/>
          </p:nvPr>
        </p:nvSpPr>
        <p:spPr bwMode="auto">
          <a:xfrm>
            <a:off x="3859163" y="9443404"/>
            <a:ext cx="2949625"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54" tIns="44177" rIns="88354" bIns="44177" numCol="1" anchor="b" anchorCtr="0" compatLnSpc="1">
            <a:prstTxWarp prst="textNoShape">
              <a:avLst/>
            </a:prstTxWarp>
          </a:bodyPr>
          <a:lstStyle>
            <a:lvl1pPr algn="r">
              <a:spcBef>
                <a:spcPct val="0"/>
              </a:spcBef>
              <a:buFontTx/>
              <a:buNone/>
              <a:defRPr sz="1200"/>
            </a:lvl1pPr>
          </a:lstStyle>
          <a:p>
            <a:pPr>
              <a:defRPr/>
            </a:pPr>
            <a:fld id="{CCAF20D7-C36A-4456-B8A5-0098FFEE3BB0}" type="slidenum">
              <a:rPr lang="en-US"/>
              <a:pPr>
                <a:defRPr/>
              </a:pPr>
              <a:t>‹#›</a:t>
            </a:fld>
            <a:endParaRPr lang="en-US"/>
          </a:p>
        </p:txBody>
      </p:sp>
    </p:spTree>
    <p:extLst>
      <p:ext uri="{BB962C8B-B14F-4D97-AF65-F5344CB8AC3E}">
        <p14:creationId xmlns:p14="http://schemas.microsoft.com/office/powerpoint/2010/main" val="1613834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Arial"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Arial"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eib.org/projects/priorities/sme/index.htm" TargetMode="External"/><Relationship Id="rId3" Type="http://schemas.openxmlformats.org/officeDocument/2006/relationships/hyperlink" Target="http://www.eib.org/about/governance-and-structure/index.htm" TargetMode="External"/><Relationship Id="rId7" Type="http://schemas.openxmlformats.org/officeDocument/2006/relationships/hyperlink" Target="http://www.eib.org/projects/priorities/innovation/index.ht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eib.org/projects/regions/european-union/index.htm" TargetMode="External"/><Relationship Id="rId5" Type="http://schemas.openxmlformats.org/officeDocument/2006/relationships/hyperlink" Target="http://www.eib.org/investor_relations/index.htm" TargetMode="External"/><Relationship Id="rId10" Type="http://schemas.openxmlformats.org/officeDocument/2006/relationships/hyperlink" Target="http://www.eib.org/projects/priorities/climate-and-environment/index.htm" TargetMode="External"/><Relationship Id="rId4" Type="http://schemas.openxmlformats.org/officeDocument/2006/relationships/hyperlink" Target="http://www.eib.org/about/eu-family/index.htm" TargetMode="External"/><Relationship Id="rId9" Type="http://schemas.openxmlformats.org/officeDocument/2006/relationships/hyperlink" Target="http://www.eib.org/projects/priorities/infrastructure/index.ht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ib.org/about/headquarters.ht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eib.org/infocentre/contact/offices/index.htm" TargetMode="External"/><Relationship Id="rId4" Type="http://schemas.openxmlformats.org/officeDocument/2006/relationships/hyperlink" Target="http://www.eib.org/infocentre/phototheque/building/index.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1900">
                <a:solidFill>
                  <a:schemeClr val="tx1"/>
                </a:solidFill>
                <a:latin typeface="Arial" charset="0"/>
                <a:cs typeface="Times New Roman" pitchFamily="18" charset="0"/>
              </a:defRPr>
            </a:lvl1pPr>
            <a:lvl2pPr marL="717876" indent="-276106" eaLnBrk="0" hangingPunct="0">
              <a:defRPr sz="1900">
                <a:solidFill>
                  <a:schemeClr val="tx1"/>
                </a:solidFill>
                <a:latin typeface="Arial" charset="0"/>
                <a:cs typeface="Times New Roman" pitchFamily="18" charset="0"/>
              </a:defRPr>
            </a:lvl2pPr>
            <a:lvl3pPr marL="1104425" indent="-220885" eaLnBrk="0" hangingPunct="0">
              <a:defRPr sz="1900">
                <a:solidFill>
                  <a:schemeClr val="tx1"/>
                </a:solidFill>
                <a:latin typeface="Arial" charset="0"/>
                <a:cs typeface="Times New Roman" pitchFamily="18" charset="0"/>
              </a:defRPr>
            </a:lvl3pPr>
            <a:lvl4pPr marL="1546195" indent="-220885" eaLnBrk="0" hangingPunct="0">
              <a:defRPr sz="1900">
                <a:solidFill>
                  <a:schemeClr val="tx1"/>
                </a:solidFill>
                <a:latin typeface="Arial" charset="0"/>
                <a:cs typeface="Times New Roman" pitchFamily="18" charset="0"/>
              </a:defRPr>
            </a:lvl4pPr>
            <a:lvl5pPr marL="1987964" indent="-220885" eaLnBrk="0" hangingPunct="0">
              <a:defRPr sz="1900">
                <a:solidFill>
                  <a:schemeClr val="tx1"/>
                </a:solidFill>
                <a:latin typeface="Arial" charset="0"/>
                <a:cs typeface="Times New Roman" pitchFamily="18" charset="0"/>
              </a:defRPr>
            </a:lvl5pPr>
            <a:lvl6pPr marL="2429735" indent="-220885" eaLnBrk="0" fontAlgn="base" hangingPunct="0">
              <a:spcBef>
                <a:spcPct val="20000"/>
              </a:spcBef>
              <a:spcAft>
                <a:spcPct val="0"/>
              </a:spcAft>
              <a:buChar char="•"/>
              <a:defRPr sz="1900">
                <a:solidFill>
                  <a:schemeClr val="tx1"/>
                </a:solidFill>
                <a:latin typeface="Arial" charset="0"/>
                <a:cs typeface="Times New Roman" pitchFamily="18" charset="0"/>
              </a:defRPr>
            </a:lvl6pPr>
            <a:lvl7pPr marL="2871504" indent="-220885" eaLnBrk="0" fontAlgn="base" hangingPunct="0">
              <a:spcBef>
                <a:spcPct val="20000"/>
              </a:spcBef>
              <a:spcAft>
                <a:spcPct val="0"/>
              </a:spcAft>
              <a:buChar char="•"/>
              <a:defRPr sz="1900">
                <a:solidFill>
                  <a:schemeClr val="tx1"/>
                </a:solidFill>
                <a:latin typeface="Arial" charset="0"/>
                <a:cs typeface="Times New Roman" pitchFamily="18" charset="0"/>
              </a:defRPr>
            </a:lvl7pPr>
            <a:lvl8pPr marL="3313274" indent="-220885" eaLnBrk="0" fontAlgn="base" hangingPunct="0">
              <a:spcBef>
                <a:spcPct val="20000"/>
              </a:spcBef>
              <a:spcAft>
                <a:spcPct val="0"/>
              </a:spcAft>
              <a:buChar char="•"/>
              <a:defRPr sz="1900">
                <a:solidFill>
                  <a:schemeClr val="tx1"/>
                </a:solidFill>
                <a:latin typeface="Arial" charset="0"/>
                <a:cs typeface="Times New Roman" pitchFamily="18" charset="0"/>
              </a:defRPr>
            </a:lvl8pPr>
            <a:lvl9pPr marL="3755044" indent="-220885" eaLnBrk="0" fontAlgn="base" hangingPunct="0">
              <a:spcBef>
                <a:spcPct val="20000"/>
              </a:spcBef>
              <a:spcAft>
                <a:spcPct val="0"/>
              </a:spcAft>
              <a:buChar char="•"/>
              <a:defRPr sz="1900">
                <a:solidFill>
                  <a:schemeClr val="tx1"/>
                </a:solidFill>
                <a:latin typeface="Arial" charset="0"/>
                <a:cs typeface="Times New Roman" pitchFamily="18" charset="0"/>
              </a:defRPr>
            </a:lvl9pPr>
          </a:lstStyle>
          <a:p>
            <a:pPr eaLnBrk="1" hangingPunct="1"/>
            <a:fld id="{D38CCC35-96A8-4F02-8F6A-52156453D5CC}" type="slidenum">
              <a:rPr lang="en-US" sz="1200"/>
              <a:pPr eaLnBrk="1" hangingPunct="1"/>
              <a:t>1</a:t>
            </a:fld>
            <a:endParaRPr lang="en-US" sz="1200" dirty="0"/>
          </a:p>
        </p:txBody>
      </p:sp>
      <p:sp>
        <p:nvSpPr>
          <p:cNvPr id="3174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4625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CAF20D7-C36A-4456-B8A5-0098FFEE3BB0}"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28483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EIB facts</a:t>
            </a:r>
            <a:r>
              <a:rPr lang="en-GB" dirty="0" smtClean="0"/>
              <a:t>:</a:t>
            </a:r>
          </a:p>
          <a:p>
            <a:endParaRPr lang="en-GB" dirty="0" smtClean="0"/>
          </a:p>
          <a:p>
            <a:r>
              <a:rPr lang="en-GB" sz="800" dirty="0" smtClean="0"/>
              <a:t>The EIB is the European Union's bank. We are the only bank owned by and representing the interests of the </a:t>
            </a:r>
            <a:r>
              <a:rPr lang="en-GB" sz="800" dirty="0" smtClean="0">
                <a:hlinkClick r:id="rId3"/>
              </a:rPr>
              <a:t>European Union Member States</a:t>
            </a:r>
            <a:r>
              <a:rPr lang="en-GB" sz="800" dirty="0" smtClean="0"/>
              <a:t>. We work closely with other </a:t>
            </a:r>
            <a:r>
              <a:rPr lang="en-GB" sz="800" dirty="0" smtClean="0">
                <a:hlinkClick r:id="rId4"/>
              </a:rPr>
              <a:t>EU institutions</a:t>
            </a:r>
            <a:r>
              <a:rPr lang="en-GB" sz="800" dirty="0" smtClean="0"/>
              <a:t> to implement EU policy.</a:t>
            </a:r>
          </a:p>
          <a:p>
            <a:r>
              <a:rPr lang="en-GB" sz="800" dirty="0" smtClean="0"/>
              <a:t>We are the world’s largest multilateral </a:t>
            </a:r>
            <a:r>
              <a:rPr lang="en-GB" sz="800" dirty="0" smtClean="0">
                <a:hlinkClick r:id="rId5"/>
              </a:rPr>
              <a:t>borrower</a:t>
            </a:r>
            <a:r>
              <a:rPr lang="en-GB" sz="800" dirty="0" smtClean="0"/>
              <a:t> and lender. We provide finance and expertise for sustainable investment projects that contribute to EU policy objectives. </a:t>
            </a:r>
            <a:r>
              <a:rPr lang="en-GB" sz="800" dirty="0" smtClean="0">
                <a:solidFill>
                  <a:srgbClr val="FF0000"/>
                </a:solidFill>
              </a:rPr>
              <a:t>More than 90% of our activity is in </a:t>
            </a:r>
            <a:r>
              <a:rPr lang="en-GB" sz="800" dirty="0" smtClean="0">
                <a:solidFill>
                  <a:srgbClr val="FF0000"/>
                </a:solidFill>
                <a:hlinkClick r:id="rId6"/>
              </a:rPr>
              <a:t>Europe</a:t>
            </a:r>
            <a:r>
              <a:rPr lang="en-GB" sz="800" dirty="0" smtClean="0">
                <a:solidFill>
                  <a:srgbClr val="FF0000"/>
                </a:solidFill>
              </a:rPr>
              <a:t>. But we also are a big investor around the world.</a:t>
            </a:r>
          </a:p>
          <a:p>
            <a:endParaRPr lang="en-GB" sz="800" dirty="0" smtClean="0"/>
          </a:p>
          <a:p>
            <a:r>
              <a:rPr lang="en-US" sz="800" dirty="0" smtClean="0"/>
              <a:t>We support projects that make a significant contribution to growth and employment in Europe. Our activities focus on four priority areas:</a:t>
            </a:r>
          </a:p>
          <a:p>
            <a:r>
              <a:rPr lang="en-US" sz="800" dirty="0" smtClean="0">
                <a:hlinkClick r:id="rId7"/>
              </a:rPr>
              <a:t>Innovation and skills</a:t>
            </a:r>
            <a:endParaRPr lang="en-US" sz="800" dirty="0" smtClean="0"/>
          </a:p>
          <a:p>
            <a:r>
              <a:rPr lang="en-US" sz="800" dirty="0" smtClean="0">
                <a:hlinkClick r:id="rId8"/>
              </a:rPr>
              <a:t>Access to finance for smaller businesses</a:t>
            </a:r>
            <a:endParaRPr lang="en-US" sz="800" dirty="0" smtClean="0"/>
          </a:p>
          <a:p>
            <a:r>
              <a:rPr lang="en-US" sz="800" dirty="0" smtClean="0">
                <a:hlinkClick r:id="rId9"/>
              </a:rPr>
              <a:t>Infrastructure</a:t>
            </a:r>
            <a:endParaRPr lang="en-US" sz="800" dirty="0" smtClean="0"/>
          </a:p>
          <a:p>
            <a:r>
              <a:rPr lang="en-US" sz="800" dirty="0" smtClean="0">
                <a:hlinkClick r:id="rId10"/>
              </a:rPr>
              <a:t>Climate and environment</a:t>
            </a:r>
            <a:endParaRPr lang="en-US" sz="800" dirty="0" smtClean="0"/>
          </a:p>
          <a:p>
            <a:r>
              <a:rPr lang="en-US" sz="800" dirty="0" smtClean="0"/>
              <a:t>We raise the money we lend on the international capital markets through bond issues. Our excellent rating allows us to borrow at good rates. We’re not in this to make a big profit. So we pass these good rates onto our clients.</a:t>
            </a:r>
          </a:p>
          <a:p>
            <a:endParaRPr lang="en-GB" sz="800" dirty="0" smtClean="0"/>
          </a:p>
          <a:p>
            <a:endParaRPr lang="en-GB" sz="1100" dirty="0" smtClean="0"/>
          </a:p>
          <a:p>
            <a:r>
              <a:rPr lang="en-GB" sz="1100" b="1" dirty="0" smtClean="0"/>
              <a:t>EIF facts</a:t>
            </a:r>
          </a:p>
          <a:p>
            <a:endParaRPr lang="en-GB" sz="1100" b="1" dirty="0" smtClean="0"/>
          </a:p>
          <a:p>
            <a:r>
              <a:rPr lang="en-US" sz="1100" b="0" dirty="0" smtClean="0"/>
              <a:t>Established in 1994, the EIF is a specialist provider of risk finance to benefit small and medium-sized enterprises (SME) across Europe. EIF shareholders are the European Investment Bank (EIB), the European Union, represented by the European Commission, and a wide range of public and private banks and financial institutions.</a:t>
            </a:r>
          </a:p>
          <a:p>
            <a:r>
              <a:rPr lang="en-US" sz="1100" b="0" dirty="0" smtClean="0"/>
              <a:t>The EIF carries out activities using either own resources or those provided by the European Investment Bank, the European Commission, by EU Member States or other third parties.</a:t>
            </a:r>
          </a:p>
          <a:p>
            <a:r>
              <a:rPr lang="en-US" sz="1100" b="0" dirty="0" smtClean="0"/>
              <a:t>By developing and offering targeted financial products to intermediaries, such as banks, guarantee and leasing companies, micro-credit providers and private equity funds, the EIF enhances SMEs access to finance.</a:t>
            </a:r>
          </a:p>
          <a:p>
            <a:endParaRPr lang="en-GB" sz="1100" b="0" dirty="0" smtClean="0"/>
          </a:p>
          <a:p>
            <a:endParaRPr lang="en-GB" dirty="0"/>
          </a:p>
        </p:txBody>
      </p:sp>
      <p:sp>
        <p:nvSpPr>
          <p:cNvPr id="4" name="Slide Number Placeholder 3"/>
          <p:cNvSpPr>
            <a:spLocks noGrp="1"/>
          </p:cNvSpPr>
          <p:nvPr>
            <p:ph type="sldNum" sz="quarter" idx="10"/>
          </p:nvPr>
        </p:nvSpPr>
        <p:spPr/>
        <p:txBody>
          <a:bodyPr/>
          <a:lstStyle/>
          <a:p>
            <a:pPr>
              <a:defRPr/>
            </a:pPr>
            <a:fld id="{CCAF20D7-C36A-4456-B8A5-0098FFEE3BB0}" type="slidenum">
              <a:rPr lang="en-US" smtClean="0"/>
              <a:pPr>
                <a:defRPr/>
              </a:pPr>
              <a:t>2</a:t>
            </a:fld>
            <a:endParaRPr lang="en-US"/>
          </a:p>
        </p:txBody>
      </p:sp>
    </p:spTree>
    <p:extLst>
      <p:ext uri="{BB962C8B-B14F-4D97-AF65-F5344CB8AC3E}">
        <p14:creationId xmlns:p14="http://schemas.microsoft.com/office/powerpoint/2010/main" val="401448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solidFill>
                <a:hlinkClick r:id="rId3"/>
              </a:rPr>
              <a:t>Our HQ</a:t>
            </a:r>
            <a:r>
              <a:rPr lang="en-US" sz="1200" dirty="0" smtClean="0"/>
              <a:t>: Founded in Brussels in 1958 as the Treaty of Rome comes into force, we moved to Luxembourg in 1968. We relocated to our current site in 1980 with a major </a:t>
            </a:r>
            <a:r>
              <a:rPr lang="en-US" sz="1200" dirty="0" smtClean="0">
                <a:hlinkClick r:id="rId4"/>
              </a:rPr>
              <a:t>new building extension</a:t>
            </a:r>
            <a:r>
              <a:rPr lang="en-US" sz="1200" dirty="0" smtClean="0"/>
              <a:t> completed in 2008.</a:t>
            </a:r>
          </a:p>
          <a:p>
            <a:r>
              <a:rPr lang="en-US" sz="1200" b="1" dirty="0" smtClean="0"/>
              <a:t>Lending</a:t>
            </a:r>
            <a:r>
              <a:rPr lang="en-US" sz="1200" dirty="0" smtClean="0"/>
              <a:t>: From ECU 10bn in 1988, our annual lending neared EUR 45bn in the mid-2000s before jumping to EUR 79bn in 2009 as a temporary response to the crisis. It was EUR76.358bn in 2016.</a:t>
            </a:r>
          </a:p>
          <a:p>
            <a:r>
              <a:rPr lang="en-US" sz="1200" b="1" dirty="0" smtClean="0"/>
              <a:t>Capital</a:t>
            </a:r>
            <a:r>
              <a:rPr lang="en-US" sz="1200" dirty="0" smtClean="0"/>
              <a:t>: From less than ECU 30bn in the early 1990s, our capital-base rose to EUR 243bn at 1st July 2013. The capital adequacy ratio was 28.7% at the end of 2013.</a:t>
            </a:r>
          </a:p>
          <a:p>
            <a:r>
              <a:rPr lang="en-US" sz="1200" b="1" dirty="0" smtClean="0"/>
              <a:t>Partner countries</a:t>
            </a:r>
            <a:r>
              <a:rPr lang="en-US" sz="1200" dirty="0" smtClean="0"/>
              <a:t>: We made our first agreements with non-Member States and non-European countries in the early 1960s. Now we work with over 150 non-EU states which receive around 10% of our funding.</a:t>
            </a:r>
          </a:p>
          <a:p>
            <a:r>
              <a:rPr lang="en-US" sz="1200" b="1" dirty="0" smtClean="0"/>
              <a:t>Our people</a:t>
            </a:r>
            <a:r>
              <a:rPr lang="en-US" sz="1200" dirty="0" smtClean="0"/>
              <a:t>: From a workforce of 66 in 1958, we passed 1 000 staff members in 1999, and the total is now over 2 900. Most work in Luxembourg, but we also have </a:t>
            </a:r>
            <a:r>
              <a:rPr lang="en-US" sz="1200" dirty="0" smtClean="0">
                <a:hlinkClick r:id="rId5"/>
              </a:rPr>
              <a:t>external offices</a:t>
            </a:r>
            <a:r>
              <a:rPr lang="en-US" sz="1200" dirty="0" smtClean="0"/>
              <a:t>, in the European Union and across the regions in which we are active around the world</a:t>
            </a:r>
            <a:endParaRPr lang="en-GB" dirty="0"/>
          </a:p>
        </p:txBody>
      </p:sp>
      <p:sp>
        <p:nvSpPr>
          <p:cNvPr id="4" name="Slide Number Placeholder 3"/>
          <p:cNvSpPr>
            <a:spLocks noGrp="1"/>
          </p:cNvSpPr>
          <p:nvPr>
            <p:ph type="sldNum" sz="quarter" idx="10"/>
          </p:nvPr>
        </p:nvSpPr>
        <p:spPr/>
        <p:txBody>
          <a:bodyPr/>
          <a:lstStyle/>
          <a:p>
            <a:pPr>
              <a:defRPr/>
            </a:pPr>
            <a:fld id="{CCAF20D7-C36A-4456-B8A5-0098FFEE3BB0}" type="slidenum">
              <a:rPr lang="en-US" smtClean="0"/>
              <a:pPr>
                <a:defRPr/>
              </a:pPr>
              <a:t>3</a:t>
            </a:fld>
            <a:endParaRPr lang="en-US"/>
          </a:p>
        </p:txBody>
      </p:sp>
    </p:spTree>
    <p:extLst>
      <p:ext uri="{BB962C8B-B14F-4D97-AF65-F5344CB8AC3E}">
        <p14:creationId xmlns:p14="http://schemas.microsoft.com/office/powerpoint/2010/main" val="235302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Times New Roman" pitchFamily="18" charset="0"/>
              </a:rPr>
              <a:t>The </a:t>
            </a:r>
            <a:r>
              <a:rPr lang="en-US" sz="1200" b="0" i="0" u="none" strike="noStrike" kern="1200" baseline="0" dirty="0" err="1" smtClean="0">
                <a:solidFill>
                  <a:schemeClr val="tx1"/>
                </a:solidFill>
                <a:latin typeface="Arial" charset="0"/>
                <a:ea typeface="+mn-ea"/>
                <a:cs typeface="Times New Roman" pitchFamily="18" charset="0"/>
              </a:rPr>
              <a:t>InvestEU</a:t>
            </a:r>
            <a:r>
              <a:rPr lang="en-US" sz="1200" b="0" i="0" u="none" strike="noStrike" kern="1200" baseline="0" dirty="0" smtClean="0">
                <a:solidFill>
                  <a:schemeClr val="tx1"/>
                </a:solidFill>
                <a:latin typeface="Arial" charset="0"/>
                <a:ea typeface="+mn-ea"/>
                <a:cs typeface="Times New Roman" pitchFamily="18" charset="0"/>
              </a:rPr>
              <a:t> Regulation was adopted in 2020. The EC considers that, as a policy instrument, the </a:t>
            </a:r>
            <a:r>
              <a:rPr lang="en-US" sz="1200" b="0" i="0" u="none" strike="noStrike" kern="1200" baseline="0" dirty="0" err="1" smtClean="0">
                <a:solidFill>
                  <a:schemeClr val="tx1"/>
                </a:solidFill>
                <a:latin typeface="Arial" charset="0"/>
                <a:ea typeface="+mn-ea"/>
                <a:cs typeface="Times New Roman" pitchFamily="18" charset="0"/>
              </a:rPr>
              <a:t>InvestEU</a:t>
            </a:r>
            <a:r>
              <a:rPr lang="en-US" sz="1200" b="0" i="0" u="none" strike="noStrike" kern="1200" baseline="0" dirty="0" smtClean="0">
                <a:solidFill>
                  <a:schemeClr val="tx1"/>
                </a:solidFill>
                <a:latin typeface="Arial" charset="0"/>
                <a:ea typeface="+mn-ea"/>
                <a:cs typeface="Times New Roman" pitchFamily="18" charset="0"/>
              </a:rPr>
              <a:t> </a:t>
            </a:r>
            <a:r>
              <a:rPr lang="en-US" sz="1200" b="0" i="0" u="none" strike="noStrike" kern="1200" baseline="0" dirty="0" err="1" smtClean="0">
                <a:solidFill>
                  <a:schemeClr val="tx1"/>
                </a:solidFill>
                <a:latin typeface="Arial" charset="0"/>
                <a:ea typeface="+mn-ea"/>
                <a:cs typeface="Times New Roman" pitchFamily="18" charset="0"/>
              </a:rPr>
              <a:t>Programme's</a:t>
            </a:r>
            <a:r>
              <a:rPr lang="en-US" sz="1200" b="0" i="0" u="none" strike="noStrike" kern="1200" baseline="0" dirty="0" smtClean="0">
                <a:solidFill>
                  <a:schemeClr val="tx1"/>
                </a:solidFill>
                <a:latin typeface="Arial" charset="0"/>
                <a:ea typeface="+mn-ea"/>
                <a:cs typeface="Times New Roman" pitchFamily="18" charset="0"/>
              </a:rPr>
              <a:t> overall objective is to support the policy objectives of the Union by </a:t>
            </a:r>
            <a:r>
              <a:rPr lang="en-US" sz="1200" b="0" i="0" u="none" strike="noStrike" kern="1200" baseline="0" dirty="0" err="1" smtClean="0">
                <a:solidFill>
                  <a:schemeClr val="tx1"/>
                </a:solidFill>
                <a:latin typeface="Arial" charset="0"/>
                <a:ea typeface="+mn-ea"/>
                <a:cs typeface="Times New Roman" pitchFamily="18" charset="0"/>
              </a:rPr>
              <a:t>mobilising</a:t>
            </a:r>
            <a:r>
              <a:rPr lang="en-US" sz="1200" b="0" i="0" u="none" strike="noStrike" kern="1200" baseline="0" dirty="0" smtClean="0">
                <a:solidFill>
                  <a:schemeClr val="tx1"/>
                </a:solidFill>
                <a:latin typeface="Arial" charset="0"/>
                <a:ea typeface="+mn-ea"/>
                <a:cs typeface="Times New Roman" pitchFamily="18" charset="0"/>
              </a:rPr>
              <a:t> public and private investment within the EU, hereby addressing market failures and investment gaps that hamper the achievement of EU goals regarding sustainability, competitiveness and inclusive growth. </a:t>
            </a:r>
          </a:p>
          <a:p>
            <a:r>
              <a:rPr lang="en-US" sz="1200" b="0" i="0" u="none" strike="noStrike" kern="1200" baseline="0" dirty="0" smtClean="0">
                <a:solidFill>
                  <a:schemeClr val="tx1"/>
                </a:solidFill>
                <a:latin typeface="Arial" charset="0"/>
                <a:ea typeface="+mn-ea"/>
                <a:cs typeface="Times New Roman" pitchFamily="18" charset="0"/>
              </a:rPr>
              <a:t>The purpose is to supply financing to economic actors with a risk profile that private financiers are not always able or willing to address in order to promote competitiveness of the EU economy, sustainable growth, social resilience and inclusiveness and the integration of capital markets in the EU in line with EU policy objectives in different sectors. </a:t>
            </a:r>
          </a:p>
          <a:p>
            <a:r>
              <a:rPr lang="en-US" sz="1200" b="0" i="0" u="none" strike="noStrike" kern="1200" baseline="0" dirty="0" smtClean="0">
                <a:solidFill>
                  <a:schemeClr val="tx1"/>
                </a:solidFill>
                <a:latin typeface="Arial" charset="0"/>
                <a:ea typeface="+mn-ea"/>
                <a:cs typeface="Times New Roman" pitchFamily="18" charset="0"/>
              </a:rPr>
              <a:t>For economically viable projects with a revenue generating capacity, a more systemic use of a budgetary guarantee can help increasing the impact of public funds. </a:t>
            </a:r>
          </a:p>
          <a:p>
            <a:r>
              <a:rPr lang="en-US" sz="1200" b="0" i="0" u="none" strike="noStrike" kern="1200" baseline="0" dirty="0" smtClean="0">
                <a:solidFill>
                  <a:schemeClr val="tx1"/>
                </a:solidFill>
                <a:latin typeface="Arial" charset="0"/>
                <a:ea typeface="+mn-ea"/>
                <a:cs typeface="Times New Roman" pitchFamily="18" charset="0"/>
              </a:rPr>
              <a:t>In order to respond to the crisis caused by the COVID-19 Pandemic, the European Recovery Instrument was created in 2020. Part of the </a:t>
            </a:r>
            <a:r>
              <a:rPr lang="en-US" sz="1200" b="0" i="0" u="none" strike="noStrike" kern="1200" baseline="0" dirty="0" err="1" smtClean="0">
                <a:solidFill>
                  <a:schemeClr val="tx1"/>
                </a:solidFill>
                <a:latin typeface="Arial" charset="0"/>
                <a:ea typeface="+mn-ea"/>
                <a:cs typeface="Times New Roman" pitchFamily="18" charset="0"/>
              </a:rPr>
              <a:t>InvestEU</a:t>
            </a:r>
            <a:r>
              <a:rPr lang="en-US" sz="1200" b="0" i="0" u="none" strike="noStrike" kern="1200" baseline="0" dirty="0" smtClean="0">
                <a:solidFill>
                  <a:schemeClr val="tx1"/>
                </a:solidFill>
                <a:latin typeface="Arial" charset="0"/>
                <a:ea typeface="+mn-ea"/>
                <a:cs typeface="Times New Roman" pitchFamily="18" charset="0"/>
              </a:rPr>
              <a:t> </a:t>
            </a:r>
            <a:r>
              <a:rPr lang="en-US" sz="1200" b="0" i="0" u="none" strike="noStrike" kern="1200" baseline="0" dirty="0" err="1" smtClean="0">
                <a:solidFill>
                  <a:schemeClr val="tx1"/>
                </a:solidFill>
                <a:latin typeface="Arial" charset="0"/>
                <a:ea typeface="+mn-ea"/>
                <a:cs typeface="Times New Roman" pitchFamily="18" charset="0"/>
              </a:rPr>
              <a:t>Programme</a:t>
            </a:r>
            <a:r>
              <a:rPr lang="en-US" sz="1200" b="0" i="0" u="none" strike="noStrike" kern="1200" baseline="0" dirty="0" smtClean="0">
                <a:solidFill>
                  <a:schemeClr val="tx1"/>
                </a:solidFill>
                <a:latin typeface="Arial" charset="0"/>
                <a:ea typeface="+mn-ea"/>
                <a:cs typeface="Times New Roman" pitchFamily="18" charset="0"/>
              </a:rPr>
              <a:t> is funded from the Next Generation EU budget, made available through the European Recovery Instrument. </a:t>
            </a:r>
          </a:p>
          <a:p>
            <a:r>
              <a:rPr lang="en-US" sz="1200" b="0" i="0" u="none" strike="noStrike" kern="1200" baseline="0" dirty="0" smtClean="0">
                <a:solidFill>
                  <a:schemeClr val="tx1"/>
                </a:solidFill>
                <a:latin typeface="Arial" charset="0"/>
                <a:ea typeface="+mn-ea"/>
                <a:cs typeface="Times New Roman" pitchFamily="18" charset="0"/>
              </a:rPr>
              <a:t>The war in Ukraine has put yet another challenge to the </a:t>
            </a:r>
            <a:r>
              <a:rPr lang="en-US" sz="1200" b="0" i="0" u="none" strike="noStrike" kern="1200" baseline="0" dirty="0" err="1" smtClean="0">
                <a:solidFill>
                  <a:schemeClr val="tx1"/>
                </a:solidFill>
                <a:latin typeface="Arial" charset="0"/>
                <a:ea typeface="+mn-ea"/>
                <a:cs typeface="Times New Roman" pitchFamily="18" charset="0"/>
              </a:rPr>
              <a:t>InvestEU</a:t>
            </a:r>
            <a:r>
              <a:rPr lang="en-US" sz="1200" b="0" i="0" u="none" strike="noStrike" kern="1200" baseline="0" dirty="0" smtClean="0">
                <a:solidFill>
                  <a:schemeClr val="tx1"/>
                </a:solidFill>
                <a:latin typeface="Arial" charset="0"/>
                <a:ea typeface="+mn-ea"/>
                <a:cs typeface="Times New Roman" pitchFamily="18" charset="0"/>
              </a:rPr>
              <a:t> </a:t>
            </a:r>
            <a:r>
              <a:rPr lang="en-US" sz="1200" b="0" i="0" u="none" strike="noStrike" kern="1200" baseline="0" dirty="0" err="1" smtClean="0">
                <a:solidFill>
                  <a:schemeClr val="tx1"/>
                </a:solidFill>
                <a:latin typeface="Arial" charset="0"/>
                <a:ea typeface="+mn-ea"/>
                <a:cs typeface="Times New Roman" pitchFamily="18" charset="0"/>
              </a:rPr>
              <a:t>Programme</a:t>
            </a:r>
            <a:r>
              <a:rPr lang="en-US" sz="1200" b="0" i="0" u="none" strike="noStrike" kern="1200" baseline="0" dirty="0" smtClean="0">
                <a:solidFill>
                  <a:schemeClr val="tx1"/>
                </a:solidFill>
                <a:latin typeface="Arial" charset="0"/>
                <a:ea typeface="+mn-ea"/>
                <a:cs typeface="Times New Roman" pitchFamily="18" charset="0"/>
              </a:rPr>
              <a:t>, testing its flexibility to be used in response to the needs arising in countries </a:t>
            </a:r>
            <a:r>
              <a:rPr lang="en-US" sz="1200" b="0" i="0" u="none" strike="noStrike" kern="1200" baseline="0" dirty="0" err="1" smtClean="0">
                <a:solidFill>
                  <a:schemeClr val="tx1"/>
                </a:solidFill>
                <a:latin typeface="Arial" charset="0"/>
                <a:ea typeface="+mn-ea"/>
                <a:cs typeface="Times New Roman" pitchFamily="18" charset="0"/>
              </a:rPr>
              <a:t>neighbouring</a:t>
            </a:r>
            <a:r>
              <a:rPr lang="en-US" sz="1200" b="0" i="0" u="none" strike="noStrike" kern="1200" baseline="0" dirty="0" smtClean="0">
                <a:solidFill>
                  <a:schemeClr val="tx1"/>
                </a:solidFill>
                <a:latin typeface="Arial" charset="0"/>
                <a:ea typeface="+mn-ea"/>
                <a:cs typeface="Times New Roman" pitchFamily="18" charset="0"/>
              </a:rPr>
              <a:t> the Ukraine, but also in Europe overall.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CAF20D7-C36A-4456-B8A5-0098FFEE3BB0}" type="slidenum">
              <a:rPr lang="en-US" smtClean="0"/>
              <a:pPr>
                <a:defRPr/>
              </a:pPr>
              <a:t>4</a:t>
            </a:fld>
            <a:endParaRPr lang="en-US"/>
          </a:p>
        </p:txBody>
      </p:sp>
    </p:spTree>
    <p:extLst>
      <p:ext uri="{BB962C8B-B14F-4D97-AF65-F5344CB8AC3E}">
        <p14:creationId xmlns:p14="http://schemas.microsoft.com/office/powerpoint/2010/main" val="190501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dirty="0" smtClean="0">
                <a:solidFill>
                  <a:srgbClr val="00539F"/>
                </a:solidFill>
              </a:rPr>
              <a:t>The EU guarantee provided under the </a:t>
            </a:r>
            <a:r>
              <a:rPr lang="en-GB" sz="1200" b="0" dirty="0" err="1" smtClean="0">
                <a:solidFill>
                  <a:srgbClr val="00539F"/>
                </a:solidFill>
              </a:rPr>
              <a:t>InvestEU</a:t>
            </a:r>
            <a:r>
              <a:rPr lang="en-GB" sz="1200" b="0" dirty="0" smtClean="0">
                <a:solidFill>
                  <a:srgbClr val="00539F"/>
                </a:solidFill>
              </a:rPr>
              <a:t> Fund enables the EIB Group </a:t>
            </a:r>
            <a:r>
              <a:rPr lang="en-GB" sz="1200" b="0" u="sng" dirty="0" smtClean="0">
                <a:solidFill>
                  <a:srgbClr val="00539F"/>
                </a:solidFill>
              </a:rPr>
              <a:t>to step up its provision of additional risk-bearing capacity</a:t>
            </a:r>
            <a:r>
              <a:rPr lang="en-GB" sz="1200" b="0" dirty="0" smtClean="0">
                <a:solidFill>
                  <a:srgbClr val="00539F"/>
                </a:solidFill>
              </a:rPr>
              <a:t>, enabling to </a:t>
            </a:r>
            <a:r>
              <a:rPr lang="en-GB" sz="1200" b="0" u="sng" dirty="0" smtClean="0">
                <a:solidFill>
                  <a:srgbClr val="00539F"/>
                </a:solidFill>
              </a:rPr>
              <a:t>improve the impact of its operations</a:t>
            </a:r>
            <a:r>
              <a:rPr lang="en-GB" sz="1200" b="0" dirty="0" smtClean="0">
                <a:solidFill>
                  <a:srgbClr val="00539F"/>
                </a:solidFill>
              </a:rPr>
              <a:t>.</a:t>
            </a:r>
          </a:p>
          <a:p>
            <a:pPr algn="just"/>
            <a:endParaRPr lang="en-GB" sz="1050" b="0" dirty="0" smtClean="0">
              <a:solidFill>
                <a:srgbClr val="00539F"/>
              </a:solidFill>
            </a:endParaRPr>
          </a:p>
          <a:p>
            <a:pPr algn="just"/>
            <a:r>
              <a:rPr lang="en-GB" sz="1200" b="0" dirty="0" smtClean="0">
                <a:solidFill>
                  <a:srgbClr val="00539F"/>
                </a:solidFill>
              </a:rPr>
              <a:t>Through </a:t>
            </a:r>
            <a:r>
              <a:rPr lang="en-GB" sz="1200" b="0" dirty="0" err="1" smtClean="0">
                <a:solidFill>
                  <a:srgbClr val="00539F"/>
                </a:solidFill>
              </a:rPr>
              <a:t>InvestEU</a:t>
            </a:r>
            <a:r>
              <a:rPr lang="en-GB" sz="1200" b="0" dirty="0" smtClean="0">
                <a:solidFill>
                  <a:srgbClr val="00539F"/>
                </a:solidFill>
              </a:rPr>
              <a:t>, the EIB Group improves its ability to perform its </a:t>
            </a:r>
            <a:r>
              <a:rPr lang="en-GB" sz="1200" b="0" u="sng" dirty="0" smtClean="0">
                <a:solidFill>
                  <a:srgbClr val="00539F"/>
                </a:solidFill>
              </a:rPr>
              <a:t>catalytic function</a:t>
            </a:r>
            <a:r>
              <a:rPr lang="es-ES" sz="1200" b="0" dirty="0" smtClean="0">
                <a:solidFill>
                  <a:srgbClr val="00539F"/>
                </a:solidFill>
              </a:rPr>
              <a:t>, </a:t>
            </a:r>
            <a:r>
              <a:rPr lang="en-US" sz="1200" b="0" dirty="0" smtClean="0">
                <a:solidFill>
                  <a:srgbClr val="00539F"/>
                </a:solidFill>
              </a:rPr>
              <a:t>increasing the capacity to </a:t>
            </a:r>
            <a:r>
              <a:rPr lang="en-US" sz="1200" i="1" u="sng" dirty="0" err="1" smtClean="0">
                <a:solidFill>
                  <a:srgbClr val="00539F"/>
                </a:solidFill>
              </a:rPr>
              <a:t>mobilise</a:t>
            </a:r>
            <a:r>
              <a:rPr lang="en-US" sz="1200" i="1" u="sng" dirty="0" smtClean="0">
                <a:solidFill>
                  <a:srgbClr val="00539F"/>
                </a:solidFill>
              </a:rPr>
              <a:t> additional investments</a:t>
            </a:r>
            <a:r>
              <a:rPr lang="en-US" sz="1200" b="0" dirty="0" smtClean="0">
                <a:solidFill>
                  <a:srgbClr val="00539F"/>
                </a:solidFill>
              </a:rPr>
              <a:t>. It can contribute to </a:t>
            </a:r>
            <a:r>
              <a:rPr lang="en-US" sz="1200" b="0" u="sng" dirty="0" smtClean="0">
                <a:solidFill>
                  <a:srgbClr val="00539F"/>
                </a:solidFill>
              </a:rPr>
              <a:t>canalize the high liquidity in the market</a:t>
            </a:r>
            <a:r>
              <a:rPr lang="en-US" sz="1200" b="0" dirty="0" smtClean="0">
                <a:solidFill>
                  <a:srgbClr val="00539F"/>
                </a:solidFill>
              </a:rPr>
              <a:t>, accelerating the decisions for financing projects, where otherwise investors still do not enter due to higher aversion to risk. </a:t>
            </a:r>
          </a:p>
          <a:p>
            <a:pPr algn="just"/>
            <a:endParaRPr lang="en-US" sz="800" b="0" dirty="0" smtClean="0">
              <a:solidFill>
                <a:srgbClr val="00539F"/>
              </a:solidFill>
            </a:endParaRPr>
          </a:p>
          <a:p>
            <a:pPr algn="just"/>
            <a:r>
              <a:rPr lang="en-US" sz="1200" b="0" dirty="0" smtClean="0">
                <a:solidFill>
                  <a:srgbClr val="00539F"/>
                </a:solidFill>
              </a:rPr>
              <a:t>This higher value added absorbing part of the risk to trigger additional investments, so that </a:t>
            </a:r>
            <a:r>
              <a:rPr lang="en-US" sz="1200" b="0" u="sng" dirty="0" smtClean="0">
                <a:solidFill>
                  <a:srgbClr val="00539F"/>
                </a:solidFill>
              </a:rPr>
              <a:t>other investors can come at a senior position</a:t>
            </a:r>
            <a:r>
              <a:rPr lang="en-US" sz="1200" b="0" dirty="0" smtClean="0">
                <a:solidFill>
                  <a:srgbClr val="00539F"/>
                </a:solidFill>
              </a:rPr>
              <a:t>, shall </a:t>
            </a:r>
            <a:r>
              <a:rPr lang="en-US" sz="1200" b="0" u="sng" dirty="0" smtClean="0">
                <a:solidFill>
                  <a:srgbClr val="00539F"/>
                </a:solidFill>
              </a:rPr>
              <a:t>attract other sources of finance</a:t>
            </a:r>
            <a:r>
              <a:rPr lang="en-US" sz="1200" b="0" dirty="0" smtClean="0">
                <a:solidFill>
                  <a:srgbClr val="00539F"/>
                </a:solidFill>
              </a:rPr>
              <a:t>.</a:t>
            </a:r>
          </a:p>
          <a:p>
            <a:pPr algn="just"/>
            <a:endParaRPr lang="en-GB" sz="1050" b="0" dirty="0" smtClean="0">
              <a:solidFill>
                <a:srgbClr val="00539F"/>
              </a:solidFill>
            </a:endParaRPr>
          </a:p>
          <a:p>
            <a:pPr algn="just"/>
            <a:r>
              <a:rPr lang="en-GB" sz="1200" b="0" dirty="0" smtClean="0">
                <a:solidFill>
                  <a:srgbClr val="00539F"/>
                </a:solidFill>
              </a:rPr>
              <a:t>The EIB Group encourages the </a:t>
            </a:r>
            <a:r>
              <a:rPr lang="en-GB" sz="1200" b="0" u="sng" dirty="0" smtClean="0">
                <a:solidFill>
                  <a:srgbClr val="00539F"/>
                </a:solidFill>
              </a:rPr>
              <a:t>launch of economically viable projects</a:t>
            </a:r>
            <a:r>
              <a:rPr lang="en-GB" sz="1200" b="0" dirty="0" smtClean="0">
                <a:solidFill>
                  <a:srgbClr val="00539F"/>
                </a:solidFill>
              </a:rPr>
              <a:t>, making them attractive for wary investors, to </a:t>
            </a:r>
            <a:r>
              <a:rPr lang="en-GB" sz="1200" b="0" u="sng" dirty="0" smtClean="0">
                <a:solidFill>
                  <a:srgbClr val="00539F"/>
                </a:solidFill>
              </a:rPr>
              <a:t>help accelerate and increase investment in Europe</a:t>
            </a:r>
            <a:r>
              <a:rPr lang="en-GB" sz="1200" b="0" dirty="0" smtClean="0">
                <a:solidFill>
                  <a:srgbClr val="00539F"/>
                </a:solidFill>
              </a:rPr>
              <a:t>.</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CAF20D7-C36A-4456-B8A5-0098FFEE3BB0}" type="slidenum">
              <a:rPr lang="en-US" smtClean="0"/>
              <a:pPr>
                <a:defRPr/>
              </a:pPr>
              <a:t>5</a:t>
            </a:fld>
            <a:endParaRPr lang="en-US"/>
          </a:p>
        </p:txBody>
      </p:sp>
    </p:spTree>
    <p:extLst>
      <p:ext uri="{BB962C8B-B14F-4D97-AF65-F5344CB8AC3E}">
        <p14:creationId xmlns:p14="http://schemas.microsoft.com/office/powerpoint/2010/main" val="92412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CAF20D7-C36A-4456-B8A5-0098FFEE3BB0}" type="slidenum">
              <a:rPr lang="en-US" smtClean="0"/>
              <a:pPr>
                <a:defRPr/>
              </a:pPr>
              <a:t>6</a:t>
            </a:fld>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Times New Roman" pitchFamily="18" charset="0"/>
              </a:rPr>
              <a:t>What</a:t>
            </a:r>
            <a:r>
              <a:rPr lang="en-US" sz="1200" b="0" kern="1200" baseline="0" dirty="0" smtClean="0">
                <a:solidFill>
                  <a:schemeClr val="tx1"/>
                </a:solidFill>
                <a:effectLst/>
                <a:latin typeface="Arial" charset="0"/>
                <a:ea typeface="+mn-ea"/>
                <a:cs typeface="Times New Roman" pitchFamily="18" charset="0"/>
              </a:rPr>
              <a:t> it means to be additional: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Times New Roman" pitchFamily="18" charset="0"/>
              </a:rPr>
              <a:t>All deals (except </a:t>
            </a:r>
            <a:r>
              <a:rPr lang="en-US" sz="1200" b="0" kern="1200" dirty="0" err="1" smtClean="0">
                <a:solidFill>
                  <a:schemeClr val="tx1"/>
                </a:solidFill>
                <a:effectLst/>
                <a:latin typeface="Arial" charset="0"/>
                <a:ea typeface="+mn-ea"/>
                <a:cs typeface="Times New Roman" pitchFamily="18" charset="0"/>
              </a:rPr>
              <a:t>thematics</a:t>
            </a:r>
            <a:r>
              <a:rPr lang="en-US" sz="1200" b="0" kern="1200" dirty="0" smtClean="0">
                <a:solidFill>
                  <a:schemeClr val="tx1"/>
                </a:solidFill>
                <a:effectLst/>
                <a:latin typeface="Arial" charset="0"/>
                <a:ea typeface="+mn-ea"/>
                <a:cs typeface="Times New Roman" pitchFamily="18" charset="0"/>
              </a:rPr>
              <a:t>) are bankable </a:t>
            </a:r>
            <a:r>
              <a:rPr lang="en-US" dirty="0" smtClean="0"/>
              <a:t>and</a:t>
            </a:r>
            <a:r>
              <a:rPr lang="en-US" sz="1200" b="0" kern="1200" dirty="0" smtClean="0">
                <a:solidFill>
                  <a:schemeClr val="tx1"/>
                </a:solidFill>
                <a:effectLst/>
                <a:latin typeface="Arial" charset="0"/>
                <a:ea typeface="+mn-ea"/>
                <a:cs typeface="Times New Roman" pitchFamily="18" charset="0"/>
              </a:rPr>
              <a:t> hence – in principle can be done also without guarantee…. BUT…. Thanks to the guarantee we can push the boundaries. We can take larger tickets, go subordinate, give up on collateral, etc… we can accelerate and facilitate projects and hence add value and improve crowding in… </a:t>
            </a:r>
            <a:r>
              <a:rPr lang="en-GB" sz="1200" kern="1200" dirty="0" smtClean="0">
                <a:solidFill>
                  <a:schemeClr val="tx1"/>
                </a:solidFill>
                <a:effectLst/>
                <a:latin typeface="Arial" charset="0"/>
                <a:ea typeface="+mn-ea"/>
                <a:cs typeface="Times New Roman" pitchFamily="18" charset="0"/>
              </a:rPr>
              <a:t>we can provide a higher volume of high risk operations compared to what we would do at OR. So we push the boundaries not only for every operation (if there is a need), but also in overall volumes.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Arial" charset="0"/>
              <a:ea typeface="+mn-ea"/>
              <a:cs typeface="Times New Roman" pitchFamily="18" charset="0"/>
            </a:endParaRPr>
          </a:p>
          <a:p>
            <a:pPr>
              <a:defRPr/>
            </a:pPr>
            <a:r>
              <a:rPr lang="en-GB" dirty="0" smtClean="0">
                <a:cs typeface="Calibri"/>
              </a:rPr>
              <a:t>Every operation presented by an IP under </a:t>
            </a:r>
            <a:r>
              <a:rPr lang="en-GB" dirty="0" err="1" smtClean="0">
                <a:cs typeface="Calibri"/>
              </a:rPr>
              <a:t>InvestEU</a:t>
            </a:r>
            <a:r>
              <a:rPr lang="en-GB" dirty="0" smtClean="0">
                <a:cs typeface="Calibri"/>
              </a:rPr>
              <a:t> has to </a:t>
            </a:r>
            <a:r>
              <a:rPr lang="en-GB" b="1" dirty="0" smtClean="0">
                <a:cs typeface="Calibri"/>
              </a:rPr>
              <a:t>demonstrate at least one feature of </a:t>
            </a:r>
            <a:r>
              <a:rPr lang="en-GB" b="1" dirty="0" err="1" smtClean="0">
                <a:cs typeface="Calibri"/>
              </a:rPr>
              <a:t>additionality</a:t>
            </a:r>
            <a:r>
              <a:rPr lang="en-GB" dirty="0" smtClean="0">
                <a:cs typeface="Calibri"/>
              </a:rPr>
              <a:t> as </a:t>
            </a:r>
            <a:r>
              <a:rPr lang="en-GB" b="1" dirty="0" smtClean="0">
                <a:cs typeface="Calibri"/>
              </a:rPr>
              <a:t>defined in the Annex V of the </a:t>
            </a:r>
            <a:r>
              <a:rPr lang="en-GB" b="1" dirty="0" err="1" smtClean="0">
                <a:cs typeface="Calibri"/>
              </a:rPr>
              <a:t>InvestEU</a:t>
            </a:r>
            <a:r>
              <a:rPr lang="en-GB" b="1" dirty="0" smtClean="0">
                <a:cs typeface="Calibri"/>
              </a:rPr>
              <a:t> Regulation</a:t>
            </a:r>
            <a:r>
              <a:rPr lang="en-GB" dirty="0" smtClean="0">
                <a:cs typeface="Calibri"/>
              </a:rPr>
              <a:t>.:</a:t>
            </a:r>
            <a:r>
              <a:rPr lang="en-GB" baseline="0" dirty="0" smtClean="0">
                <a:cs typeface="Calibri"/>
              </a:rPr>
              <a:t> for example</a:t>
            </a:r>
            <a:endParaRPr lang="en-GB" baseline="0" dirty="0" smtClean="0">
              <a:cs typeface="Times New Roman" pitchFamily="18" charset="0"/>
            </a:endParaRPr>
          </a:p>
          <a:p>
            <a:pPr>
              <a:defRPr/>
            </a:pPr>
            <a:r>
              <a:rPr lang="en-GB" sz="1200" b="0" kern="1200" baseline="0" dirty="0" smtClean="0">
                <a:solidFill>
                  <a:schemeClr val="tx1"/>
                </a:solidFill>
                <a:effectLst/>
                <a:latin typeface="Arial" charset="0"/>
                <a:ea typeface="+mn-ea"/>
                <a:cs typeface="Times New Roman" pitchFamily="18" charset="0"/>
              </a:rPr>
              <a:t>- W</a:t>
            </a:r>
            <a:r>
              <a:rPr lang="en-US" sz="1200" b="0" kern="1200" baseline="0" dirty="0" smtClean="0">
                <a:solidFill>
                  <a:schemeClr val="tx1"/>
                </a:solidFill>
                <a:effectLst/>
                <a:latin typeface="Arial" charset="0"/>
                <a:ea typeface="+mn-ea"/>
                <a:cs typeface="Times New Roman" pitchFamily="18" charset="0"/>
              </a:rPr>
              <a:t>e are able to assume higher risks either by taking a subordinated position or offering more </a:t>
            </a:r>
            <a:r>
              <a:rPr lang="en-US" sz="1200" b="0" kern="1200" baseline="0" dirty="0" err="1" smtClean="0">
                <a:solidFill>
                  <a:schemeClr val="tx1"/>
                </a:solidFill>
                <a:effectLst/>
                <a:latin typeface="Arial" charset="0"/>
                <a:ea typeface="+mn-ea"/>
                <a:cs typeface="Times New Roman" pitchFamily="18" charset="0"/>
              </a:rPr>
              <a:t>favourable</a:t>
            </a:r>
            <a:r>
              <a:rPr lang="en-US" sz="1200" b="0" kern="1200" baseline="0" dirty="0" smtClean="0">
                <a:solidFill>
                  <a:schemeClr val="tx1"/>
                </a:solidFill>
                <a:effectLst/>
                <a:latin typeface="Arial" charset="0"/>
                <a:ea typeface="+mn-ea"/>
                <a:cs typeface="Times New Roman" pitchFamily="18" charset="0"/>
              </a:rPr>
              <a:t> terms compared to co-financiers or by supporting operations that carry a higher risk profile than EIB would usually accept or accept only to a limited extent. This benefits for example corporate clients in their R&amp;D efforts.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Arial" charset="0"/>
                <a:ea typeface="+mn-ea"/>
                <a:cs typeface="Times New Roman" pitchFamily="18" charset="0"/>
              </a:rPr>
              <a:t>Through </a:t>
            </a:r>
            <a:r>
              <a:rPr lang="en-US" sz="1200" b="1" kern="1200" baseline="0" dirty="0" smtClean="0">
                <a:solidFill>
                  <a:schemeClr val="tx1"/>
                </a:solidFill>
                <a:effectLst/>
                <a:latin typeface="Arial" charset="0"/>
                <a:ea typeface="+mn-ea"/>
                <a:cs typeface="Times New Roman" pitchFamily="18" charset="0"/>
              </a:rPr>
              <a:t>risk sharing mechanisms </a:t>
            </a:r>
            <a:r>
              <a:rPr lang="en-US" sz="1200" b="0" kern="1200" baseline="0" dirty="0" smtClean="0">
                <a:solidFill>
                  <a:schemeClr val="tx1"/>
                </a:solidFill>
                <a:effectLst/>
                <a:latin typeface="Arial" charset="0"/>
                <a:ea typeface="+mn-ea"/>
                <a:cs typeface="Times New Roman" pitchFamily="18" charset="0"/>
              </a:rPr>
              <a:t>with banks, EIB can support </a:t>
            </a:r>
            <a:r>
              <a:rPr lang="en-US" sz="1200" b="1" kern="1200" baseline="0" dirty="0" smtClean="0">
                <a:solidFill>
                  <a:schemeClr val="tx1"/>
                </a:solidFill>
                <a:effectLst/>
                <a:latin typeface="Arial" charset="0"/>
                <a:ea typeface="+mn-ea"/>
                <a:cs typeface="Times New Roman" pitchFamily="18" charset="0"/>
              </a:rPr>
              <a:t>financial institutions, including smaller ones, </a:t>
            </a:r>
            <a:r>
              <a:rPr lang="en-US" sz="1200" b="0" kern="1200" baseline="0" dirty="0" smtClean="0">
                <a:solidFill>
                  <a:schemeClr val="tx1"/>
                </a:solidFill>
                <a:effectLst/>
                <a:latin typeface="Arial" charset="0"/>
                <a:ea typeface="+mn-ea"/>
                <a:cs typeface="Times New Roman" pitchFamily="18" charset="0"/>
              </a:rPr>
              <a:t>that are on their own not willing or able to accept risk levels in certain policy areas that are supported under </a:t>
            </a:r>
            <a:r>
              <a:rPr lang="en-US" sz="1200" b="0" kern="1200" baseline="0" dirty="0" err="1" smtClean="0">
                <a:solidFill>
                  <a:schemeClr val="tx1"/>
                </a:solidFill>
                <a:effectLst/>
                <a:latin typeface="Arial" charset="0"/>
                <a:ea typeface="+mn-ea"/>
                <a:cs typeface="Times New Roman" pitchFamily="18" charset="0"/>
              </a:rPr>
              <a:t>InvestEU</a:t>
            </a:r>
            <a:r>
              <a:rPr lang="en-US" sz="1200" b="0" kern="1200" baseline="0" dirty="0" smtClean="0">
                <a:solidFill>
                  <a:schemeClr val="tx1"/>
                </a:solidFill>
                <a:effectLst/>
                <a:latin typeface="Arial" charset="0"/>
                <a:ea typeface="+mn-ea"/>
                <a:cs typeface="Times New Roman" pitchFamily="18"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Arial" charset="0"/>
                <a:ea typeface="+mn-ea"/>
                <a:cs typeface="Times New Roman" pitchFamily="18" charset="0"/>
              </a:rPr>
              <a:t>Start-ups, innovative </a:t>
            </a:r>
            <a:r>
              <a:rPr lang="en-US" sz="1200" b="0" kern="1200" baseline="0" dirty="0" err="1" smtClean="0">
                <a:solidFill>
                  <a:schemeClr val="tx1"/>
                </a:solidFill>
                <a:effectLst/>
                <a:latin typeface="Arial" charset="0"/>
                <a:ea typeface="+mn-ea"/>
                <a:cs typeface="Times New Roman" pitchFamily="18" charset="0"/>
              </a:rPr>
              <a:t>MidCaps</a:t>
            </a:r>
            <a:r>
              <a:rPr lang="en-US" sz="1200" b="0" kern="1200" baseline="0" dirty="0" smtClean="0">
                <a:solidFill>
                  <a:schemeClr val="tx1"/>
                </a:solidFill>
                <a:effectLst/>
                <a:latin typeface="Arial" charset="0"/>
                <a:ea typeface="+mn-ea"/>
                <a:cs typeface="Times New Roman" pitchFamily="18" charset="0"/>
              </a:rPr>
              <a:t> and other private sector actors can benefit from EIB’s </a:t>
            </a:r>
            <a:r>
              <a:rPr lang="en-US" sz="1200" b="1" kern="1200" baseline="0" dirty="0" smtClean="0">
                <a:solidFill>
                  <a:schemeClr val="tx1"/>
                </a:solidFill>
                <a:effectLst/>
                <a:latin typeface="Arial" charset="0"/>
                <a:ea typeface="+mn-ea"/>
                <a:cs typeface="Times New Roman" pitchFamily="18" charset="0"/>
              </a:rPr>
              <a:t>equity and quasi-equity </a:t>
            </a:r>
            <a:r>
              <a:rPr lang="en-US" sz="1200" b="0" kern="1200" baseline="0" dirty="0" smtClean="0">
                <a:solidFill>
                  <a:schemeClr val="tx1"/>
                </a:solidFill>
                <a:effectLst/>
                <a:latin typeface="Arial" charset="0"/>
                <a:ea typeface="+mn-ea"/>
                <a:cs typeface="Times New Roman" pitchFamily="18" charset="0"/>
              </a:rPr>
              <a:t>support through </a:t>
            </a:r>
            <a:r>
              <a:rPr lang="en-US" sz="1200" b="0" kern="1200" baseline="0" dirty="0" err="1" smtClean="0">
                <a:solidFill>
                  <a:schemeClr val="tx1"/>
                </a:solidFill>
                <a:effectLst/>
                <a:latin typeface="Arial" charset="0"/>
                <a:ea typeface="+mn-ea"/>
                <a:cs typeface="Times New Roman" pitchFamily="18" charset="0"/>
              </a:rPr>
              <a:t>InvestEU</a:t>
            </a:r>
            <a:r>
              <a:rPr lang="en-US" sz="1200" b="0" kern="1200" baseline="0" dirty="0" smtClean="0">
                <a:solidFill>
                  <a:schemeClr val="tx1"/>
                </a:solidFill>
                <a:effectLst/>
                <a:latin typeface="Arial" charset="0"/>
                <a:ea typeface="+mn-ea"/>
                <a:cs typeface="Times New Roman" pitchFamily="18" charset="0"/>
              </a:rPr>
              <a:t>. The </a:t>
            </a:r>
            <a:r>
              <a:rPr lang="en-US" sz="1200" b="1" kern="1200" baseline="0" dirty="0" smtClean="0">
                <a:solidFill>
                  <a:schemeClr val="tx1"/>
                </a:solidFill>
                <a:effectLst/>
                <a:latin typeface="Arial" charset="0"/>
                <a:ea typeface="+mn-ea"/>
                <a:cs typeface="Times New Roman" pitchFamily="18" charset="0"/>
              </a:rPr>
              <a:t>Thematic Financial Products </a:t>
            </a:r>
            <a:r>
              <a:rPr lang="en-US" sz="1200" b="0" kern="1200" baseline="0" dirty="0" smtClean="0">
                <a:solidFill>
                  <a:schemeClr val="tx1"/>
                </a:solidFill>
                <a:effectLst/>
                <a:latin typeface="Arial" charset="0"/>
                <a:ea typeface="+mn-ea"/>
                <a:cs typeface="Times New Roman" pitchFamily="18" charset="0"/>
              </a:rPr>
              <a:t>under </a:t>
            </a:r>
            <a:r>
              <a:rPr lang="en-US" sz="1200" b="0" kern="1200" baseline="0" dirty="0" err="1" smtClean="0">
                <a:solidFill>
                  <a:schemeClr val="tx1"/>
                </a:solidFill>
                <a:effectLst/>
                <a:latin typeface="Arial" charset="0"/>
                <a:ea typeface="+mn-ea"/>
                <a:cs typeface="Times New Roman" pitchFamily="18" charset="0"/>
              </a:rPr>
              <a:t>InvestEU</a:t>
            </a:r>
            <a:r>
              <a:rPr lang="en-US" sz="1200" b="0" kern="1200" baseline="0" dirty="0" smtClean="0">
                <a:solidFill>
                  <a:schemeClr val="tx1"/>
                </a:solidFill>
                <a:effectLst/>
                <a:latin typeface="Arial" charset="0"/>
                <a:ea typeface="+mn-ea"/>
                <a:cs typeface="Times New Roman" pitchFamily="18" charset="0"/>
              </a:rPr>
              <a:t> provide EIB with an additional flexibility to support clients who are </a:t>
            </a:r>
            <a:r>
              <a:rPr lang="en-GB" sz="1200" kern="1200" dirty="0" smtClean="0">
                <a:solidFill>
                  <a:schemeClr val="tx1"/>
                </a:solidFill>
                <a:effectLst/>
                <a:latin typeface="Arial" charset="0"/>
                <a:ea typeface="+mn-ea"/>
                <a:cs typeface="Times New Roman" pitchFamily="18" charset="0"/>
              </a:rPr>
              <a:t>usually in a nascent market where there is no easy risk assessment possible as the streams of revenues are far from being certain, or with very innovative technologies at demonstration or early deployment stage.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Arial" charset="0"/>
                <a:ea typeface="+mn-ea"/>
                <a:cs typeface="Times New Roman" pitchFamily="18" charset="0"/>
              </a:rPr>
              <a:t>Through </a:t>
            </a:r>
            <a:r>
              <a:rPr lang="en-US" sz="1200" b="0" kern="1200" baseline="0" dirty="0" err="1" smtClean="0">
                <a:solidFill>
                  <a:schemeClr val="tx1"/>
                </a:solidFill>
                <a:effectLst/>
                <a:latin typeface="Arial" charset="0"/>
                <a:ea typeface="+mn-ea"/>
                <a:cs typeface="Times New Roman" pitchFamily="18" charset="0"/>
              </a:rPr>
              <a:t>InvestEU</a:t>
            </a:r>
            <a:r>
              <a:rPr lang="en-US" sz="1200" b="0" kern="1200" baseline="0" dirty="0" smtClean="0">
                <a:solidFill>
                  <a:schemeClr val="tx1"/>
                </a:solidFill>
                <a:effectLst/>
                <a:latin typeface="Arial" charset="0"/>
                <a:ea typeface="+mn-ea"/>
                <a:cs typeface="Times New Roman" pitchFamily="18" charset="0"/>
              </a:rPr>
              <a:t>, EIB can </a:t>
            </a:r>
            <a:r>
              <a:rPr lang="en-US" sz="1200" b="1" kern="1200" baseline="0" dirty="0" err="1" smtClean="0">
                <a:solidFill>
                  <a:schemeClr val="tx1"/>
                </a:solidFill>
                <a:effectLst/>
                <a:latin typeface="Arial" charset="0"/>
                <a:ea typeface="+mn-ea"/>
                <a:cs typeface="Times New Roman" pitchFamily="18" charset="0"/>
              </a:rPr>
              <a:t>catalyse</a:t>
            </a:r>
            <a:r>
              <a:rPr lang="en-US" sz="1200" b="1" kern="1200" baseline="0" dirty="0" smtClean="0">
                <a:solidFill>
                  <a:schemeClr val="tx1"/>
                </a:solidFill>
                <a:effectLst/>
                <a:latin typeface="Arial" charset="0"/>
                <a:ea typeface="+mn-ea"/>
                <a:cs typeface="Times New Roman" pitchFamily="18" charset="0"/>
              </a:rPr>
              <a:t> and crowd-in private financing and accelerate the projects </a:t>
            </a:r>
            <a:r>
              <a:rPr lang="en-US" sz="1200" b="0" kern="1200" baseline="0" dirty="0" smtClean="0">
                <a:solidFill>
                  <a:schemeClr val="tx1"/>
                </a:solidFill>
                <a:effectLst/>
                <a:latin typeface="Arial" charset="0"/>
                <a:ea typeface="+mn-ea"/>
                <a:cs typeface="Times New Roman" pitchFamily="18" charset="0"/>
              </a:rPr>
              <a:t>in the financial closing. This is of particular value for </a:t>
            </a:r>
            <a:r>
              <a:rPr lang="en-US" sz="1200" b="1" kern="1200" baseline="0" dirty="0" smtClean="0">
                <a:solidFill>
                  <a:schemeClr val="tx1"/>
                </a:solidFill>
                <a:effectLst/>
                <a:latin typeface="Arial" charset="0"/>
                <a:ea typeface="+mn-ea"/>
                <a:cs typeface="Times New Roman" pitchFamily="18" charset="0"/>
              </a:rPr>
              <a:t>project finance</a:t>
            </a:r>
            <a:r>
              <a:rPr lang="en-US" sz="1200" b="0" kern="1200" baseline="0" dirty="0" smtClean="0">
                <a:solidFill>
                  <a:schemeClr val="tx1"/>
                </a:solidFill>
                <a:effectLst/>
                <a:latin typeface="Arial" charset="0"/>
                <a:ea typeface="+mn-ea"/>
                <a:cs typeface="Times New Roman" pitchFamily="18" charset="0"/>
              </a:rPr>
              <a:t> operations but also for corporate deals.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baseline="0" dirty="0" err="1" smtClean="0">
                <a:solidFill>
                  <a:schemeClr val="tx1"/>
                </a:solidFill>
                <a:effectLst/>
                <a:latin typeface="Arial" charset="0"/>
                <a:ea typeface="+mn-ea"/>
                <a:cs typeface="Times New Roman" pitchFamily="18" charset="0"/>
              </a:rPr>
              <a:t>InvestEU</a:t>
            </a:r>
            <a:r>
              <a:rPr lang="en-US" sz="1200" b="0" kern="1200" baseline="0" dirty="0" smtClean="0">
                <a:solidFill>
                  <a:schemeClr val="tx1"/>
                </a:solidFill>
                <a:effectLst/>
                <a:latin typeface="Arial" charset="0"/>
                <a:ea typeface="+mn-ea"/>
                <a:cs typeface="Times New Roman" pitchFamily="18" charset="0"/>
              </a:rPr>
              <a:t> enables EIB to offer </a:t>
            </a:r>
            <a:r>
              <a:rPr lang="en-US" sz="1200" b="1" kern="1200" baseline="0" dirty="0" smtClean="0">
                <a:solidFill>
                  <a:schemeClr val="tx1"/>
                </a:solidFill>
                <a:effectLst/>
                <a:latin typeface="Arial" charset="0"/>
                <a:ea typeface="+mn-ea"/>
                <a:cs typeface="Times New Roman" pitchFamily="18" charset="0"/>
              </a:rPr>
              <a:t>debt with longer tenors and be more flexible in terms of pricing, collateral or other risk requirements</a:t>
            </a:r>
            <a:r>
              <a:rPr lang="en-US" sz="1200" b="0" kern="1200" baseline="0" dirty="0" smtClean="0">
                <a:solidFill>
                  <a:schemeClr val="tx1"/>
                </a:solidFill>
                <a:effectLst/>
                <a:latin typeface="Arial" charset="0"/>
                <a:ea typeface="+mn-ea"/>
                <a:cs typeface="Times New Roman" pitchFamily="18" charset="0"/>
              </a:rPr>
              <a:t>, which particularly can benefit sub-sovereign public sector entities and </a:t>
            </a:r>
            <a:r>
              <a:rPr lang="en-US" sz="1200" b="0" kern="1200" baseline="0" dirty="0" err="1" smtClean="0">
                <a:solidFill>
                  <a:schemeClr val="tx1"/>
                </a:solidFill>
                <a:effectLst/>
                <a:latin typeface="Arial" charset="0"/>
                <a:ea typeface="+mn-ea"/>
                <a:cs typeface="Times New Roman" pitchFamily="18" charset="0"/>
              </a:rPr>
              <a:t>MidCaps</a:t>
            </a:r>
            <a:r>
              <a:rPr lang="en-US" sz="1200" b="0" kern="1200" baseline="0" dirty="0" smtClean="0">
                <a:solidFill>
                  <a:schemeClr val="tx1"/>
                </a:solidFill>
                <a:effectLst/>
                <a:latin typeface="Arial" charset="0"/>
                <a:ea typeface="+mn-ea"/>
                <a:cs typeface="Times New Roman" pitchFamily="18" charset="0"/>
              </a:rPr>
              <a:t>.</a:t>
            </a:r>
            <a:r>
              <a:rPr lang="en-US" dirty="0" smtClean="0"/>
              <a:t> </a:t>
            </a:r>
            <a:endParaRPr lang="en-US" dirty="0" smtClean="0">
              <a:cs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effectLst/>
                <a:latin typeface="Arial" charset="0"/>
                <a:ea typeface="+mn-ea"/>
                <a:cs typeface="Times New Roman" pitchFamily="18" charset="0"/>
              </a:rPr>
              <a:t>Finally,</a:t>
            </a:r>
            <a:r>
              <a:rPr lang="en-US" sz="1200" b="0" kern="1200" baseline="0" dirty="0" smtClean="0">
                <a:solidFill>
                  <a:schemeClr val="tx1"/>
                </a:solidFill>
                <a:effectLst/>
                <a:latin typeface="Arial" charset="0"/>
                <a:ea typeface="+mn-ea"/>
                <a:cs typeface="Times New Roman" pitchFamily="18" charset="0"/>
              </a:rPr>
              <a:t> </a:t>
            </a:r>
            <a:r>
              <a:rPr lang="en-US" sz="1200" b="0" kern="1200" baseline="0" dirty="0" err="1" smtClean="0">
                <a:solidFill>
                  <a:schemeClr val="tx1"/>
                </a:solidFill>
                <a:effectLst/>
                <a:latin typeface="Arial" charset="0"/>
                <a:ea typeface="+mn-ea"/>
                <a:cs typeface="Times New Roman" pitchFamily="18" charset="0"/>
              </a:rPr>
              <a:t>InvestEU</a:t>
            </a:r>
            <a:r>
              <a:rPr lang="en-US" sz="1200" b="0" kern="1200" baseline="0" dirty="0" smtClean="0">
                <a:solidFill>
                  <a:schemeClr val="tx1"/>
                </a:solidFill>
                <a:effectLst/>
                <a:latin typeface="Arial" charset="0"/>
                <a:ea typeface="+mn-ea"/>
                <a:cs typeface="Times New Roman" pitchFamily="18" charset="0"/>
              </a:rPr>
              <a:t> enables EIB to offer </a:t>
            </a:r>
            <a:r>
              <a:rPr lang="en-US" sz="1200" b="1" kern="1200" baseline="0" dirty="0" smtClean="0">
                <a:solidFill>
                  <a:schemeClr val="tx1"/>
                </a:solidFill>
                <a:effectLst/>
                <a:latin typeface="Arial" charset="0"/>
                <a:ea typeface="+mn-ea"/>
                <a:cs typeface="Times New Roman" pitchFamily="18" charset="0"/>
              </a:rPr>
              <a:t>financial innovation </a:t>
            </a:r>
            <a:r>
              <a:rPr lang="en-US" sz="1200" b="0" kern="1200" baseline="0" dirty="0" smtClean="0">
                <a:solidFill>
                  <a:schemeClr val="tx1"/>
                </a:solidFill>
                <a:effectLst/>
                <a:latin typeface="Arial" charset="0"/>
                <a:ea typeface="+mn-ea"/>
                <a:cs typeface="Times New Roman" pitchFamily="18" charset="0"/>
              </a:rPr>
              <a:t>in target countries or regions, </a:t>
            </a:r>
            <a:r>
              <a:rPr lang="en-US" sz="1200" b="1" kern="1200" baseline="0" dirty="0" smtClean="0">
                <a:solidFill>
                  <a:schemeClr val="tx1"/>
                </a:solidFill>
                <a:effectLst/>
                <a:latin typeface="Arial" charset="0"/>
                <a:ea typeface="+mn-ea"/>
                <a:cs typeface="Times New Roman" pitchFamily="18" charset="0"/>
              </a:rPr>
              <a:t>where markets are missing, underdeveloped or incomplete</a:t>
            </a:r>
            <a:r>
              <a:rPr lang="en-US" sz="1200" b="0" kern="1200" baseline="0" dirty="0" smtClean="0">
                <a:solidFill>
                  <a:schemeClr val="tx1"/>
                </a:solidFill>
                <a:effectLst/>
                <a:latin typeface="Arial" charset="0"/>
                <a:ea typeface="+mn-ea"/>
                <a:cs typeface="Times New Roman" pitchFamily="18" charset="0"/>
              </a:rPr>
              <a:t>. Again, the Thematic Financial Products under </a:t>
            </a:r>
            <a:r>
              <a:rPr lang="en-US" sz="1200" b="0" kern="1200" baseline="0" dirty="0" err="1" smtClean="0">
                <a:solidFill>
                  <a:schemeClr val="tx1"/>
                </a:solidFill>
                <a:effectLst/>
                <a:latin typeface="Arial" charset="0"/>
                <a:ea typeface="+mn-ea"/>
                <a:cs typeface="Times New Roman" pitchFamily="18" charset="0"/>
              </a:rPr>
              <a:t>InvestEU</a:t>
            </a:r>
            <a:r>
              <a:rPr lang="en-US" sz="1200" b="0" kern="1200" baseline="0" dirty="0" smtClean="0">
                <a:solidFill>
                  <a:schemeClr val="tx1"/>
                </a:solidFill>
                <a:effectLst/>
                <a:latin typeface="Arial" charset="0"/>
                <a:ea typeface="+mn-ea"/>
                <a:cs typeface="Times New Roman" pitchFamily="18" charset="0"/>
              </a:rPr>
              <a:t> allow EIB to support clients in an even more flexible way. The offer of venture debt to corporates for </a:t>
            </a:r>
            <a:r>
              <a:rPr lang="en-US" sz="1200" dirty="0" smtClean="0">
                <a:solidFill>
                  <a:schemeClr val="tx1"/>
                </a:solidFill>
              </a:rPr>
              <a:t>capital expenditures and R&amp;D activities in space technologies</a:t>
            </a:r>
            <a:r>
              <a:rPr lang="en-US" sz="1200" baseline="0" dirty="0" smtClean="0">
                <a:solidFill>
                  <a:schemeClr val="tx1"/>
                </a:solidFill>
              </a:rPr>
              <a:t> or for </a:t>
            </a:r>
            <a:r>
              <a:rPr lang="en-US" sz="1200" dirty="0" smtClean="0">
                <a:solidFill>
                  <a:schemeClr val="tx1"/>
                </a:solidFill>
              </a:rPr>
              <a:t>pre-commercial stage investments is key to achieve the innovation needed in</a:t>
            </a:r>
            <a:r>
              <a:rPr lang="en-US" sz="1200" baseline="0" dirty="0" smtClean="0">
                <a:solidFill>
                  <a:schemeClr val="tx1"/>
                </a:solidFill>
              </a:rPr>
              <a:t> key sectors of the European Economy. </a:t>
            </a:r>
            <a:endParaRPr lang="en-GB" dirty="0"/>
          </a:p>
        </p:txBody>
      </p:sp>
    </p:spTree>
    <p:extLst>
      <p:ext uri="{BB962C8B-B14F-4D97-AF65-F5344CB8AC3E}">
        <p14:creationId xmlns:p14="http://schemas.microsoft.com/office/powerpoint/2010/main" val="105561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A6C80-7565-E24E-AE78-89500580C83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99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A6C80-7565-E24E-AE78-89500580C83E}" type="slidenum">
              <a:rPr lang="fr-FR" smtClean="0"/>
              <a:t>8</a:t>
            </a:fld>
            <a:endParaRPr lang="fr-FR" dirty="0"/>
          </a:p>
        </p:txBody>
      </p:sp>
    </p:spTree>
    <p:extLst>
      <p:ext uri="{BB962C8B-B14F-4D97-AF65-F5344CB8AC3E}">
        <p14:creationId xmlns:p14="http://schemas.microsoft.com/office/powerpoint/2010/main" val="319065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388B80-8D30-174B-9529-003FE2E730AC}" type="slidenum">
              <a:rPr lang="en-GB" smtClean="0"/>
              <a:t>9</a:t>
            </a:fld>
            <a:endParaRPr lang="en-GB"/>
          </a:p>
        </p:txBody>
      </p:sp>
    </p:spTree>
    <p:extLst>
      <p:ext uri="{BB962C8B-B14F-4D97-AF65-F5344CB8AC3E}">
        <p14:creationId xmlns:p14="http://schemas.microsoft.com/office/powerpoint/2010/main" val="32348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Cover">
    <p:spTree>
      <p:nvGrpSpPr>
        <p:cNvPr id="1" name=""/>
        <p:cNvGrpSpPr/>
        <p:nvPr/>
      </p:nvGrpSpPr>
      <p:grpSpPr>
        <a:xfrm>
          <a:off x="0" y="0"/>
          <a:ext cx="0" cy="0"/>
          <a:chOff x="0" y="0"/>
          <a:chExt cx="0" cy="0"/>
        </a:xfrm>
      </p:grpSpPr>
      <p:pic>
        <p:nvPicPr>
          <p:cNvPr id="8" name="Espace réservé pour une image  9"/>
          <p:cNvPicPr>
            <a:picLocks noChangeAspect="1"/>
          </p:cNvPicPr>
          <p:nvPr userDrawn="1"/>
        </p:nvPicPr>
        <p:blipFill rotWithShape="1">
          <a:blip r:embed="rId2"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spTree>
    <p:extLst>
      <p:ext uri="{BB962C8B-B14F-4D97-AF65-F5344CB8AC3E}">
        <p14:creationId xmlns:p14="http://schemas.microsoft.com/office/powerpoint/2010/main" val="33289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irst 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2"/>
          <p:cNvSpPr>
            <a:spLocks noGrp="1"/>
          </p:cNvSpPr>
          <p:nvPr>
            <p:ph idx="1"/>
          </p:nvPr>
        </p:nvSpPr>
        <p:spPr>
          <a:xfrm>
            <a:off x="1223963" y="3104964"/>
            <a:ext cx="6696075" cy="2052228"/>
          </a:xfrm>
          <a:prstGeom prst="rect">
            <a:avLst/>
          </a:prstGeom>
        </p:spPr>
        <p:txBody>
          <a:bodyPr rtlCol="0">
            <a:noAutofit/>
          </a:bodyPr>
          <a:lstStyle/>
          <a:p>
            <a:pPr lvl="0"/>
            <a:r>
              <a:rPr lang="en-US" noProof="0" dirty="0" smtClean="0"/>
              <a:t>Click to edit Master text styles</a:t>
            </a:r>
          </a:p>
          <a:p>
            <a:pPr lvl="0"/>
            <a:r>
              <a:rPr lang="en-US" noProof="0" dirty="0" smtClean="0"/>
              <a:t>Who</a:t>
            </a:r>
          </a:p>
          <a:p>
            <a:pPr lvl="0"/>
            <a:r>
              <a:rPr lang="en-US" noProof="0" dirty="0" smtClean="0"/>
              <a:t>Title</a:t>
            </a:r>
          </a:p>
        </p:txBody>
      </p:sp>
      <p:sp>
        <p:nvSpPr>
          <p:cNvPr id="5" name="Rectangle 6"/>
          <p:cNvSpPr>
            <a:spLocks noGrp="1" noChangeArrowheads="1"/>
          </p:cNvSpPr>
          <p:nvPr>
            <p:ph type="sldNum" sz="quarter" idx="11"/>
          </p:nvPr>
        </p:nvSpPr>
        <p:spPr>
          <a:xfrm>
            <a:off x="7772400" y="6453336"/>
            <a:ext cx="990600" cy="333375"/>
          </a:xfrm>
          <a:ln/>
        </p:spPr>
        <p:txBody>
          <a:bodyPr/>
          <a:lstStyle>
            <a:lvl1pPr>
              <a:defRPr/>
            </a:lvl1pPr>
          </a:lstStyle>
          <a:p>
            <a:pPr>
              <a:defRPr/>
            </a:pPr>
            <a:fld id="{1F786915-64FE-434E-BA38-6F07F4871F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406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02942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101168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243934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5137570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282869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510228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742953"/>
            <a:ext cx="8283600" cy="1440000"/>
          </a:xfrm>
          <a:prstGeom prst="rect">
            <a:avLst/>
          </a:prstGeom>
        </p:spPr>
        <p:txBody>
          <a:bodyPr>
            <a:normAutofit/>
          </a:bodyPr>
          <a:lstStyle>
            <a:lvl1pPr algn="ctr">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612000" y="3825044"/>
            <a:ext cx="8283600" cy="1752600"/>
          </a:xfrm>
          <a:prstGeom prst="rect">
            <a:avLst/>
          </a:prstGeom>
        </p:spPr>
        <p:txBody>
          <a:bodyPr>
            <a:normAutofit/>
          </a:bodyPr>
          <a:lstStyle>
            <a:lvl1pPr marL="0" indent="0" algn="ctr">
              <a:buNone/>
              <a:defRPr sz="320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text style</a:t>
            </a:r>
            <a:endParaRPr lang="en-GB" dirty="0"/>
          </a:p>
        </p:txBody>
      </p:sp>
      <p:sp>
        <p:nvSpPr>
          <p:cNvPr id="4" name="Date Placeholder 3"/>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090737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irst Cover">
    <p:spTree>
      <p:nvGrpSpPr>
        <p:cNvPr id="1" name=""/>
        <p:cNvGrpSpPr/>
        <p:nvPr/>
      </p:nvGrpSpPr>
      <p:grpSpPr>
        <a:xfrm>
          <a:off x="0" y="0"/>
          <a:ext cx="0" cy="0"/>
          <a:chOff x="0" y="0"/>
          <a:chExt cx="0" cy="0"/>
        </a:xfrm>
      </p:grpSpPr>
      <p:pic>
        <p:nvPicPr>
          <p:cNvPr id="8" name="Espace réservé pour une image  9"/>
          <p:cNvPicPr>
            <a:picLocks noChangeAspect="1"/>
          </p:cNvPicPr>
          <p:nvPr userDrawn="1"/>
        </p:nvPicPr>
        <p:blipFill rotWithShape="1">
          <a:blip r:embed="rId2"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spTree>
    <p:extLst>
      <p:ext uri="{BB962C8B-B14F-4D97-AF65-F5344CB8AC3E}">
        <p14:creationId xmlns:p14="http://schemas.microsoft.com/office/powerpoint/2010/main" val="2122903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8198852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2" name="Title 1"/>
          <p:cNvSpPr>
            <a:spLocks noGrp="1"/>
          </p:cNvSpPr>
          <p:nvPr>
            <p:ph type="title"/>
          </p:nvPr>
        </p:nvSpPr>
        <p:spPr>
          <a:xfrm>
            <a:off x="1223963" y="2826060"/>
            <a:ext cx="6696075"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60E6FE1F-C046-465B-9A25-EEFEEBB97569}" type="slidenum">
              <a:rPr lang="en-US"/>
              <a:pPr>
                <a:defRPr/>
              </a:pPr>
              <a:t>‹#›</a:t>
            </a:fld>
            <a:endParaRPr lang="en-US"/>
          </a:p>
        </p:txBody>
      </p:sp>
      <p:sp>
        <p:nvSpPr>
          <p:cNvPr id="5" name="Rectangle 7"/>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38116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6690547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746683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9360215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38085799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070179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_2 pictures with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8559C87-4400-0E45-97C7-BDEE4D66133D}" type="slidenum">
              <a:rPr lang="fr-FR" smtClean="0"/>
              <a:t>‹#›</a:t>
            </a:fld>
            <a:endParaRPr lang="fr-FR"/>
          </a:p>
        </p:txBody>
      </p:sp>
      <p:sp>
        <p:nvSpPr>
          <p:cNvPr id="7" name="Espace réservé pour une image  6"/>
          <p:cNvSpPr>
            <a:spLocks noGrp="1"/>
          </p:cNvSpPr>
          <p:nvPr>
            <p:ph type="pic" sz="quarter" idx="13"/>
          </p:nvPr>
        </p:nvSpPr>
        <p:spPr>
          <a:xfrm>
            <a:off x="639763" y="1706563"/>
            <a:ext cx="3027997" cy="1992312"/>
          </a:xfrm>
        </p:spPr>
        <p:txBody>
          <a:bodyPr/>
          <a:lstStyle/>
          <a:p>
            <a:endParaRPr lang="fr-FR"/>
          </a:p>
        </p:txBody>
      </p:sp>
      <p:sp>
        <p:nvSpPr>
          <p:cNvPr id="9" name="Espace réservé pour une image  8"/>
          <p:cNvSpPr>
            <a:spLocks noGrp="1"/>
          </p:cNvSpPr>
          <p:nvPr>
            <p:ph type="pic" sz="quarter" idx="14"/>
          </p:nvPr>
        </p:nvSpPr>
        <p:spPr>
          <a:xfrm>
            <a:off x="630238" y="3830638"/>
            <a:ext cx="3037522" cy="2001837"/>
          </a:xfrm>
        </p:spPr>
        <p:txBody>
          <a:bodyPr/>
          <a:lstStyle/>
          <a:p>
            <a:endParaRPr lang="fr-FR" dirty="0"/>
          </a:p>
        </p:txBody>
      </p:sp>
      <p:sp>
        <p:nvSpPr>
          <p:cNvPr id="11" name="Espace réservé du texte 10"/>
          <p:cNvSpPr>
            <a:spLocks noGrp="1"/>
          </p:cNvSpPr>
          <p:nvPr>
            <p:ph type="body" sz="quarter" idx="15"/>
          </p:nvPr>
        </p:nvSpPr>
        <p:spPr>
          <a:xfrm>
            <a:off x="3860800" y="1685925"/>
            <a:ext cx="4622800" cy="2012950"/>
          </a:xfrm>
        </p:spPr>
        <p:txBody>
          <a:bodyPr/>
          <a:lstStyle>
            <a:lvl1pPr marL="0" indent="0">
              <a:buNone/>
              <a:defRPr/>
            </a:lvl1pPr>
          </a:lstStyle>
          <a:p>
            <a:pPr lvl="0"/>
            <a:r>
              <a:rPr lang="fr-FR" dirty="0" smtClean="0"/>
              <a:t>Cliquez pour </a:t>
            </a:r>
            <a:r>
              <a:rPr lang="fr-FR" smtClean="0"/>
              <a:t>modifier les</a:t>
            </a:r>
            <a:endParaRPr lang="fr-FR" dirty="0"/>
          </a:p>
        </p:txBody>
      </p:sp>
      <p:sp>
        <p:nvSpPr>
          <p:cNvPr id="13" name="Espace réservé du texte 12"/>
          <p:cNvSpPr>
            <a:spLocks noGrp="1"/>
          </p:cNvSpPr>
          <p:nvPr>
            <p:ph type="body" sz="quarter" idx="16"/>
          </p:nvPr>
        </p:nvSpPr>
        <p:spPr>
          <a:xfrm>
            <a:off x="3870325" y="3840163"/>
            <a:ext cx="4613275" cy="1992312"/>
          </a:xfrm>
        </p:spPr>
        <p:txBody>
          <a:bodyPr/>
          <a:lstStyle>
            <a:lvl1pPr marL="0" indent="0">
              <a:buNone/>
              <a:defRPr/>
            </a:lvl1pPr>
          </a:lstStyle>
          <a:p>
            <a:pPr lvl="0"/>
            <a:r>
              <a:rPr lang="fr-FR" dirty="0" smtClean="0"/>
              <a:t>Cliquez pour modifier les</a:t>
            </a:r>
            <a:endParaRPr lang="fr-FR" dirty="0"/>
          </a:p>
        </p:txBody>
      </p:sp>
    </p:spTree>
    <p:extLst>
      <p:ext uri="{BB962C8B-B14F-4D97-AF65-F5344CB8AC3E}">
        <p14:creationId xmlns:p14="http://schemas.microsoft.com/office/powerpoint/2010/main" val="3793775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7CA8608-E7D6-497C-9B4E-B2551A23B2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6621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u="none"/>
            </a:lvl1pPr>
          </a:lstStyle>
          <a:p>
            <a:r>
              <a:rPr lang="en-US" dirty="0" smtClean="0"/>
              <a:t>Click to edit Master title style</a:t>
            </a:r>
            <a:endParaRPr lang="en-GB" dirty="0"/>
          </a:p>
        </p:txBody>
      </p:sp>
      <p:sp>
        <p:nvSpPr>
          <p:cNvPr id="3" name="Content Placeholder 2"/>
          <p:cNvSpPr>
            <a:spLocks noGrp="1"/>
          </p:cNvSpPr>
          <p:nvPr>
            <p:ph idx="1"/>
          </p:nvPr>
        </p:nvSpPr>
        <p:spPr>
          <a:xfrm>
            <a:off x="250826" y="1052513"/>
            <a:ext cx="8642350" cy="53292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A6CB47FB-FC65-487E-B87F-ED7EF06A87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963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24E64112-6234-4670-BB8E-5C690AF865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4790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irst 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2"/>
          <p:cNvSpPr>
            <a:spLocks noGrp="1"/>
          </p:cNvSpPr>
          <p:nvPr>
            <p:ph idx="1"/>
          </p:nvPr>
        </p:nvSpPr>
        <p:spPr>
          <a:xfrm>
            <a:off x="1223963" y="3104964"/>
            <a:ext cx="6696075" cy="2052228"/>
          </a:xfrm>
          <a:prstGeom prst="rect">
            <a:avLst/>
          </a:prstGeom>
        </p:spPr>
        <p:txBody>
          <a:bodyPr rtlCol="0">
            <a:noAutofit/>
          </a:bodyPr>
          <a:lstStyle/>
          <a:p>
            <a:pPr lvl="0"/>
            <a:r>
              <a:rPr lang="en-US" noProof="0" dirty="0" smtClean="0"/>
              <a:t>Click to edit Master text styles</a:t>
            </a:r>
          </a:p>
          <a:p>
            <a:pPr lvl="0"/>
            <a:r>
              <a:rPr lang="en-US" noProof="0" dirty="0" smtClean="0"/>
              <a:t>Who</a:t>
            </a:r>
          </a:p>
          <a:p>
            <a:pPr lvl="0"/>
            <a:r>
              <a:rPr lang="en-US" noProof="0" dirty="0" smtClean="0"/>
              <a:t>Title</a:t>
            </a:r>
          </a:p>
        </p:txBody>
      </p:sp>
      <p:sp>
        <p:nvSpPr>
          <p:cNvPr id="5" name="Rectangle 6"/>
          <p:cNvSpPr>
            <a:spLocks noGrp="1" noChangeArrowheads="1"/>
          </p:cNvSpPr>
          <p:nvPr>
            <p:ph type="sldNum" sz="quarter" idx="11"/>
          </p:nvPr>
        </p:nvSpPr>
        <p:spPr>
          <a:ln/>
        </p:spPr>
        <p:txBody>
          <a:bodyPr/>
          <a:lstStyle>
            <a:lvl1pPr>
              <a:defRPr/>
            </a:lvl1pPr>
          </a:lstStyle>
          <a:p>
            <a:pPr>
              <a:defRPr/>
            </a:pPr>
            <a:fld id="{1F786915-64FE-434E-BA38-6F07F4871F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736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7CA8608-E7D6-497C-9B4E-B2551A23B22D}" type="slidenum">
              <a:rPr lang="en-US"/>
              <a:pPr>
                <a:defRPr/>
              </a:pPr>
              <a:t>‹#›</a:t>
            </a:fld>
            <a:endParaRPr lang="en-US"/>
          </a:p>
        </p:txBody>
      </p:sp>
    </p:spTree>
    <p:extLst>
      <p:ext uri="{BB962C8B-B14F-4D97-AF65-F5344CB8AC3E}">
        <p14:creationId xmlns:p14="http://schemas.microsoft.com/office/powerpoint/2010/main" val="498694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Cover">
    <p:spTree>
      <p:nvGrpSpPr>
        <p:cNvPr id="1" name=""/>
        <p:cNvGrpSpPr/>
        <p:nvPr/>
      </p:nvGrpSpPr>
      <p:grpSpPr>
        <a:xfrm>
          <a:off x="0" y="0"/>
          <a:ext cx="0" cy="0"/>
          <a:chOff x="0" y="0"/>
          <a:chExt cx="0" cy="0"/>
        </a:xfrm>
      </p:grpSpPr>
      <p:sp>
        <p:nvSpPr>
          <p:cNvPr id="2" name="Title 1"/>
          <p:cNvSpPr>
            <a:spLocks noGrp="1"/>
          </p:cNvSpPr>
          <p:nvPr>
            <p:ph type="title"/>
          </p:nvPr>
        </p:nvSpPr>
        <p:spPr>
          <a:xfrm>
            <a:off x="1223963" y="2826060"/>
            <a:ext cx="6696075"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96159872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7CA8608-E7D6-497C-9B4E-B2551A23B2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301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u="none"/>
            </a:lvl1pPr>
          </a:lstStyle>
          <a:p>
            <a:r>
              <a:rPr lang="en-US" dirty="0" smtClean="0"/>
              <a:t>Click to edit Master title style</a:t>
            </a:r>
            <a:endParaRPr lang="en-GB" dirty="0"/>
          </a:p>
        </p:txBody>
      </p:sp>
      <p:sp>
        <p:nvSpPr>
          <p:cNvPr id="3" name="Content Placeholder 2"/>
          <p:cNvSpPr>
            <a:spLocks noGrp="1"/>
          </p:cNvSpPr>
          <p:nvPr>
            <p:ph idx="1"/>
          </p:nvPr>
        </p:nvSpPr>
        <p:spPr>
          <a:xfrm>
            <a:off x="250826" y="1052513"/>
            <a:ext cx="8642350" cy="53292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A6CB47FB-FC65-487E-B87F-ED7EF06A87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5204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24E64112-6234-4670-BB8E-5C690AF865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1933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irst 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2"/>
          <p:cNvSpPr>
            <a:spLocks noGrp="1"/>
          </p:cNvSpPr>
          <p:nvPr>
            <p:ph idx="1"/>
          </p:nvPr>
        </p:nvSpPr>
        <p:spPr>
          <a:xfrm>
            <a:off x="1223963" y="3104964"/>
            <a:ext cx="6696075" cy="2052228"/>
          </a:xfrm>
          <a:prstGeom prst="rect">
            <a:avLst/>
          </a:prstGeom>
        </p:spPr>
        <p:txBody>
          <a:bodyPr rtlCol="0">
            <a:noAutofit/>
          </a:bodyPr>
          <a:lstStyle/>
          <a:p>
            <a:pPr lvl="0"/>
            <a:r>
              <a:rPr lang="en-US" noProof="0" dirty="0" smtClean="0"/>
              <a:t>Click to edit Master text styles</a:t>
            </a:r>
          </a:p>
          <a:p>
            <a:pPr lvl="0"/>
            <a:r>
              <a:rPr lang="en-US" noProof="0" dirty="0" smtClean="0"/>
              <a:t>Who</a:t>
            </a:r>
          </a:p>
          <a:p>
            <a:pPr lvl="0"/>
            <a:r>
              <a:rPr lang="en-US" noProof="0" dirty="0" smtClean="0"/>
              <a:t>Title</a:t>
            </a:r>
          </a:p>
        </p:txBody>
      </p:sp>
      <p:sp>
        <p:nvSpPr>
          <p:cNvPr id="5" name="Rectangle 6"/>
          <p:cNvSpPr>
            <a:spLocks noGrp="1" noChangeArrowheads="1"/>
          </p:cNvSpPr>
          <p:nvPr>
            <p:ph type="sldNum" sz="quarter" idx="11"/>
          </p:nvPr>
        </p:nvSpPr>
        <p:spPr>
          <a:ln/>
        </p:spPr>
        <p:txBody>
          <a:bodyPr/>
          <a:lstStyle>
            <a:lvl1pPr>
              <a:defRPr/>
            </a:lvl1pPr>
          </a:lstStyle>
          <a:p>
            <a:pPr>
              <a:defRPr/>
            </a:pPr>
            <a:fld id="{1F786915-64FE-434E-BA38-6F07F4871F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050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4618781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2630507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74169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752528"/>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9063830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15653058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15517174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u="none"/>
            </a:lvl1pPr>
          </a:lstStyle>
          <a:p>
            <a:r>
              <a:rPr lang="en-US" dirty="0" smtClean="0"/>
              <a:t>Click to edit Master title style</a:t>
            </a:r>
            <a:endParaRPr lang="en-GB" dirty="0"/>
          </a:p>
        </p:txBody>
      </p:sp>
      <p:sp>
        <p:nvSpPr>
          <p:cNvPr id="3" name="Content Placeholder 2"/>
          <p:cNvSpPr>
            <a:spLocks noGrp="1"/>
          </p:cNvSpPr>
          <p:nvPr>
            <p:ph idx="1"/>
          </p:nvPr>
        </p:nvSpPr>
        <p:spPr>
          <a:xfrm>
            <a:off x="250826" y="1052513"/>
            <a:ext cx="8642350" cy="53292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A6CB47FB-FC65-487E-B87F-ED7EF06A8745}" type="slidenum">
              <a:rPr lang="en-US"/>
              <a:pPr>
                <a:defRPr/>
              </a:pPr>
              <a:t>‹#›</a:t>
            </a:fld>
            <a:endParaRPr lang="en-US"/>
          </a:p>
        </p:txBody>
      </p:sp>
    </p:spTree>
    <p:extLst>
      <p:ext uri="{BB962C8B-B14F-4D97-AF65-F5344CB8AC3E}">
        <p14:creationId xmlns:p14="http://schemas.microsoft.com/office/powerpoint/2010/main" val="3153794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3" name="Footer Placeholder 2"/>
          <p:cNvSpPr>
            <a:spLocks noGrp="1"/>
          </p:cNvSpPr>
          <p:nvPr>
            <p:ph type="ftr" sz="quarter" idx="11"/>
          </p:nvPr>
        </p:nvSpPr>
        <p:spPr/>
        <p:txBody>
          <a:bodyPr/>
          <a:lstStyle/>
          <a:p>
            <a:endParaRPr lang="en-GB" dirty="0">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3276672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3630" y="1742953"/>
            <a:ext cx="7452060" cy="1470025"/>
          </a:xfrm>
          <a:prstGeom prst="rect">
            <a:avLst/>
          </a:prstGeom>
        </p:spPr>
        <p:txBody>
          <a:bodyPr>
            <a:normAutofit/>
          </a:bodyPr>
          <a:lstStyle>
            <a:lvl1pPr algn="ctr">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1223963" y="3825044"/>
            <a:ext cx="7451725" cy="1752600"/>
          </a:xfrm>
          <a:prstGeom prst="rect">
            <a:avLst/>
          </a:prstGeom>
        </p:spPr>
        <p:txBody>
          <a:bodyPr>
            <a:normAutofit/>
          </a:bodyPr>
          <a:lstStyle>
            <a:lvl1pPr marL="0" indent="0" algn="ctr">
              <a:buNone/>
              <a:defRPr sz="320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text style</a:t>
            </a:r>
            <a:endParaRPr lang="en-GB" dirty="0"/>
          </a:p>
        </p:txBody>
      </p:sp>
      <p:sp>
        <p:nvSpPr>
          <p:cNvPr id="4" name="Date Placeholder 3"/>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5142430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53376134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309536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74169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752528"/>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564712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4183858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24756599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3" name="Footer Placeholder 2"/>
          <p:cNvSpPr>
            <a:spLocks noGrp="1"/>
          </p:cNvSpPr>
          <p:nvPr>
            <p:ph type="ftr" sz="quarter" idx="11"/>
          </p:nvPr>
        </p:nvSpPr>
        <p:spPr/>
        <p:txBody>
          <a:bodyPr/>
          <a:lstStyle/>
          <a:p>
            <a:endParaRPr lang="en-GB" dirty="0">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8187634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3630" y="1742953"/>
            <a:ext cx="7452060" cy="1470025"/>
          </a:xfrm>
          <a:prstGeom prst="rect">
            <a:avLst/>
          </a:prstGeom>
        </p:spPr>
        <p:txBody>
          <a:bodyPr>
            <a:normAutofit/>
          </a:bodyPr>
          <a:lstStyle>
            <a:lvl1pPr algn="ctr">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1223963" y="3825044"/>
            <a:ext cx="7451725" cy="1752600"/>
          </a:xfrm>
          <a:prstGeom prst="rect">
            <a:avLst/>
          </a:prstGeom>
        </p:spPr>
        <p:txBody>
          <a:bodyPr>
            <a:normAutofit/>
          </a:bodyPr>
          <a:lstStyle>
            <a:lvl1pPr marL="0" indent="0" algn="ctr">
              <a:buNone/>
              <a:defRPr sz="320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text style</a:t>
            </a:r>
            <a:endParaRPr lang="en-GB" dirty="0"/>
          </a:p>
        </p:txBody>
      </p:sp>
      <p:sp>
        <p:nvSpPr>
          <p:cNvPr id="4" name="Date Placeholder 3"/>
          <p:cNvSpPr>
            <a:spLocks noGrp="1"/>
          </p:cNvSpPr>
          <p:nvPr>
            <p:ph type="dt" sz="half" idx="10"/>
          </p:nvPr>
        </p:nvSpPr>
        <p:spPr>
          <a:xfrm>
            <a:off x="457200" y="6484257"/>
            <a:ext cx="2133600" cy="365125"/>
          </a:xfrm>
          <a:prstGeom prst="rect">
            <a:avLst/>
          </a:prstGeom>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7871232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62515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24E64112-6234-4670-BB8E-5C690AF86543}" type="slidenum">
              <a:rPr lang="en-US"/>
              <a:pPr>
                <a:defRPr/>
              </a:pPr>
              <a:t>‹#›</a:t>
            </a:fld>
            <a:endParaRPr lang="en-US"/>
          </a:p>
        </p:txBody>
      </p:sp>
    </p:spTree>
    <p:extLst>
      <p:ext uri="{BB962C8B-B14F-4D97-AF65-F5344CB8AC3E}">
        <p14:creationId xmlns:p14="http://schemas.microsoft.com/office/powerpoint/2010/main" val="2859234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788860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6794241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8615833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20602258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2980839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8991217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834707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1032780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8223071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620000" y="6480000"/>
            <a:ext cx="972000" cy="144000"/>
          </a:xfrm>
          <a:prstGeom prst="rect">
            <a:avLst/>
          </a:prstGeom>
        </p:spPr>
        <p:txBody>
          <a:bodyPr/>
          <a:lstStyle/>
          <a:p>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1885130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2"/>
          <p:cNvSpPr>
            <a:spLocks noGrp="1"/>
          </p:cNvSpPr>
          <p:nvPr>
            <p:ph idx="1"/>
          </p:nvPr>
        </p:nvSpPr>
        <p:spPr>
          <a:xfrm>
            <a:off x="1223963" y="3104964"/>
            <a:ext cx="6696075" cy="2052228"/>
          </a:xfrm>
          <a:prstGeom prst="rect">
            <a:avLst/>
          </a:prstGeom>
        </p:spPr>
        <p:txBody>
          <a:bodyPr rtlCol="0">
            <a:noAutofit/>
          </a:bodyPr>
          <a:lstStyle/>
          <a:p>
            <a:pPr lvl="0"/>
            <a:r>
              <a:rPr lang="en-US" noProof="0" dirty="0" smtClean="0"/>
              <a:t>Click to edit Master text styles</a:t>
            </a:r>
          </a:p>
          <a:p>
            <a:pPr lvl="0"/>
            <a:r>
              <a:rPr lang="en-US" noProof="0" dirty="0" smtClean="0"/>
              <a:t>Who</a:t>
            </a:r>
          </a:p>
          <a:p>
            <a:pPr lvl="0"/>
            <a:r>
              <a:rPr lang="en-US" noProof="0" dirty="0" smtClean="0"/>
              <a:t>Title</a:t>
            </a:r>
          </a:p>
        </p:txBody>
      </p:sp>
      <p:sp>
        <p:nvSpPr>
          <p:cNvPr id="5" name="Rectangle 6"/>
          <p:cNvSpPr>
            <a:spLocks noGrp="1" noChangeArrowheads="1"/>
          </p:cNvSpPr>
          <p:nvPr>
            <p:ph type="sldNum" sz="quarter" idx="11"/>
          </p:nvPr>
        </p:nvSpPr>
        <p:spPr>
          <a:ln/>
        </p:spPr>
        <p:txBody>
          <a:bodyPr/>
          <a:lstStyle>
            <a:lvl1pPr>
              <a:defRPr/>
            </a:lvl1pPr>
          </a:lstStyle>
          <a:p>
            <a:pPr>
              <a:defRPr/>
            </a:pPr>
            <a:fld id="{1F786915-64FE-434E-BA38-6F07F4871FD2}" type="slidenum">
              <a:rPr lang="en-US"/>
              <a:pPr>
                <a:defRPr/>
              </a:pPr>
              <a:t>‹#›</a:t>
            </a:fld>
            <a:endParaRPr lang="en-US"/>
          </a:p>
        </p:txBody>
      </p:sp>
    </p:spTree>
    <p:extLst>
      <p:ext uri="{BB962C8B-B14F-4D97-AF65-F5344CB8AC3E}">
        <p14:creationId xmlns:p14="http://schemas.microsoft.com/office/powerpoint/2010/main" val="2733745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155943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7CA8608-E7D6-497C-9B4E-B2551A23B2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561056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4549" y="223838"/>
            <a:ext cx="8648626" cy="612775"/>
          </a:xfrm>
        </p:spPr>
        <p:txBody>
          <a:bodyPr/>
          <a:lstStyle>
            <a:lvl1pPr algn="ctr">
              <a:defRPr sz="2400" u="none"/>
            </a:lvl1pPr>
          </a:lstStyle>
          <a:p>
            <a:r>
              <a:rPr lang="en-US" dirty="0" smtClean="0"/>
              <a:t>Click to edit Master title style</a:t>
            </a:r>
            <a:endParaRPr lang="en-GB" dirty="0"/>
          </a:p>
        </p:txBody>
      </p:sp>
      <p:sp>
        <p:nvSpPr>
          <p:cNvPr id="3" name="Content Placeholder 2"/>
          <p:cNvSpPr>
            <a:spLocks noGrp="1"/>
          </p:cNvSpPr>
          <p:nvPr>
            <p:ph idx="1"/>
          </p:nvPr>
        </p:nvSpPr>
        <p:spPr>
          <a:xfrm>
            <a:off x="250826" y="1052513"/>
            <a:ext cx="8642350" cy="53292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A6CB47FB-FC65-487E-B87F-ED7EF06A87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037650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24E64112-6234-4670-BB8E-5C690AF865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5184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First 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2"/>
          <p:cNvSpPr>
            <a:spLocks noGrp="1"/>
          </p:cNvSpPr>
          <p:nvPr>
            <p:ph idx="1"/>
          </p:nvPr>
        </p:nvSpPr>
        <p:spPr>
          <a:xfrm>
            <a:off x="1223963" y="3104964"/>
            <a:ext cx="6696075" cy="2052228"/>
          </a:xfrm>
          <a:prstGeom prst="rect">
            <a:avLst/>
          </a:prstGeom>
        </p:spPr>
        <p:txBody>
          <a:bodyPr rtlCol="0">
            <a:noAutofit/>
          </a:bodyPr>
          <a:lstStyle/>
          <a:p>
            <a:pPr lvl="0"/>
            <a:r>
              <a:rPr lang="en-US" noProof="0" dirty="0" smtClean="0"/>
              <a:t>Click to edit Master text styles</a:t>
            </a:r>
          </a:p>
          <a:p>
            <a:pPr lvl="0"/>
            <a:r>
              <a:rPr lang="en-US" noProof="0" dirty="0" smtClean="0"/>
              <a:t>Who</a:t>
            </a:r>
          </a:p>
          <a:p>
            <a:pPr lvl="0"/>
            <a:r>
              <a:rPr lang="en-US" noProof="0" dirty="0" smtClean="0"/>
              <a:t>Title</a:t>
            </a:r>
          </a:p>
        </p:txBody>
      </p:sp>
      <p:sp>
        <p:nvSpPr>
          <p:cNvPr id="5" name="Rectangle 6"/>
          <p:cNvSpPr>
            <a:spLocks noGrp="1" noChangeArrowheads="1"/>
          </p:cNvSpPr>
          <p:nvPr>
            <p:ph type="sldNum" sz="quarter" idx="11"/>
          </p:nvPr>
        </p:nvSpPr>
        <p:spPr>
          <a:ln/>
        </p:spPr>
        <p:txBody>
          <a:bodyPr/>
          <a:lstStyle>
            <a:lvl1pPr>
              <a:defRPr/>
            </a:lvl1pPr>
          </a:lstStyle>
          <a:p>
            <a:pPr>
              <a:defRPr/>
            </a:pPr>
            <a:fld id="{1F786915-64FE-434E-BA38-6F07F4871F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4896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a:xfrm>
            <a:off x="1620000" y="6480000"/>
            <a:ext cx="972000" cy="144000"/>
          </a:xfrm>
          <a:prstGeom prst="rect">
            <a:avLst/>
          </a:prstGeom>
        </p:spPr>
        <p:txBody>
          <a:bodyPr/>
          <a:lstStyle/>
          <a:p>
            <a:endParaRPr lang="en-GB">
              <a:solidFill>
                <a:prstClr val="white"/>
              </a:solidFill>
            </a:endParaRPr>
          </a:p>
        </p:txBody>
      </p:sp>
      <p:sp>
        <p:nvSpPr>
          <p:cNvPr id="6" name="Footer Placeholder 5"/>
          <p:cNvSpPr>
            <a:spLocks noGrp="1"/>
          </p:cNvSpPr>
          <p:nvPr>
            <p:ph type="ftr" sz="quarter" idx="11"/>
          </p:nvPr>
        </p:nvSpPr>
        <p:spPr>
          <a:xfrm>
            <a:off x="2952000" y="6480000"/>
            <a:ext cx="3960260" cy="144000"/>
          </a:xfrm>
          <a:prstGeom prst="rect">
            <a:avLst/>
          </a:prstGeom>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55188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400"/>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C843FDC-FFBF-42A8-A28A-7EB4A07093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104470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05AB43B9-8847-41C8-A5CF-57EF914C1A99}" type="slidenum">
              <a:rPr lang="en-US" smtClean="0">
                <a:solidFill>
                  <a:srgbClr val="FFFFFF"/>
                </a:solidFill>
              </a:rPr>
              <a:pPr>
                <a:defRPr/>
              </a:pPr>
              <a:t>‹#›</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000000">
                  <a:tint val="75000"/>
                </a:srgbClr>
              </a:solidFill>
            </a:endParaRPr>
          </a:p>
        </p:txBody>
      </p:sp>
    </p:spTree>
    <p:extLst>
      <p:ext uri="{BB962C8B-B14F-4D97-AF65-F5344CB8AC3E}">
        <p14:creationId xmlns:p14="http://schemas.microsoft.com/office/powerpoint/2010/main" val="189014924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05AB43B9-8847-41C8-A5CF-57EF914C1A99}" type="slidenum">
              <a:rPr lang="en-US" smtClean="0">
                <a:solidFill>
                  <a:srgbClr val="FFFFFF"/>
                </a:solidFill>
              </a:rPr>
              <a:pPr>
                <a:defRPr/>
              </a:pPr>
              <a:t>‹#›</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000000">
                  <a:tint val="75000"/>
                </a:srgbClr>
              </a:solidFill>
            </a:endParaRPr>
          </a:p>
        </p:txBody>
      </p:sp>
    </p:spTree>
    <p:extLst>
      <p:ext uri="{BB962C8B-B14F-4D97-AF65-F5344CB8AC3E}">
        <p14:creationId xmlns:p14="http://schemas.microsoft.com/office/powerpoint/2010/main" val="141768028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7CA8608-E7D6-497C-9B4E-B2551A23B2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420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a:xfrm>
            <a:off x="7772400" y="6443997"/>
            <a:ext cx="990600" cy="333375"/>
          </a:xfrm>
          <a:ln/>
        </p:spPr>
        <p:txBody>
          <a:bodyPr/>
          <a:lstStyle>
            <a:lvl1pPr>
              <a:defRPr/>
            </a:lvl1pPr>
          </a:lstStyle>
          <a:p>
            <a:pPr>
              <a:defRPr/>
            </a:pPr>
            <a:fld id="{37CA8608-E7D6-497C-9B4E-B2551A23B2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5587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u="none"/>
            </a:lvl1pPr>
          </a:lstStyle>
          <a:p>
            <a:r>
              <a:rPr lang="en-US" dirty="0" smtClean="0"/>
              <a:t>Click to edit Master title style</a:t>
            </a:r>
            <a:endParaRPr lang="en-GB" dirty="0"/>
          </a:p>
        </p:txBody>
      </p:sp>
      <p:sp>
        <p:nvSpPr>
          <p:cNvPr id="3" name="Content Placeholder 2"/>
          <p:cNvSpPr>
            <a:spLocks noGrp="1"/>
          </p:cNvSpPr>
          <p:nvPr>
            <p:ph idx="1"/>
          </p:nvPr>
        </p:nvSpPr>
        <p:spPr>
          <a:xfrm>
            <a:off x="250826" y="1052513"/>
            <a:ext cx="8642350" cy="53292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A6CB47FB-FC65-487E-B87F-ED7EF06A87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7642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24E64112-6234-4670-BB8E-5C690AF865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9615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First 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2"/>
          <p:cNvSpPr>
            <a:spLocks noGrp="1"/>
          </p:cNvSpPr>
          <p:nvPr>
            <p:ph idx="1"/>
          </p:nvPr>
        </p:nvSpPr>
        <p:spPr>
          <a:xfrm>
            <a:off x="1223963" y="3104964"/>
            <a:ext cx="6696075" cy="2052228"/>
          </a:xfrm>
          <a:prstGeom prst="rect">
            <a:avLst/>
          </a:prstGeom>
        </p:spPr>
        <p:txBody>
          <a:bodyPr rtlCol="0">
            <a:noAutofit/>
          </a:bodyPr>
          <a:lstStyle/>
          <a:p>
            <a:pPr lvl="0"/>
            <a:r>
              <a:rPr lang="en-US" noProof="0" dirty="0" smtClean="0"/>
              <a:t>Click to edit Master text styles</a:t>
            </a:r>
          </a:p>
          <a:p>
            <a:pPr lvl="0"/>
            <a:r>
              <a:rPr lang="en-US" noProof="0" dirty="0" smtClean="0"/>
              <a:t>Who</a:t>
            </a:r>
          </a:p>
          <a:p>
            <a:pPr lvl="0"/>
            <a:r>
              <a:rPr lang="en-US" noProof="0" dirty="0" smtClean="0"/>
              <a:t>Title</a:t>
            </a:r>
          </a:p>
        </p:txBody>
      </p:sp>
      <p:sp>
        <p:nvSpPr>
          <p:cNvPr id="5" name="Rectangle 6"/>
          <p:cNvSpPr>
            <a:spLocks noGrp="1" noChangeArrowheads="1"/>
          </p:cNvSpPr>
          <p:nvPr>
            <p:ph type="sldNum" sz="quarter" idx="11"/>
          </p:nvPr>
        </p:nvSpPr>
        <p:spPr>
          <a:ln/>
        </p:spPr>
        <p:txBody>
          <a:bodyPr/>
          <a:lstStyle>
            <a:lvl1pPr>
              <a:defRPr/>
            </a:lvl1pPr>
          </a:lstStyle>
          <a:p>
            <a:pPr>
              <a:defRPr/>
            </a:pPr>
            <a:fld id="{1F786915-64FE-434E-BA38-6F07F4871F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1119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 60 ye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p:spPr>
        <p:txBody>
          <a:bodyPr/>
          <a:lstStyle/>
          <a:p>
            <a:endParaRPr lang="en-GB" dirty="0"/>
          </a:p>
        </p:txBody>
      </p:sp>
      <p:sp>
        <p:nvSpPr>
          <p:cNvPr id="4" name="Footer Placeholder 3"/>
          <p:cNvSpPr>
            <a:spLocks noGrp="1"/>
          </p:cNvSpPr>
          <p:nvPr>
            <p:ph type="ftr" sz="quarter" idx="11"/>
          </p:nvPr>
        </p:nvSpPr>
        <p:spPr>
          <a:xfrm>
            <a:off x="2016000" y="6660000"/>
            <a:ext cx="4140000" cy="144000"/>
          </a:xfr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2061302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p:spPr>
        <p:txBody>
          <a:bodyPr/>
          <a:lstStyle/>
          <a:p>
            <a:endParaRPr lang="en-GB" dirty="0"/>
          </a:p>
        </p:txBody>
      </p:sp>
      <p:sp>
        <p:nvSpPr>
          <p:cNvPr id="4" name="Footer Placeholder 3"/>
          <p:cNvSpPr>
            <a:spLocks noGrp="1"/>
          </p:cNvSpPr>
          <p:nvPr>
            <p:ph type="ftr" sz="quarter" idx="11"/>
          </p:nvPr>
        </p:nvSpPr>
        <p:spPr>
          <a:xfrm>
            <a:off x="2016000" y="6660000"/>
            <a:ext cx="4140000" cy="144000"/>
          </a:xfr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p:spPr>
        <p:txBody>
          <a:bodyPr/>
          <a:lstStyle/>
          <a:p>
            <a:fld id="{FD0A51CA-4611-42BC-8C78-05A9D4A054CC}" type="slidenum">
              <a:rPr lang="en-GB" smtClean="0"/>
              <a:pPr/>
              <a:t>‹#›</a:t>
            </a:fld>
            <a:endParaRPr lang="en-GB" dirty="0"/>
          </a:p>
        </p:txBody>
      </p:sp>
      <p:sp>
        <p:nvSpPr>
          <p:cNvPr id="6" name="Title 1"/>
          <p:cNvSpPr>
            <a:spLocks noGrp="1"/>
          </p:cNvSpPr>
          <p:nvPr>
            <p:ph type="title"/>
          </p:nvPr>
        </p:nvSpPr>
        <p:spPr>
          <a:xfrm>
            <a:off x="612000" y="4762800"/>
            <a:ext cx="7920000" cy="720000"/>
          </a:xfrm>
        </p:spPr>
        <p:txBody>
          <a:bodyPr/>
          <a:lstStyle>
            <a:lvl1pPr algn="ctr">
              <a:defRPr/>
            </a:lvl1pPr>
          </a:lstStyle>
          <a:p>
            <a:r>
              <a:rPr lang="en-US" dirty="0"/>
              <a:t>Click to edit Master title style</a:t>
            </a:r>
          </a:p>
        </p:txBody>
      </p:sp>
      <p:sp>
        <p:nvSpPr>
          <p:cNvPr id="7" name="Subtitle 2"/>
          <p:cNvSpPr>
            <a:spLocks noGrp="1"/>
          </p:cNvSpPr>
          <p:nvPr>
            <p:ph type="subTitle" idx="1"/>
          </p:nvPr>
        </p:nvSpPr>
        <p:spPr>
          <a:xfrm>
            <a:off x="612000" y="5482800"/>
            <a:ext cx="7920000" cy="540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85685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6D8CE-DF9A-4FC9-98C1-36228A9B7D78}" type="slidenum">
              <a:rPr lang="en-US" smtClean="0"/>
              <a:t>‹#›</a:t>
            </a:fld>
            <a:endParaRPr lang="en-US"/>
          </a:p>
        </p:txBody>
      </p:sp>
    </p:spTree>
    <p:extLst>
      <p:ext uri="{BB962C8B-B14F-4D97-AF65-F5344CB8AC3E}">
        <p14:creationId xmlns:p14="http://schemas.microsoft.com/office/powerpoint/2010/main" val="3010108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39866740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 y="273687"/>
            <a:ext cx="7886700" cy="576000"/>
          </a:xfrm>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a:p>
        </p:txBody>
      </p:sp>
      <p:sp>
        <p:nvSpPr>
          <p:cNvPr id="7" name="Espace réservé du texte 7"/>
          <p:cNvSpPr>
            <a:spLocks noGrp="1"/>
          </p:cNvSpPr>
          <p:nvPr>
            <p:ph type="body" sz="quarter" idx="13"/>
          </p:nvPr>
        </p:nvSpPr>
        <p:spPr>
          <a:xfrm>
            <a:off x="190800" y="870585"/>
            <a:ext cx="7885112" cy="576000"/>
          </a:xfrm>
        </p:spPr>
        <p:txBody>
          <a:bodyPr>
            <a:normAutofit/>
          </a:bodyPr>
          <a:lstStyle>
            <a:lvl1pPr marL="0" indent="0">
              <a:buNone/>
              <a:defRPr sz="2800">
                <a:solidFill>
                  <a:schemeClr val="accent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708622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2565613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2961" y="263526"/>
            <a:ext cx="8321119" cy="1325563"/>
          </a:xfrm>
        </p:spPr>
        <p:txBody>
          <a:bodyPr/>
          <a:lstStyle/>
          <a:p>
            <a:r>
              <a:rPr lang="fr-FR"/>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Date Placeholder 9"/>
          <p:cNvSpPr>
            <a:spLocks noGrp="1"/>
          </p:cNvSpPr>
          <p:nvPr>
            <p:ph type="dt" sz="half" idx="10"/>
          </p:nvPr>
        </p:nvSpPr>
        <p:spPr/>
        <p:txBody>
          <a:bodyPr/>
          <a:lstStyle/>
          <a:p>
            <a:endParaRPr lang="en-GB" dirty="0"/>
          </a:p>
        </p:txBody>
      </p:sp>
      <p:sp>
        <p:nvSpPr>
          <p:cNvPr id="11" name="Footer Placeholder 10"/>
          <p:cNvSpPr>
            <a:spLocks noGrp="1"/>
          </p:cNvSpPr>
          <p:nvPr>
            <p:ph type="ftr" sz="quarter" idx="11"/>
          </p:nvPr>
        </p:nvSpPr>
        <p:spPr/>
        <p:txBody>
          <a:bodyPr/>
          <a:lstStyle/>
          <a:p>
            <a:endParaRPr lang="en-GB" dirty="0"/>
          </a:p>
        </p:txBody>
      </p:sp>
      <p:sp>
        <p:nvSpPr>
          <p:cNvPr id="12" name="Slide Number Placeholder 11"/>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31356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u="none"/>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xfrm>
            <a:off x="7772400" y="6443997"/>
            <a:ext cx="990600" cy="333375"/>
          </a:xfrm>
          <a:ln/>
        </p:spPr>
        <p:txBody>
          <a:bodyPr/>
          <a:lstStyle>
            <a:lvl1pPr>
              <a:defRPr/>
            </a:lvl1pPr>
          </a:lstStyle>
          <a:p>
            <a:pPr>
              <a:defRPr/>
            </a:pPr>
            <a:fld id="{A6CB47FB-FC65-487E-B87F-ED7EF06A87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0396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Cliquez et modifiez le titre</a:t>
            </a:r>
            <a:endParaRPr lang="en-US"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095100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7" name="Espace réservé pour une image  6"/>
          <p:cNvSpPr>
            <a:spLocks noGrp="1"/>
          </p:cNvSpPr>
          <p:nvPr>
            <p:ph type="pic" sz="quarter" idx="13"/>
          </p:nvPr>
        </p:nvSpPr>
        <p:spPr>
          <a:xfrm>
            <a:off x="639763" y="1706563"/>
            <a:ext cx="3027997" cy="1992312"/>
          </a:xfrm>
        </p:spPr>
        <p:txBody>
          <a:bodyPr/>
          <a:lstStyle/>
          <a:p>
            <a:endParaRPr lang="fr-FR"/>
          </a:p>
        </p:txBody>
      </p:sp>
      <p:sp>
        <p:nvSpPr>
          <p:cNvPr id="9" name="Espace réservé pour une image  8"/>
          <p:cNvSpPr>
            <a:spLocks noGrp="1"/>
          </p:cNvSpPr>
          <p:nvPr>
            <p:ph type="pic" sz="quarter" idx="14"/>
          </p:nvPr>
        </p:nvSpPr>
        <p:spPr>
          <a:xfrm>
            <a:off x="630238" y="3830638"/>
            <a:ext cx="3037522" cy="2001837"/>
          </a:xfrm>
        </p:spPr>
        <p:txBody>
          <a:bodyPr/>
          <a:lstStyle/>
          <a:p>
            <a:endParaRPr lang="fr-FR" dirty="0"/>
          </a:p>
        </p:txBody>
      </p:sp>
      <p:sp>
        <p:nvSpPr>
          <p:cNvPr id="11" name="Espace réservé du texte 10"/>
          <p:cNvSpPr>
            <a:spLocks noGrp="1"/>
          </p:cNvSpPr>
          <p:nvPr>
            <p:ph type="body" sz="quarter" idx="15"/>
          </p:nvPr>
        </p:nvSpPr>
        <p:spPr>
          <a:xfrm>
            <a:off x="3860800" y="1685925"/>
            <a:ext cx="4622800" cy="2012950"/>
          </a:xfrm>
        </p:spPr>
        <p:txBody>
          <a:bodyPr/>
          <a:lstStyle>
            <a:lvl1pPr marL="0" indent="0">
              <a:buNone/>
              <a:defRPr/>
            </a:lvl1pPr>
          </a:lstStyle>
          <a:p>
            <a:pPr lvl="0"/>
            <a:r>
              <a:rPr lang="fr-FR" dirty="0"/>
              <a:t>Cliquez pour modifier les</a:t>
            </a:r>
          </a:p>
        </p:txBody>
      </p:sp>
      <p:sp>
        <p:nvSpPr>
          <p:cNvPr id="13" name="Espace réservé du texte 12"/>
          <p:cNvSpPr>
            <a:spLocks noGrp="1"/>
          </p:cNvSpPr>
          <p:nvPr>
            <p:ph type="body" sz="quarter" idx="16"/>
          </p:nvPr>
        </p:nvSpPr>
        <p:spPr>
          <a:xfrm>
            <a:off x="3870325" y="3840163"/>
            <a:ext cx="4613275" cy="1992312"/>
          </a:xfrm>
        </p:spPr>
        <p:txBody>
          <a:bodyPr/>
          <a:lstStyle>
            <a:lvl1pPr marL="0" indent="0">
              <a:buNone/>
              <a:defRPr/>
            </a:lvl1pPr>
          </a:lstStyle>
          <a:p>
            <a:pPr lvl="0"/>
            <a:r>
              <a:rPr lang="fr-FR" dirty="0"/>
              <a:t>Cliquez pour modifier les</a:t>
            </a:r>
          </a:p>
        </p:txBody>
      </p:sp>
      <p:sp>
        <p:nvSpPr>
          <p:cNvPr id="6" name="Date Placeholder 5"/>
          <p:cNvSpPr>
            <a:spLocks noGrp="1"/>
          </p:cNvSpPr>
          <p:nvPr>
            <p:ph type="dt" sz="half" idx="17"/>
          </p:nvPr>
        </p:nvSpPr>
        <p:spPr/>
        <p:txBody>
          <a:bodyPr/>
          <a:lstStyle/>
          <a:p>
            <a:endParaRPr lang="en-GB" dirty="0"/>
          </a:p>
        </p:txBody>
      </p:sp>
      <p:sp>
        <p:nvSpPr>
          <p:cNvPr id="8" name="Footer Placeholder 7"/>
          <p:cNvSpPr>
            <a:spLocks noGrp="1"/>
          </p:cNvSpPr>
          <p:nvPr>
            <p:ph type="ftr" sz="quarter" idx="18"/>
          </p:nvPr>
        </p:nvSpPr>
        <p:spPr/>
        <p:txBody>
          <a:bodyPr/>
          <a:lstStyle/>
          <a:p>
            <a:endParaRPr lang="en-GB" dirty="0"/>
          </a:p>
        </p:txBody>
      </p:sp>
      <p:sp>
        <p:nvSpPr>
          <p:cNvPr id="10" name="Slide Number Placeholder 9"/>
          <p:cNvSpPr>
            <a:spLocks noGrp="1"/>
          </p:cNvSpPr>
          <p:nvPr>
            <p:ph type="sldNum" sz="quarter" idx="19"/>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711284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pictures and lab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7" name="Espace réservé pour une image  6"/>
          <p:cNvSpPr>
            <a:spLocks noGrp="1"/>
          </p:cNvSpPr>
          <p:nvPr>
            <p:ph type="pic" sz="quarter" idx="13"/>
          </p:nvPr>
        </p:nvSpPr>
        <p:spPr>
          <a:xfrm>
            <a:off x="121920" y="2534101"/>
            <a:ext cx="2174240" cy="2174240"/>
          </a:xfrm>
          <a:prstGeom prst="ellipse">
            <a:avLst/>
          </a:prstGeom>
          <a:solidFill>
            <a:schemeClr val="tx2">
              <a:lumMod val="20000"/>
              <a:lumOff val="80000"/>
            </a:schemeClr>
          </a:solidFill>
        </p:spPr>
        <p:txBody>
          <a:bodyPr/>
          <a:lstStyle/>
          <a:p>
            <a:endParaRPr lang="fr-FR"/>
          </a:p>
        </p:txBody>
      </p:sp>
      <p:sp>
        <p:nvSpPr>
          <p:cNvPr id="8" name="Espace réservé pour une image  6"/>
          <p:cNvSpPr>
            <a:spLocks noGrp="1"/>
          </p:cNvSpPr>
          <p:nvPr>
            <p:ph type="pic" sz="quarter" idx="14"/>
          </p:nvPr>
        </p:nvSpPr>
        <p:spPr>
          <a:xfrm>
            <a:off x="2367280" y="2534101"/>
            <a:ext cx="2174240" cy="2174240"/>
          </a:xfrm>
          <a:prstGeom prst="ellipse">
            <a:avLst/>
          </a:prstGeom>
          <a:solidFill>
            <a:schemeClr val="tx2">
              <a:lumMod val="20000"/>
              <a:lumOff val="80000"/>
            </a:schemeClr>
          </a:solidFill>
        </p:spPr>
        <p:txBody>
          <a:bodyPr/>
          <a:lstStyle/>
          <a:p>
            <a:endParaRPr lang="fr-FR"/>
          </a:p>
        </p:txBody>
      </p:sp>
      <p:sp>
        <p:nvSpPr>
          <p:cNvPr id="9" name="Espace réservé pour une image  6"/>
          <p:cNvSpPr>
            <a:spLocks noGrp="1"/>
          </p:cNvSpPr>
          <p:nvPr>
            <p:ph type="pic" sz="quarter" idx="15"/>
          </p:nvPr>
        </p:nvSpPr>
        <p:spPr>
          <a:xfrm>
            <a:off x="4622800" y="2534101"/>
            <a:ext cx="2174240" cy="2174240"/>
          </a:xfrm>
          <a:prstGeom prst="ellipse">
            <a:avLst/>
          </a:prstGeom>
          <a:solidFill>
            <a:schemeClr val="tx2">
              <a:lumMod val="20000"/>
              <a:lumOff val="80000"/>
            </a:schemeClr>
          </a:solidFill>
        </p:spPr>
        <p:txBody>
          <a:bodyPr/>
          <a:lstStyle/>
          <a:p>
            <a:endParaRPr lang="fr-FR"/>
          </a:p>
        </p:txBody>
      </p:sp>
      <p:sp>
        <p:nvSpPr>
          <p:cNvPr id="10" name="Espace réservé pour une image  6"/>
          <p:cNvSpPr>
            <a:spLocks noGrp="1"/>
          </p:cNvSpPr>
          <p:nvPr>
            <p:ph type="pic" sz="quarter" idx="16"/>
          </p:nvPr>
        </p:nvSpPr>
        <p:spPr>
          <a:xfrm>
            <a:off x="6868160" y="2534101"/>
            <a:ext cx="2174240" cy="2174240"/>
          </a:xfrm>
          <a:prstGeom prst="ellipse">
            <a:avLst/>
          </a:prstGeom>
          <a:solidFill>
            <a:schemeClr val="tx2">
              <a:lumMod val="20000"/>
              <a:lumOff val="80000"/>
            </a:schemeClr>
          </a:solidFill>
        </p:spPr>
        <p:txBody>
          <a:bodyPr/>
          <a:lstStyle/>
          <a:p>
            <a:endParaRPr lang="fr-FR"/>
          </a:p>
        </p:txBody>
      </p:sp>
      <p:sp>
        <p:nvSpPr>
          <p:cNvPr id="12" name="Espace réservé du texte 11"/>
          <p:cNvSpPr>
            <a:spLocks noGrp="1"/>
          </p:cNvSpPr>
          <p:nvPr>
            <p:ph type="body" sz="quarter" idx="17"/>
          </p:nvPr>
        </p:nvSpPr>
        <p:spPr>
          <a:xfrm>
            <a:off x="111760" y="1903546"/>
            <a:ext cx="2194559" cy="549275"/>
          </a:xfrm>
        </p:spPr>
        <p:txBody>
          <a:bodyPr anchor="ctr">
            <a:normAutofit/>
          </a:bodyPr>
          <a:lstStyle>
            <a:lvl1pPr marL="0" indent="0" algn="ctr">
              <a:buNone/>
              <a:defRPr sz="2400">
                <a:solidFill>
                  <a:schemeClr val="tx2"/>
                </a:solidFill>
              </a:defRPr>
            </a:lvl1pPr>
          </a:lstStyle>
          <a:p>
            <a:pPr lvl="0"/>
            <a:r>
              <a:rPr lang="fr-FR" dirty="0"/>
              <a:t>Cliquez </a:t>
            </a:r>
          </a:p>
        </p:txBody>
      </p:sp>
      <p:sp>
        <p:nvSpPr>
          <p:cNvPr id="13" name="Espace réservé du texte 11"/>
          <p:cNvSpPr>
            <a:spLocks noGrp="1"/>
          </p:cNvSpPr>
          <p:nvPr>
            <p:ph type="body" sz="quarter" idx="18"/>
          </p:nvPr>
        </p:nvSpPr>
        <p:spPr>
          <a:xfrm>
            <a:off x="2357120" y="1903546"/>
            <a:ext cx="2194559" cy="549275"/>
          </a:xfrm>
        </p:spPr>
        <p:txBody>
          <a:bodyPr anchor="ctr">
            <a:normAutofit/>
          </a:bodyPr>
          <a:lstStyle>
            <a:lvl1pPr marL="0" indent="0" algn="ctr">
              <a:buNone/>
              <a:defRPr sz="2400">
                <a:solidFill>
                  <a:schemeClr val="tx2"/>
                </a:solidFill>
              </a:defRPr>
            </a:lvl1pPr>
          </a:lstStyle>
          <a:p>
            <a:pPr lvl="0"/>
            <a:r>
              <a:rPr lang="fr-FR" dirty="0"/>
              <a:t>Cliquez </a:t>
            </a:r>
          </a:p>
        </p:txBody>
      </p:sp>
      <p:sp>
        <p:nvSpPr>
          <p:cNvPr id="14" name="Espace réservé du texte 11"/>
          <p:cNvSpPr>
            <a:spLocks noGrp="1"/>
          </p:cNvSpPr>
          <p:nvPr>
            <p:ph type="body" sz="quarter" idx="19"/>
          </p:nvPr>
        </p:nvSpPr>
        <p:spPr>
          <a:xfrm>
            <a:off x="4592320" y="1903546"/>
            <a:ext cx="2194559" cy="549275"/>
          </a:xfrm>
        </p:spPr>
        <p:txBody>
          <a:bodyPr anchor="ctr">
            <a:normAutofit/>
          </a:bodyPr>
          <a:lstStyle>
            <a:lvl1pPr marL="0" indent="0" algn="ctr">
              <a:buNone/>
              <a:defRPr sz="2400">
                <a:solidFill>
                  <a:schemeClr val="tx2"/>
                </a:solidFill>
              </a:defRPr>
            </a:lvl1pPr>
          </a:lstStyle>
          <a:p>
            <a:pPr lvl="0"/>
            <a:r>
              <a:rPr lang="fr-FR" dirty="0"/>
              <a:t>Cliquez </a:t>
            </a:r>
          </a:p>
        </p:txBody>
      </p:sp>
      <p:sp>
        <p:nvSpPr>
          <p:cNvPr id="15" name="Espace réservé du texte 11"/>
          <p:cNvSpPr>
            <a:spLocks noGrp="1"/>
          </p:cNvSpPr>
          <p:nvPr>
            <p:ph type="body" sz="quarter" idx="20"/>
          </p:nvPr>
        </p:nvSpPr>
        <p:spPr>
          <a:xfrm>
            <a:off x="6837680" y="1903546"/>
            <a:ext cx="2194559" cy="549275"/>
          </a:xfrm>
        </p:spPr>
        <p:txBody>
          <a:bodyPr anchor="ctr">
            <a:normAutofit/>
          </a:bodyPr>
          <a:lstStyle>
            <a:lvl1pPr marL="0" indent="0" algn="ctr">
              <a:buNone/>
              <a:defRPr sz="2400">
                <a:solidFill>
                  <a:schemeClr val="tx2"/>
                </a:solidFill>
              </a:defRPr>
            </a:lvl1pPr>
          </a:lstStyle>
          <a:p>
            <a:pPr lvl="0"/>
            <a:r>
              <a:rPr lang="fr-FR" dirty="0"/>
              <a:t>Cliquez </a:t>
            </a:r>
          </a:p>
        </p:txBody>
      </p:sp>
      <p:sp>
        <p:nvSpPr>
          <p:cNvPr id="16" name="Espace réservé du texte 11"/>
          <p:cNvSpPr>
            <a:spLocks noGrp="1"/>
          </p:cNvSpPr>
          <p:nvPr>
            <p:ph type="body" sz="quarter" idx="21"/>
          </p:nvPr>
        </p:nvSpPr>
        <p:spPr>
          <a:xfrm>
            <a:off x="111760" y="4900745"/>
            <a:ext cx="2194559" cy="900000"/>
          </a:xfrm>
        </p:spPr>
        <p:txBody>
          <a:bodyPr anchor="t">
            <a:normAutofit/>
          </a:bodyPr>
          <a:lstStyle>
            <a:lvl1pPr marL="0" indent="0" algn="ctr">
              <a:buNone/>
              <a:defRPr sz="2400">
                <a:solidFill>
                  <a:schemeClr val="accent2"/>
                </a:solidFill>
              </a:defRPr>
            </a:lvl1pPr>
          </a:lstStyle>
          <a:p>
            <a:pPr lvl="0"/>
            <a:r>
              <a:rPr lang="fr-FR" dirty="0"/>
              <a:t>Cliquez </a:t>
            </a:r>
          </a:p>
        </p:txBody>
      </p:sp>
      <p:sp>
        <p:nvSpPr>
          <p:cNvPr id="17" name="Espace réservé du texte 11"/>
          <p:cNvSpPr>
            <a:spLocks noGrp="1"/>
          </p:cNvSpPr>
          <p:nvPr>
            <p:ph type="body" sz="quarter" idx="22"/>
          </p:nvPr>
        </p:nvSpPr>
        <p:spPr>
          <a:xfrm>
            <a:off x="2357120" y="4900745"/>
            <a:ext cx="2194559" cy="900000"/>
          </a:xfrm>
        </p:spPr>
        <p:txBody>
          <a:bodyPr anchor="t">
            <a:normAutofit/>
          </a:bodyPr>
          <a:lstStyle>
            <a:lvl1pPr marL="0" indent="0" algn="ctr">
              <a:buNone/>
              <a:defRPr sz="2400">
                <a:solidFill>
                  <a:schemeClr val="accent2"/>
                </a:solidFill>
              </a:defRPr>
            </a:lvl1pPr>
          </a:lstStyle>
          <a:p>
            <a:pPr lvl="0"/>
            <a:r>
              <a:rPr lang="fr-FR" dirty="0"/>
              <a:t>Cliquez </a:t>
            </a:r>
          </a:p>
        </p:txBody>
      </p:sp>
      <p:sp>
        <p:nvSpPr>
          <p:cNvPr id="18" name="Espace réservé du texte 11"/>
          <p:cNvSpPr>
            <a:spLocks noGrp="1"/>
          </p:cNvSpPr>
          <p:nvPr>
            <p:ph type="body" sz="quarter" idx="23"/>
          </p:nvPr>
        </p:nvSpPr>
        <p:spPr>
          <a:xfrm>
            <a:off x="4592320" y="4900745"/>
            <a:ext cx="2194559" cy="900000"/>
          </a:xfrm>
        </p:spPr>
        <p:txBody>
          <a:bodyPr anchor="t">
            <a:normAutofit/>
          </a:bodyPr>
          <a:lstStyle>
            <a:lvl1pPr marL="0" indent="0" algn="ctr">
              <a:buNone/>
              <a:defRPr sz="2400">
                <a:solidFill>
                  <a:schemeClr val="accent2"/>
                </a:solidFill>
              </a:defRPr>
            </a:lvl1pPr>
          </a:lstStyle>
          <a:p>
            <a:pPr lvl="0"/>
            <a:r>
              <a:rPr lang="fr-FR" dirty="0"/>
              <a:t>Cliquez </a:t>
            </a:r>
          </a:p>
        </p:txBody>
      </p:sp>
      <p:sp>
        <p:nvSpPr>
          <p:cNvPr id="19" name="Espace réservé du texte 11"/>
          <p:cNvSpPr>
            <a:spLocks noGrp="1"/>
          </p:cNvSpPr>
          <p:nvPr>
            <p:ph type="body" sz="quarter" idx="24"/>
          </p:nvPr>
        </p:nvSpPr>
        <p:spPr>
          <a:xfrm>
            <a:off x="6837680" y="4900745"/>
            <a:ext cx="2194559" cy="900000"/>
          </a:xfrm>
        </p:spPr>
        <p:txBody>
          <a:bodyPr anchor="t">
            <a:normAutofit/>
          </a:bodyPr>
          <a:lstStyle>
            <a:lvl1pPr marL="0" indent="0" algn="ctr">
              <a:buNone/>
              <a:defRPr sz="2400">
                <a:solidFill>
                  <a:schemeClr val="accent2"/>
                </a:solidFill>
              </a:defRPr>
            </a:lvl1pPr>
          </a:lstStyle>
          <a:p>
            <a:pPr lvl="0"/>
            <a:r>
              <a:rPr lang="fr-FR" dirty="0"/>
              <a:t>Cliquez </a:t>
            </a:r>
          </a:p>
        </p:txBody>
      </p:sp>
      <p:sp>
        <p:nvSpPr>
          <p:cNvPr id="6" name="Date Placeholder 5"/>
          <p:cNvSpPr>
            <a:spLocks noGrp="1"/>
          </p:cNvSpPr>
          <p:nvPr>
            <p:ph type="dt" sz="half" idx="25"/>
          </p:nvPr>
        </p:nvSpPr>
        <p:spPr/>
        <p:txBody>
          <a:bodyPr/>
          <a:lstStyle/>
          <a:p>
            <a:endParaRPr lang="en-GB" dirty="0"/>
          </a:p>
        </p:txBody>
      </p:sp>
      <p:sp>
        <p:nvSpPr>
          <p:cNvPr id="11" name="Footer Placeholder 10"/>
          <p:cNvSpPr>
            <a:spLocks noGrp="1"/>
          </p:cNvSpPr>
          <p:nvPr>
            <p:ph type="ftr" sz="quarter" idx="26"/>
          </p:nvPr>
        </p:nvSpPr>
        <p:spPr/>
        <p:txBody>
          <a:bodyPr/>
          <a:lstStyle/>
          <a:p>
            <a:endParaRPr lang="en-GB" dirty="0"/>
          </a:p>
        </p:txBody>
      </p:sp>
      <p:sp>
        <p:nvSpPr>
          <p:cNvPr id="20" name="Slide Number Placeholder 19"/>
          <p:cNvSpPr>
            <a:spLocks noGrp="1"/>
          </p:cNvSpPr>
          <p:nvPr>
            <p:ph type="sldNum" sz="quarter" idx="27"/>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408321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sa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7" name="Espace réservé pour une image  6"/>
          <p:cNvSpPr>
            <a:spLocks noGrp="1"/>
          </p:cNvSpPr>
          <p:nvPr>
            <p:ph type="pic" sz="quarter" idx="13" hasCustomPrompt="1"/>
          </p:nvPr>
        </p:nvSpPr>
        <p:spPr>
          <a:xfrm>
            <a:off x="260977" y="1730375"/>
            <a:ext cx="1440000" cy="1800000"/>
          </a:xfrm>
        </p:spPr>
        <p:txBody>
          <a:bodyPr>
            <a:normAutofit/>
          </a:bodyPr>
          <a:lstStyle>
            <a:lvl1pPr marL="0" indent="0">
              <a:buNone/>
              <a:defRPr sz="1800"/>
            </a:lvl1pPr>
          </a:lstStyle>
          <a:p>
            <a:r>
              <a:rPr lang="fr-FR" dirty="0"/>
              <a:t>insérer une image</a:t>
            </a:r>
          </a:p>
        </p:txBody>
      </p:sp>
      <p:sp>
        <p:nvSpPr>
          <p:cNvPr id="9" name="Espace réservé du texte 8"/>
          <p:cNvSpPr>
            <a:spLocks noGrp="1"/>
          </p:cNvSpPr>
          <p:nvPr>
            <p:ph type="body" sz="quarter" idx="14" hasCustomPrompt="1"/>
          </p:nvPr>
        </p:nvSpPr>
        <p:spPr>
          <a:xfrm>
            <a:off x="1700335"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0" name="Espace réservé pour une image  6"/>
          <p:cNvSpPr>
            <a:spLocks noGrp="1"/>
          </p:cNvSpPr>
          <p:nvPr>
            <p:ph type="pic" sz="quarter" idx="15" hasCustomPrompt="1"/>
          </p:nvPr>
        </p:nvSpPr>
        <p:spPr>
          <a:xfrm>
            <a:off x="3142819" y="1730375"/>
            <a:ext cx="1440000" cy="1800000"/>
          </a:xfrm>
        </p:spPr>
        <p:txBody>
          <a:bodyPr>
            <a:normAutofit/>
          </a:bodyPr>
          <a:lstStyle>
            <a:lvl1pPr marL="0" indent="0">
              <a:buNone/>
              <a:defRPr sz="1800"/>
            </a:lvl1pPr>
          </a:lstStyle>
          <a:p>
            <a:r>
              <a:rPr lang="fr-FR" dirty="0"/>
              <a:t>insérer une image</a:t>
            </a:r>
          </a:p>
        </p:txBody>
      </p:sp>
      <p:sp>
        <p:nvSpPr>
          <p:cNvPr id="11" name="Espace réservé du texte 8"/>
          <p:cNvSpPr>
            <a:spLocks noGrp="1"/>
          </p:cNvSpPr>
          <p:nvPr>
            <p:ph type="body" sz="quarter" idx="16" hasCustomPrompt="1"/>
          </p:nvPr>
        </p:nvSpPr>
        <p:spPr>
          <a:xfrm>
            <a:off x="4582177"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2" name="Espace réservé pour une image  6"/>
          <p:cNvSpPr>
            <a:spLocks noGrp="1"/>
          </p:cNvSpPr>
          <p:nvPr>
            <p:ph type="pic" sz="quarter" idx="17" hasCustomPrompt="1"/>
          </p:nvPr>
        </p:nvSpPr>
        <p:spPr>
          <a:xfrm>
            <a:off x="6026604" y="1730375"/>
            <a:ext cx="1440000" cy="1800000"/>
          </a:xfrm>
        </p:spPr>
        <p:txBody>
          <a:bodyPr>
            <a:normAutofit/>
          </a:bodyPr>
          <a:lstStyle>
            <a:lvl1pPr marL="0" indent="0">
              <a:buNone/>
              <a:defRPr sz="1800"/>
            </a:lvl1pPr>
          </a:lstStyle>
          <a:p>
            <a:r>
              <a:rPr lang="fr-FR" dirty="0"/>
              <a:t>insérer une image</a:t>
            </a:r>
          </a:p>
        </p:txBody>
      </p:sp>
      <p:sp>
        <p:nvSpPr>
          <p:cNvPr id="13" name="Espace réservé du texte 8"/>
          <p:cNvSpPr>
            <a:spLocks noGrp="1"/>
          </p:cNvSpPr>
          <p:nvPr>
            <p:ph type="body" sz="quarter" idx="18" hasCustomPrompt="1"/>
          </p:nvPr>
        </p:nvSpPr>
        <p:spPr>
          <a:xfrm>
            <a:off x="7470062"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4" name="Espace réservé pour une image  6"/>
          <p:cNvSpPr>
            <a:spLocks noGrp="1"/>
          </p:cNvSpPr>
          <p:nvPr>
            <p:ph type="pic" sz="quarter" idx="19" hasCustomPrompt="1"/>
          </p:nvPr>
        </p:nvSpPr>
        <p:spPr>
          <a:xfrm>
            <a:off x="1699998" y="3530239"/>
            <a:ext cx="1440000" cy="1800000"/>
          </a:xfrm>
        </p:spPr>
        <p:txBody>
          <a:bodyPr>
            <a:normAutofit/>
          </a:bodyPr>
          <a:lstStyle>
            <a:lvl1pPr marL="0" indent="0">
              <a:buNone/>
              <a:defRPr sz="1800"/>
            </a:lvl1pPr>
          </a:lstStyle>
          <a:p>
            <a:r>
              <a:rPr lang="fr-FR" dirty="0"/>
              <a:t>insérer une image</a:t>
            </a:r>
          </a:p>
        </p:txBody>
      </p:sp>
      <p:sp>
        <p:nvSpPr>
          <p:cNvPr id="15" name="Espace réservé du texte 8"/>
          <p:cNvSpPr>
            <a:spLocks noGrp="1"/>
          </p:cNvSpPr>
          <p:nvPr>
            <p:ph type="body" sz="quarter" idx="20" hasCustomPrompt="1"/>
          </p:nvPr>
        </p:nvSpPr>
        <p:spPr>
          <a:xfrm>
            <a:off x="3139356"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6" name="Espace réservé pour une image  6"/>
          <p:cNvSpPr>
            <a:spLocks noGrp="1"/>
          </p:cNvSpPr>
          <p:nvPr>
            <p:ph type="pic" sz="quarter" idx="21" hasCustomPrompt="1"/>
          </p:nvPr>
        </p:nvSpPr>
        <p:spPr>
          <a:xfrm>
            <a:off x="4583319" y="3530239"/>
            <a:ext cx="1440000" cy="1800000"/>
          </a:xfrm>
        </p:spPr>
        <p:txBody>
          <a:bodyPr>
            <a:normAutofit/>
          </a:bodyPr>
          <a:lstStyle>
            <a:lvl1pPr marL="0" indent="0">
              <a:buNone/>
              <a:defRPr sz="1800"/>
            </a:lvl1pPr>
          </a:lstStyle>
          <a:p>
            <a:r>
              <a:rPr lang="fr-FR" dirty="0"/>
              <a:t>insérer une image</a:t>
            </a:r>
          </a:p>
        </p:txBody>
      </p:sp>
      <p:sp>
        <p:nvSpPr>
          <p:cNvPr id="17" name="Espace réservé du texte 8"/>
          <p:cNvSpPr>
            <a:spLocks noGrp="1"/>
          </p:cNvSpPr>
          <p:nvPr>
            <p:ph type="body" sz="quarter" idx="22" hasCustomPrompt="1"/>
          </p:nvPr>
        </p:nvSpPr>
        <p:spPr>
          <a:xfrm>
            <a:off x="6029398"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8" name="Espace réservé pour une image  6"/>
          <p:cNvSpPr>
            <a:spLocks noGrp="1"/>
          </p:cNvSpPr>
          <p:nvPr>
            <p:ph type="pic" sz="quarter" idx="23" hasCustomPrompt="1"/>
          </p:nvPr>
        </p:nvSpPr>
        <p:spPr>
          <a:xfrm>
            <a:off x="7474209" y="3530239"/>
            <a:ext cx="1440000" cy="1800000"/>
          </a:xfrm>
        </p:spPr>
        <p:txBody>
          <a:bodyPr>
            <a:normAutofit/>
          </a:bodyPr>
          <a:lstStyle>
            <a:lvl1pPr marL="0" indent="0">
              <a:buNone/>
              <a:defRPr sz="1800"/>
            </a:lvl1pPr>
          </a:lstStyle>
          <a:p>
            <a:r>
              <a:rPr lang="fr-FR" dirty="0"/>
              <a:t>insérer une image</a:t>
            </a:r>
          </a:p>
        </p:txBody>
      </p:sp>
      <p:sp>
        <p:nvSpPr>
          <p:cNvPr id="19" name="Espace réservé du texte 8"/>
          <p:cNvSpPr>
            <a:spLocks noGrp="1"/>
          </p:cNvSpPr>
          <p:nvPr>
            <p:ph type="body" sz="quarter" idx="24" hasCustomPrompt="1"/>
          </p:nvPr>
        </p:nvSpPr>
        <p:spPr>
          <a:xfrm>
            <a:off x="257452"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3" name="Date Placeholder 2"/>
          <p:cNvSpPr>
            <a:spLocks noGrp="1"/>
          </p:cNvSpPr>
          <p:nvPr>
            <p:ph type="dt" sz="half" idx="25"/>
          </p:nvPr>
        </p:nvSpPr>
        <p:spPr/>
        <p:txBody>
          <a:bodyPr/>
          <a:lstStyle/>
          <a:p>
            <a:endParaRPr lang="en-GB" dirty="0"/>
          </a:p>
        </p:txBody>
      </p:sp>
      <p:sp>
        <p:nvSpPr>
          <p:cNvPr id="4" name="Footer Placeholder 3"/>
          <p:cNvSpPr>
            <a:spLocks noGrp="1"/>
          </p:cNvSpPr>
          <p:nvPr>
            <p:ph type="ftr" sz="quarter" idx="26"/>
          </p:nvPr>
        </p:nvSpPr>
        <p:spPr/>
        <p:txBody>
          <a:bodyPr/>
          <a:lstStyle/>
          <a:p>
            <a:endParaRPr lang="en-GB" dirty="0"/>
          </a:p>
        </p:txBody>
      </p:sp>
      <p:sp>
        <p:nvSpPr>
          <p:cNvPr id="5" name="Slide Number Placeholder 4"/>
          <p:cNvSpPr>
            <a:spLocks noGrp="1"/>
          </p:cNvSpPr>
          <p:nvPr>
            <p:ph type="sldNum" sz="quarter" idx="27"/>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503937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dirty="0"/>
              <a:t>Cliquez et modifiez le titre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904499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5350535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i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p:spPr>
        <p:txBody>
          <a:bodyPr/>
          <a:lstStyle/>
          <a:p>
            <a:fld id="{38BB2531-EB65-4E80-8D5C-562EA54C0A3D}" type="datetime1">
              <a:rPr lang="fr-LU" smtClean="0"/>
              <a:t>07/04/2022</a:t>
            </a:fld>
            <a:endParaRPr lang="en-GB" dirty="0"/>
          </a:p>
        </p:txBody>
      </p:sp>
      <p:sp>
        <p:nvSpPr>
          <p:cNvPr id="4" name="Footer Placeholder 3"/>
          <p:cNvSpPr>
            <a:spLocks noGrp="1"/>
          </p:cNvSpPr>
          <p:nvPr>
            <p:ph type="ftr" sz="quarter" idx="11"/>
          </p:nvPr>
        </p:nvSpPr>
        <p:spPr>
          <a:xfrm>
            <a:off x="2016000" y="6660000"/>
            <a:ext cx="4140000" cy="144000"/>
          </a:xfr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40445605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p:spPr>
        <p:txBody>
          <a:bodyPr/>
          <a:lstStyle/>
          <a:p>
            <a:fld id="{CAE01E3D-7FD9-4ED8-A33F-0865BF3BBD0A}" type="datetime1">
              <a:rPr lang="fr-LU" smtClean="0"/>
              <a:t>07/04/2022</a:t>
            </a:fld>
            <a:endParaRPr lang="en-GB" dirty="0"/>
          </a:p>
        </p:txBody>
      </p:sp>
      <p:sp>
        <p:nvSpPr>
          <p:cNvPr id="4" name="Footer Placeholder 3"/>
          <p:cNvSpPr>
            <a:spLocks noGrp="1"/>
          </p:cNvSpPr>
          <p:nvPr>
            <p:ph type="ftr" sz="quarter" idx="11"/>
          </p:nvPr>
        </p:nvSpPr>
        <p:spPr>
          <a:xfrm>
            <a:off x="2016000" y="6660000"/>
            <a:ext cx="4140000" cy="144000"/>
          </a:xfr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p:spPr>
        <p:txBody>
          <a:bodyPr/>
          <a:lstStyle/>
          <a:p>
            <a:fld id="{FD0A51CA-4611-42BC-8C78-05A9D4A054CC}" type="slidenum">
              <a:rPr lang="en-GB" smtClean="0"/>
              <a:pPr/>
              <a:t>‹#›</a:t>
            </a:fld>
            <a:endParaRPr lang="en-GB" dirty="0"/>
          </a:p>
        </p:txBody>
      </p:sp>
      <p:sp>
        <p:nvSpPr>
          <p:cNvPr id="6" name="Title 1"/>
          <p:cNvSpPr>
            <a:spLocks noGrp="1"/>
          </p:cNvSpPr>
          <p:nvPr>
            <p:ph type="title"/>
          </p:nvPr>
        </p:nvSpPr>
        <p:spPr>
          <a:xfrm>
            <a:off x="612000" y="4762800"/>
            <a:ext cx="7920000" cy="720000"/>
          </a:xfrm>
        </p:spPr>
        <p:txBody>
          <a:bodyPr anchor="b"/>
          <a:lstStyle>
            <a:lvl1pPr algn="ctr">
              <a:defRPr/>
            </a:lvl1pPr>
          </a:lstStyle>
          <a:p>
            <a:r>
              <a:rPr lang="en-US" dirty="0"/>
              <a:t>Click to edit Master title style</a:t>
            </a:r>
          </a:p>
        </p:txBody>
      </p:sp>
      <p:sp>
        <p:nvSpPr>
          <p:cNvPr id="7" name="Subtitle 2"/>
          <p:cNvSpPr>
            <a:spLocks noGrp="1"/>
          </p:cNvSpPr>
          <p:nvPr>
            <p:ph type="subTitle" idx="1"/>
          </p:nvPr>
        </p:nvSpPr>
        <p:spPr>
          <a:xfrm>
            <a:off x="612000" y="5482800"/>
            <a:ext cx="7920000" cy="540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ubtitle 2"/>
          <p:cNvSpPr txBox="1">
            <a:spLocks/>
          </p:cNvSpPr>
          <p:nvPr userDrawn="1"/>
        </p:nvSpPr>
        <p:spPr>
          <a:xfrm>
            <a:off x="638670" y="6046680"/>
            <a:ext cx="7920000" cy="540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buClr>
              <a:buSzPct val="80000"/>
              <a:buFont typeface=".AppleSystemUIFont" charset="-12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Clr>
                <a:schemeClr val="tx2"/>
              </a:buClr>
              <a:buSzPct val="80000"/>
              <a:buFont typeface=".AppleSystemUIFont" charset="-12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chemeClr val="tx2"/>
              </a:buClr>
              <a:buSzPct val="80000"/>
              <a:buFont typeface=".AppleSystemUIFont" charset="-12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endParaRPr lang="en-US" sz="2000" dirty="0">
              <a:solidFill>
                <a:schemeClr val="tx1"/>
              </a:solidFill>
            </a:endParaRPr>
          </a:p>
        </p:txBody>
      </p:sp>
    </p:spTree>
    <p:extLst>
      <p:ext uri="{BB962C8B-B14F-4D97-AF65-F5344CB8AC3E}">
        <p14:creationId xmlns:p14="http://schemas.microsoft.com/office/powerpoint/2010/main" val="755930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6AD771-9790-4863-B9E9-7C6B44CFDD45}" type="datetime1">
              <a:rPr lang="fr-LU" smtClean="0"/>
              <a:t>07/04/2022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6D8CE-DF9A-4FC9-98C1-36228A9B7D78}" type="slidenum">
              <a:rPr lang="en-US" smtClean="0"/>
              <a:t>‹#›</a:t>
            </a:fld>
            <a:endParaRPr lang="en-US"/>
          </a:p>
        </p:txBody>
      </p:sp>
    </p:spTree>
    <p:extLst>
      <p:ext uri="{BB962C8B-B14F-4D97-AF65-F5344CB8AC3E}">
        <p14:creationId xmlns:p14="http://schemas.microsoft.com/office/powerpoint/2010/main" val="1845161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F8DCB8-56BF-418E-90B2-A1298872FBAC}" type="datetime1">
              <a:rPr lang="fr-LU" smtClean="0"/>
              <a:t>07/04/2022</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413329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24E64112-6234-4670-BB8E-5C690AF865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88596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 y="273687"/>
            <a:ext cx="7886700" cy="576000"/>
          </a:xfrm>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C2C6FA6-644D-4DB7-B6D9-CEA588C11F6F}" type="datetime1">
              <a:rPr lang="fr-LU" smtClean="0"/>
              <a:t>07/04/2022</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a:p>
        </p:txBody>
      </p:sp>
      <p:sp>
        <p:nvSpPr>
          <p:cNvPr id="7" name="Espace réservé du texte 7"/>
          <p:cNvSpPr>
            <a:spLocks noGrp="1"/>
          </p:cNvSpPr>
          <p:nvPr>
            <p:ph type="body" sz="quarter" idx="13"/>
          </p:nvPr>
        </p:nvSpPr>
        <p:spPr>
          <a:xfrm>
            <a:off x="190800" y="870585"/>
            <a:ext cx="7885112" cy="576000"/>
          </a:xfrm>
        </p:spPr>
        <p:txBody>
          <a:bodyPr>
            <a:normAutofit/>
          </a:bodyPr>
          <a:lstStyle>
            <a:lvl1pPr marL="0" indent="0">
              <a:buNone/>
              <a:defRPr sz="2800">
                <a:solidFill>
                  <a:schemeClr val="accent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2011178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C226FFF9-16AD-4C61-BBBF-2541C94C80C6}" type="datetime1">
              <a:rPr lang="fr-LU" smtClean="0"/>
              <a:t>07/04/2022</a:t>
            </a:fld>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0453259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2961" y="263526"/>
            <a:ext cx="8321119" cy="1325563"/>
          </a:xfrm>
        </p:spPr>
        <p:txBody>
          <a:bodyPr/>
          <a:lstStyle/>
          <a:p>
            <a:r>
              <a:rPr lang="fr-FR"/>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Date Placeholder 9"/>
          <p:cNvSpPr>
            <a:spLocks noGrp="1"/>
          </p:cNvSpPr>
          <p:nvPr>
            <p:ph type="dt" sz="half" idx="10"/>
          </p:nvPr>
        </p:nvSpPr>
        <p:spPr/>
        <p:txBody>
          <a:bodyPr/>
          <a:lstStyle/>
          <a:p>
            <a:fld id="{DABCAF8D-33D6-425C-82EB-1AE95527A9AE}" type="datetime1">
              <a:rPr lang="fr-LU" smtClean="0"/>
              <a:t>07/04/2022</a:t>
            </a:fld>
            <a:endParaRPr lang="en-GB" dirty="0"/>
          </a:p>
        </p:txBody>
      </p:sp>
      <p:sp>
        <p:nvSpPr>
          <p:cNvPr id="11" name="Footer Placeholder 10"/>
          <p:cNvSpPr>
            <a:spLocks noGrp="1"/>
          </p:cNvSpPr>
          <p:nvPr>
            <p:ph type="ftr" sz="quarter" idx="11"/>
          </p:nvPr>
        </p:nvSpPr>
        <p:spPr/>
        <p:txBody>
          <a:bodyPr/>
          <a:lstStyle/>
          <a:p>
            <a:endParaRPr lang="en-GB" dirty="0"/>
          </a:p>
        </p:txBody>
      </p:sp>
      <p:sp>
        <p:nvSpPr>
          <p:cNvPr id="12" name="Slide Number Placeholder 11"/>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7842596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6" name="Date Placeholder 5"/>
          <p:cNvSpPr>
            <a:spLocks noGrp="1"/>
          </p:cNvSpPr>
          <p:nvPr>
            <p:ph type="dt" sz="half" idx="10"/>
          </p:nvPr>
        </p:nvSpPr>
        <p:spPr/>
        <p:txBody>
          <a:bodyPr/>
          <a:lstStyle/>
          <a:p>
            <a:fld id="{91011D65-8DD6-49C5-89EE-69AB76AFA2B9}" type="datetime1">
              <a:rPr lang="fr-LU" smtClean="0"/>
              <a:t>07/04/2022</a:t>
            </a:fld>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9899623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7" name="Espace réservé pour une image  6"/>
          <p:cNvSpPr>
            <a:spLocks noGrp="1"/>
          </p:cNvSpPr>
          <p:nvPr>
            <p:ph type="pic" sz="quarter" idx="13"/>
          </p:nvPr>
        </p:nvSpPr>
        <p:spPr>
          <a:xfrm>
            <a:off x="639763" y="1706563"/>
            <a:ext cx="3027997" cy="1992312"/>
          </a:xfrm>
        </p:spPr>
        <p:txBody>
          <a:bodyPr/>
          <a:lstStyle/>
          <a:p>
            <a:endParaRPr lang="fr-FR"/>
          </a:p>
        </p:txBody>
      </p:sp>
      <p:sp>
        <p:nvSpPr>
          <p:cNvPr id="9" name="Espace réservé pour une image  8"/>
          <p:cNvSpPr>
            <a:spLocks noGrp="1"/>
          </p:cNvSpPr>
          <p:nvPr>
            <p:ph type="pic" sz="quarter" idx="14"/>
          </p:nvPr>
        </p:nvSpPr>
        <p:spPr>
          <a:xfrm>
            <a:off x="630238" y="3830638"/>
            <a:ext cx="3037522" cy="2001837"/>
          </a:xfrm>
        </p:spPr>
        <p:txBody>
          <a:bodyPr/>
          <a:lstStyle/>
          <a:p>
            <a:endParaRPr lang="fr-FR" dirty="0"/>
          </a:p>
        </p:txBody>
      </p:sp>
      <p:sp>
        <p:nvSpPr>
          <p:cNvPr id="11" name="Espace réservé du texte 10"/>
          <p:cNvSpPr>
            <a:spLocks noGrp="1"/>
          </p:cNvSpPr>
          <p:nvPr>
            <p:ph type="body" sz="quarter" idx="15"/>
          </p:nvPr>
        </p:nvSpPr>
        <p:spPr>
          <a:xfrm>
            <a:off x="3860800" y="1685925"/>
            <a:ext cx="4622800" cy="2012950"/>
          </a:xfrm>
        </p:spPr>
        <p:txBody>
          <a:bodyPr/>
          <a:lstStyle>
            <a:lvl1pPr marL="0" indent="0">
              <a:buNone/>
              <a:defRPr/>
            </a:lvl1pPr>
          </a:lstStyle>
          <a:p>
            <a:pPr lvl="0"/>
            <a:r>
              <a:rPr lang="fr-FR" dirty="0"/>
              <a:t>Cliquez pour </a:t>
            </a:r>
            <a:r>
              <a:rPr lang="fr-FR"/>
              <a:t>modifier les</a:t>
            </a:r>
            <a:endParaRPr lang="fr-FR" dirty="0"/>
          </a:p>
        </p:txBody>
      </p:sp>
      <p:sp>
        <p:nvSpPr>
          <p:cNvPr id="13" name="Espace réservé du texte 12"/>
          <p:cNvSpPr>
            <a:spLocks noGrp="1"/>
          </p:cNvSpPr>
          <p:nvPr>
            <p:ph type="body" sz="quarter" idx="16"/>
          </p:nvPr>
        </p:nvSpPr>
        <p:spPr>
          <a:xfrm>
            <a:off x="3870325" y="3840163"/>
            <a:ext cx="4613275" cy="1992312"/>
          </a:xfrm>
        </p:spPr>
        <p:txBody>
          <a:bodyPr/>
          <a:lstStyle>
            <a:lvl1pPr marL="0" indent="0">
              <a:buNone/>
              <a:defRPr/>
            </a:lvl1pPr>
          </a:lstStyle>
          <a:p>
            <a:pPr lvl="0"/>
            <a:r>
              <a:rPr lang="fr-FR" dirty="0"/>
              <a:t>Cliquez pour modifier les</a:t>
            </a:r>
          </a:p>
        </p:txBody>
      </p:sp>
      <p:sp>
        <p:nvSpPr>
          <p:cNvPr id="6" name="Date Placeholder 5"/>
          <p:cNvSpPr>
            <a:spLocks noGrp="1"/>
          </p:cNvSpPr>
          <p:nvPr>
            <p:ph type="dt" sz="half" idx="17"/>
          </p:nvPr>
        </p:nvSpPr>
        <p:spPr/>
        <p:txBody>
          <a:bodyPr/>
          <a:lstStyle/>
          <a:p>
            <a:fld id="{9185D7C1-1706-41D7-A7B4-1D85BA57BFF5}" type="datetime1">
              <a:rPr lang="fr-LU" smtClean="0"/>
              <a:t>07/04/2022</a:t>
            </a:fld>
            <a:endParaRPr lang="en-GB" dirty="0"/>
          </a:p>
        </p:txBody>
      </p:sp>
      <p:sp>
        <p:nvSpPr>
          <p:cNvPr id="8" name="Footer Placeholder 7"/>
          <p:cNvSpPr>
            <a:spLocks noGrp="1"/>
          </p:cNvSpPr>
          <p:nvPr>
            <p:ph type="ftr" sz="quarter" idx="18"/>
          </p:nvPr>
        </p:nvSpPr>
        <p:spPr/>
        <p:txBody>
          <a:bodyPr/>
          <a:lstStyle/>
          <a:p>
            <a:endParaRPr lang="en-GB" dirty="0"/>
          </a:p>
        </p:txBody>
      </p:sp>
      <p:sp>
        <p:nvSpPr>
          <p:cNvPr id="10" name="Slide Number Placeholder 9"/>
          <p:cNvSpPr>
            <a:spLocks noGrp="1"/>
          </p:cNvSpPr>
          <p:nvPr>
            <p:ph type="sldNum" sz="quarter" idx="19"/>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0793536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pictures and lab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7" name="Espace réservé pour une image  6"/>
          <p:cNvSpPr>
            <a:spLocks noGrp="1"/>
          </p:cNvSpPr>
          <p:nvPr>
            <p:ph type="pic" sz="quarter" idx="13"/>
          </p:nvPr>
        </p:nvSpPr>
        <p:spPr>
          <a:xfrm>
            <a:off x="121920" y="2632075"/>
            <a:ext cx="2174240" cy="2174240"/>
          </a:xfrm>
          <a:prstGeom prst="ellipse">
            <a:avLst/>
          </a:prstGeom>
          <a:solidFill>
            <a:schemeClr val="tx2">
              <a:lumMod val="20000"/>
              <a:lumOff val="80000"/>
            </a:schemeClr>
          </a:solidFill>
        </p:spPr>
        <p:txBody>
          <a:bodyPr/>
          <a:lstStyle/>
          <a:p>
            <a:endParaRPr lang="fr-FR"/>
          </a:p>
        </p:txBody>
      </p:sp>
      <p:sp>
        <p:nvSpPr>
          <p:cNvPr id="8" name="Espace réservé pour une image  6"/>
          <p:cNvSpPr>
            <a:spLocks noGrp="1"/>
          </p:cNvSpPr>
          <p:nvPr>
            <p:ph type="pic" sz="quarter" idx="14"/>
          </p:nvPr>
        </p:nvSpPr>
        <p:spPr>
          <a:xfrm>
            <a:off x="2367280" y="2632075"/>
            <a:ext cx="2174240" cy="2174240"/>
          </a:xfrm>
          <a:prstGeom prst="ellipse">
            <a:avLst/>
          </a:prstGeom>
          <a:solidFill>
            <a:schemeClr val="tx2">
              <a:lumMod val="20000"/>
              <a:lumOff val="80000"/>
            </a:schemeClr>
          </a:solidFill>
        </p:spPr>
        <p:txBody>
          <a:bodyPr/>
          <a:lstStyle/>
          <a:p>
            <a:endParaRPr lang="fr-FR"/>
          </a:p>
        </p:txBody>
      </p:sp>
      <p:sp>
        <p:nvSpPr>
          <p:cNvPr id="9" name="Espace réservé pour une image  6"/>
          <p:cNvSpPr>
            <a:spLocks noGrp="1"/>
          </p:cNvSpPr>
          <p:nvPr>
            <p:ph type="pic" sz="quarter" idx="15"/>
          </p:nvPr>
        </p:nvSpPr>
        <p:spPr>
          <a:xfrm>
            <a:off x="4622800" y="2632075"/>
            <a:ext cx="2174240" cy="2174240"/>
          </a:xfrm>
          <a:prstGeom prst="ellipse">
            <a:avLst/>
          </a:prstGeom>
          <a:solidFill>
            <a:schemeClr val="tx2">
              <a:lumMod val="20000"/>
              <a:lumOff val="80000"/>
            </a:schemeClr>
          </a:solidFill>
        </p:spPr>
        <p:txBody>
          <a:bodyPr/>
          <a:lstStyle/>
          <a:p>
            <a:endParaRPr lang="fr-FR"/>
          </a:p>
        </p:txBody>
      </p:sp>
      <p:sp>
        <p:nvSpPr>
          <p:cNvPr id="10" name="Espace réservé pour une image  6"/>
          <p:cNvSpPr>
            <a:spLocks noGrp="1"/>
          </p:cNvSpPr>
          <p:nvPr>
            <p:ph type="pic" sz="quarter" idx="16"/>
          </p:nvPr>
        </p:nvSpPr>
        <p:spPr>
          <a:xfrm>
            <a:off x="6868160" y="2632075"/>
            <a:ext cx="2174240" cy="2174240"/>
          </a:xfrm>
          <a:prstGeom prst="ellipse">
            <a:avLst/>
          </a:prstGeom>
          <a:solidFill>
            <a:schemeClr val="tx2">
              <a:lumMod val="20000"/>
              <a:lumOff val="80000"/>
            </a:schemeClr>
          </a:solidFill>
        </p:spPr>
        <p:txBody>
          <a:bodyPr/>
          <a:lstStyle/>
          <a:p>
            <a:endParaRPr lang="fr-FR"/>
          </a:p>
        </p:txBody>
      </p:sp>
      <p:sp>
        <p:nvSpPr>
          <p:cNvPr id="12" name="Espace réservé du texte 11"/>
          <p:cNvSpPr>
            <a:spLocks noGrp="1"/>
          </p:cNvSpPr>
          <p:nvPr>
            <p:ph type="body" sz="quarter" idx="17"/>
          </p:nvPr>
        </p:nvSpPr>
        <p:spPr>
          <a:xfrm>
            <a:off x="111760" y="2001520"/>
            <a:ext cx="2194559" cy="549275"/>
          </a:xfrm>
        </p:spPr>
        <p:txBody>
          <a:bodyPr anchor="ctr">
            <a:normAutofit/>
          </a:bodyPr>
          <a:lstStyle>
            <a:lvl1pPr marL="0" indent="0" algn="ctr">
              <a:buNone/>
              <a:defRPr sz="2000">
                <a:solidFill>
                  <a:schemeClr val="tx2"/>
                </a:solidFill>
              </a:defRPr>
            </a:lvl1pPr>
          </a:lstStyle>
          <a:p>
            <a:pPr lvl="0"/>
            <a:r>
              <a:rPr lang="fr-FR" dirty="0"/>
              <a:t>Cliquez </a:t>
            </a:r>
          </a:p>
        </p:txBody>
      </p:sp>
      <p:sp>
        <p:nvSpPr>
          <p:cNvPr id="13" name="Espace réservé du texte 11"/>
          <p:cNvSpPr>
            <a:spLocks noGrp="1"/>
          </p:cNvSpPr>
          <p:nvPr>
            <p:ph type="body" sz="quarter" idx="18"/>
          </p:nvPr>
        </p:nvSpPr>
        <p:spPr>
          <a:xfrm>
            <a:off x="2357120" y="2001520"/>
            <a:ext cx="2194559" cy="549275"/>
          </a:xfrm>
        </p:spPr>
        <p:txBody>
          <a:bodyPr anchor="ctr">
            <a:normAutofit/>
          </a:bodyPr>
          <a:lstStyle>
            <a:lvl1pPr marL="0" indent="0" algn="ctr">
              <a:buNone/>
              <a:defRPr sz="2000">
                <a:solidFill>
                  <a:schemeClr val="tx2"/>
                </a:solidFill>
              </a:defRPr>
            </a:lvl1pPr>
          </a:lstStyle>
          <a:p>
            <a:pPr lvl="0"/>
            <a:r>
              <a:rPr lang="fr-FR" dirty="0"/>
              <a:t>Cliquez </a:t>
            </a:r>
          </a:p>
        </p:txBody>
      </p:sp>
      <p:sp>
        <p:nvSpPr>
          <p:cNvPr id="14" name="Espace réservé du texte 11"/>
          <p:cNvSpPr>
            <a:spLocks noGrp="1"/>
          </p:cNvSpPr>
          <p:nvPr>
            <p:ph type="body" sz="quarter" idx="19"/>
          </p:nvPr>
        </p:nvSpPr>
        <p:spPr>
          <a:xfrm>
            <a:off x="4592320" y="2001520"/>
            <a:ext cx="2194559" cy="549275"/>
          </a:xfrm>
        </p:spPr>
        <p:txBody>
          <a:bodyPr anchor="ctr">
            <a:normAutofit/>
          </a:bodyPr>
          <a:lstStyle>
            <a:lvl1pPr marL="0" indent="0" algn="ctr">
              <a:buNone/>
              <a:defRPr sz="2000">
                <a:solidFill>
                  <a:schemeClr val="tx2"/>
                </a:solidFill>
              </a:defRPr>
            </a:lvl1pPr>
          </a:lstStyle>
          <a:p>
            <a:pPr lvl="0"/>
            <a:r>
              <a:rPr lang="fr-FR" dirty="0"/>
              <a:t>Cliquez </a:t>
            </a:r>
          </a:p>
        </p:txBody>
      </p:sp>
      <p:sp>
        <p:nvSpPr>
          <p:cNvPr id="15" name="Espace réservé du texte 11"/>
          <p:cNvSpPr>
            <a:spLocks noGrp="1"/>
          </p:cNvSpPr>
          <p:nvPr>
            <p:ph type="body" sz="quarter" idx="20"/>
          </p:nvPr>
        </p:nvSpPr>
        <p:spPr>
          <a:xfrm>
            <a:off x="6837680" y="2001520"/>
            <a:ext cx="2194559" cy="549275"/>
          </a:xfrm>
        </p:spPr>
        <p:txBody>
          <a:bodyPr anchor="ctr">
            <a:normAutofit/>
          </a:bodyPr>
          <a:lstStyle>
            <a:lvl1pPr marL="0" indent="0" algn="ctr">
              <a:buNone/>
              <a:defRPr sz="2000">
                <a:solidFill>
                  <a:schemeClr val="tx2"/>
                </a:solidFill>
              </a:defRPr>
            </a:lvl1pPr>
          </a:lstStyle>
          <a:p>
            <a:pPr lvl="0"/>
            <a:r>
              <a:rPr lang="fr-FR" dirty="0"/>
              <a:t>Cliquez </a:t>
            </a:r>
          </a:p>
        </p:txBody>
      </p:sp>
      <p:sp>
        <p:nvSpPr>
          <p:cNvPr id="16" name="Espace réservé du texte 11"/>
          <p:cNvSpPr>
            <a:spLocks noGrp="1"/>
          </p:cNvSpPr>
          <p:nvPr>
            <p:ph type="body" sz="quarter" idx="21"/>
          </p:nvPr>
        </p:nvSpPr>
        <p:spPr>
          <a:xfrm>
            <a:off x="111760" y="4998720"/>
            <a:ext cx="2194559" cy="549275"/>
          </a:xfrm>
        </p:spPr>
        <p:txBody>
          <a:bodyPr anchor="t">
            <a:normAutofit/>
          </a:bodyPr>
          <a:lstStyle>
            <a:lvl1pPr marL="0" indent="0" algn="ctr">
              <a:buNone/>
              <a:defRPr sz="2000">
                <a:solidFill>
                  <a:schemeClr val="accent2"/>
                </a:solidFill>
              </a:defRPr>
            </a:lvl1pPr>
          </a:lstStyle>
          <a:p>
            <a:pPr lvl="0"/>
            <a:r>
              <a:rPr lang="fr-FR" dirty="0"/>
              <a:t>Cliquez </a:t>
            </a:r>
          </a:p>
        </p:txBody>
      </p:sp>
      <p:sp>
        <p:nvSpPr>
          <p:cNvPr id="17" name="Espace réservé du texte 11"/>
          <p:cNvSpPr>
            <a:spLocks noGrp="1"/>
          </p:cNvSpPr>
          <p:nvPr>
            <p:ph type="body" sz="quarter" idx="22"/>
          </p:nvPr>
        </p:nvSpPr>
        <p:spPr>
          <a:xfrm>
            <a:off x="2357120" y="4998720"/>
            <a:ext cx="2194559" cy="549275"/>
          </a:xfrm>
        </p:spPr>
        <p:txBody>
          <a:bodyPr anchor="t">
            <a:normAutofit/>
          </a:bodyPr>
          <a:lstStyle>
            <a:lvl1pPr marL="0" indent="0" algn="ctr">
              <a:buNone/>
              <a:defRPr sz="2000">
                <a:solidFill>
                  <a:schemeClr val="accent2"/>
                </a:solidFill>
              </a:defRPr>
            </a:lvl1pPr>
          </a:lstStyle>
          <a:p>
            <a:pPr lvl="0"/>
            <a:r>
              <a:rPr lang="fr-FR" dirty="0"/>
              <a:t>Cliquez </a:t>
            </a:r>
          </a:p>
        </p:txBody>
      </p:sp>
      <p:sp>
        <p:nvSpPr>
          <p:cNvPr id="18" name="Espace réservé du texte 11"/>
          <p:cNvSpPr>
            <a:spLocks noGrp="1"/>
          </p:cNvSpPr>
          <p:nvPr>
            <p:ph type="body" sz="quarter" idx="23"/>
          </p:nvPr>
        </p:nvSpPr>
        <p:spPr>
          <a:xfrm>
            <a:off x="4592320" y="4998720"/>
            <a:ext cx="2194559" cy="549275"/>
          </a:xfrm>
        </p:spPr>
        <p:txBody>
          <a:bodyPr anchor="t">
            <a:normAutofit/>
          </a:bodyPr>
          <a:lstStyle>
            <a:lvl1pPr marL="0" indent="0" algn="ctr">
              <a:buNone/>
              <a:defRPr sz="2000">
                <a:solidFill>
                  <a:schemeClr val="accent2"/>
                </a:solidFill>
              </a:defRPr>
            </a:lvl1pPr>
          </a:lstStyle>
          <a:p>
            <a:pPr lvl="0"/>
            <a:r>
              <a:rPr lang="fr-FR" dirty="0"/>
              <a:t>Cliquez </a:t>
            </a:r>
          </a:p>
        </p:txBody>
      </p:sp>
      <p:sp>
        <p:nvSpPr>
          <p:cNvPr id="19" name="Espace réservé du texte 11"/>
          <p:cNvSpPr>
            <a:spLocks noGrp="1"/>
          </p:cNvSpPr>
          <p:nvPr>
            <p:ph type="body" sz="quarter" idx="24"/>
          </p:nvPr>
        </p:nvSpPr>
        <p:spPr>
          <a:xfrm>
            <a:off x="6837680" y="4998720"/>
            <a:ext cx="2194559" cy="549275"/>
          </a:xfrm>
        </p:spPr>
        <p:txBody>
          <a:bodyPr anchor="t">
            <a:normAutofit/>
          </a:bodyPr>
          <a:lstStyle>
            <a:lvl1pPr marL="0" indent="0" algn="ctr">
              <a:buNone/>
              <a:defRPr sz="2000">
                <a:solidFill>
                  <a:schemeClr val="accent2"/>
                </a:solidFill>
              </a:defRPr>
            </a:lvl1pPr>
          </a:lstStyle>
          <a:p>
            <a:pPr lvl="0"/>
            <a:r>
              <a:rPr lang="fr-FR" dirty="0"/>
              <a:t>Cliquez </a:t>
            </a:r>
          </a:p>
        </p:txBody>
      </p:sp>
      <p:sp>
        <p:nvSpPr>
          <p:cNvPr id="6" name="Date Placeholder 5"/>
          <p:cNvSpPr>
            <a:spLocks noGrp="1"/>
          </p:cNvSpPr>
          <p:nvPr>
            <p:ph type="dt" sz="half" idx="25"/>
          </p:nvPr>
        </p:nvSpPr>
        <p:spPr/>
        <p:txBody>
          <a:bodyPr/>
          <a:lstStyle/>
          <a:p>
            <a:fld id="{1799DA2A-C0CC-46DA-B738-35B443519830}" type="datetime1">
              <a:rPr lang="fr-LU" smtClean="0"/>
              <a:t>07/04/2022</a:t>
            </a:fld>
            <a:endParaRPr lang="en-GB" dirty="0"/>
          </a:p>
        </p:txBody>
      </p:sp>
      <p:sp>
        <p:nvSpPr>
          <p:cNvPr id="11" name="Footer Placeholder 10"/>
          <p:cNvSpPr>
            <a:spLocks noGrp="1"/>
          </p:cNvSpPr>
          <p:nvPr>
            <p:ph type="ftr" sz="quarter" idx="26"/>
          </p:nvPr>
        </p:nvSpPr>
        <p:spPr/>
        <p:txBody>
          <a:bodyPr/>
          <a:lstStyle/>
          <a:p>
            <a:endParaRPr lang="en-GB" dirty="0"/>
          </a:p>
        </p:txBody>
      </p:sp>
      <p:sp>
        <p:nvSpPr>
          <p:cNvPr id="20" name="Slide Number Placeholder 19"/>
          <p:cNvSpPr>
            <a:spLocks noGrp="1"/>
          </p:cNvSpPr>
          <p:nvPr>
            <p:ph type="sldNum" sz="quarter" idx="27"/>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239349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osa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7" name="Espace réservé pour une image  6"/>
          <p:cNvSpPr>
            <a:spLocks noGrp="1"/>
          </p:cNvSpPr>
          <p:nvPr>
            <p:ph type="pic" sz="quarter" idx="13" hasCustomPrompt="1"/>
          </p:nvPr>
        </p:nvSpPr>
        <p:spPr>
          <a:xfrm>
            <a:off x="260977" y="1730375"/>
            <a:ext cx="1440000" cy="1800000"/>
          </a:xfrm>
        </p:spPr>
        <p:txBody>
          <a:bodyPr>
            <a:normAutofit/>
          </a:bodyPr>
          <a:lstStyle>
            <a:lvl1pPr marL="0" indent="0">
              <a:buNone/>
              <a:defRPr sz="1800"/>
            </a:lvl1pPr>
          </a:lstStyle>
          <a:p>
            <a:r>
              <a:rPr lang="fr-FR" dirty="0"/>
              <a:t>insérer une image</a:t>
            </a:r>
          </a:p>
        </p:txBody>
      </p:sp>
      <p:sp>
        <p:nvSpPr>
          <p:cNvPr id="9" name="Espace réservé du texte 8"/>
          <p:cNvSpPr>
            <a:spLocks noGrp="1"/>
          </p:cNvSpPr>
          <p:nvPr>
            <p:ph type="body" sz="quarter" idx="14" hasCustomPrompt="1"/>
          </p:nvPr>
        </p:nvSpPr>
        <p:spPr>
          <a:xfrm>
            <a:off x="1700335"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0" name="Espace réservé pour une image  6"/>
          <p:cNvSpPr>
            <a:spLocks noGrp="1"/>
          </p:cNvSpPr>
          <p:nvPr>
            <p:ph type="pic" sz="quarter" idx="15" hasCustomPrompt="1"/>
          </p:nvPr>
        </p:nvSpPr>
        <p:spPr>
          <a:xfrm>
            <a:off x="3142819" y="1730375"/>
            <a:ext cx="1440000" cy="1800000"/>
          </a:xfrm>
        </p:spPr>
        <p:txBody>
          <a:bodyPr>
            <a:normAutofit/>
          </a:bodyPr>
          <a:lstStyle>
            <a:lvl1pPr marL="0" indent="0">
              <a:buNone/>
              <a:defRPr sz="1800"/>
            </a:lvl1pPr>
          </a:lstStyle>
          <a:p>
            <a:r>
              <a:rPr lang="fr-FR" dirty="0"/>
              <a:t>insérer une image</a:t>
            </a:r>
          </a:p>
        </p:txBody>
      </p:sp>
      <p:sp>
        <p:nvSpPr>
          <p:cNvPr id="11" name="Espace réservé du texte 8"/>
          <p:cNvSpPr>
            <a:spLocks noGrp="1"/>
          </p:cNvSpPr>
          <p:nvPr>
            <p:ph type="body" sz="quarter" idx="16" hasCustomPrompt="1"/>
          </p:nvPr>
        </p:nvSpPr>
        <p:spPr>
          <a:xfrm>
            <a:off x="4582177"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2" name="Espace réservé pour une image  6"/>
          <p:cNvSpPr>
            <a:spLocks noGrp="1"/>
          </p:cNvSpPr>
          <p:nvPr>
            <p:ph type="pic" sz="quarter" idx="17" hasCustomPrompt="1"/>
          </p:nvPr>
        </p:nvSpPr>
        <p:spPr>
          <a:xfrm>
            <a:off x="6026604" y="1730375"/>
            <a:ext cx="1440000" cy="1800000"/>
          </a:xfrm>
        </p:spPr>
        <p:txBody>
          <a:bodyPr>
            <a:normAutofit/>
          </a:bodyPr>
          <a:lstStyle>
            <a:lvl1pPr marL="0" indent="0">
              <a:buNone/>
              <a:defRPr sz="1800"/>
            </a:lvl1pPr>
          </a:lstStyle>
          <a:p>
            <a:r>
              <a:rPr lang="fr-FR" dirty="0"/>
              <a:t>insérer une image</a:t>
            </a:r>
          </a:p>
        </p:txBody>
      </p:sp>
      <p:sp>
        <p:nvSpPr>
          <p:cNvPr id="13" name="Espace réservé du texte 8"/>
          <p:cNvSpPr>
            <a:spLocks noGrp="1"/>
          </p:cNvSpPr>
          <p:nvPr>
            <p:ph type="body" sz="quarter" idx="18" hasCustomPrompt="1"/>
          </p:nvPr>
        </p:nvSpPr>
        <p:spPr>
          <a:xfrm>
            <a:off x="7470062"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4" name="Espace réservé pour une image  6"/>
          <p:cNvSpPr>
            <a:spLocks noGrp="1"/>
          </p:cNvSpPr>
          <p:nvPr>
            <p:ph type="pic" sz="quarter" idx="19" hasCustomPrompt="1"/>
          </p:nvPr>
        </p:nvSpPr>
        <p:spPr>
          <a:xfrm>
            <a:off x="1699998" y="3530239"/>
            <a:ext cx="1440000" cy="1800000"/>
          </a:xfrm>
        </p:spPr>
        <p:txBody>
          <a:bodyPr>
            <a:normAutofit/>
          </a:bodyPr>
          <a:lstStyle>
            <a:lvl1pPr marL="0" indent="0">
              <a:buNone/>
              <a:defRPr sz="1800"/>
            </a:lvl1pPr>
          </a:lstStyle>
          <a:p>
            <a:r>
              <a:rPr lang="fr-FR" dirty="0"/>
              <a:t>insérer une image</a:t>
            </a:r>
          </a:p>
        </p:txBody>
      </p:sp>
      <p:sp>
        <p:nvSpPr>
          <p:cNvPr id="15" name="Espace réservé du texte 8"/>
          <p:cNvSpPr>
            <a:spLocks noGrp="1"/>
          </p:cNvSpPr>
          <p:nvPr>
            <p:ph type="body" sz="quarter" idx="20" hasCustomPrompt="1"/>
          </p:nvPr>
        </p:nvSpPr>
        <p:spPr>
          <a:xfrm>
            <a:off x="3139356"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6" name="Espace réservé pour une image  6"/>
          <p:cNvSpPr>
            <a:spLocks noGrp="1"/>
          </p:cNvSpPr>
          <p:nvPr>
            <p:ph type="pic" sz="quarter" idx="21" hasCustomPrompt="1"/>
          </p:nvPr>
        </p:nvSpPr>
        <p:spPr>
          <a:xfrm>
            <a:off x="4583319" y="3530239"/>
            <a:ext cx="1440000" cy="1800000"/>
          </a:xfrm>
        </p:spPr>
        <p:txBody>
          <a:bodyPr>
            <a:normAutofit/>
          </a:bodyPr>
          <a:lstStyle>
            <a:lvl1pPr marL="0" indent="0">
              <a:buNone/>
              <a:defRPr sz="1800"/>
            </a:lvl1pPr>
          </a:lstStyle>
          <a:p>
            <a:r>
              <a:rPr lang="fr-FR" dirty="0"/>
              <a:t>insérer une image</a:t>
            </a:r>
          </a:p>
        </p:txBody>
      </p:sp>
      <p:sp>
        <p:nvSpPr>
          <p:cNvPr id="17" name="Espace réservé du texte 8"/>
          <p:cNvSpPr>
            <a:spLocks noGrp="1"/>
          </p:cNvSpPr>
          <p:nvPr>
            <p:ph type="body" sz="quarter" idx="22" hasCustomPrompt="1"/>
          </p:nvPr>
        </p:nvSpPr>
        <p:spPr>
          <a:xfrm>
            <a:off x="6029398"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8" name="Espace réservé pour une image  6"/>
          <p:cNvSpPr>
            <a:spLocks noGrp="1"/>
          </p:cNvSpPr>
          <p:nvPr>
            <p:ph type="pic" sz="quarter" idx="23" hasCustomPrompt="1"/>
          </p:nvPr>
        </p:nvSpPr>
        <p:spPr>
          <a:xfrm>
            <a:off x="7474209" y="3530239"/>
            <a:ext cx="1440000" cy="1800000"/>
          </a:xfrm>
        </p:spPr>
        <p:txBody>
          <a:bodyPr>
            <a:normAutofit/>
          </a:bodyPr>
          <a:lstStyle>
            <a:lvl1pPr marL="0" indent="0">
              <a:buNone/>
              <a:defRPr sz="1800"/>
            </a:lvl1pPr>
          </a:lstStyle>
          <a:p>
            <a:r>
              <a:rPr lang="fr-FR" dirty="0"/>
              <a:t>insérer une image</a:t>
            </a:r>
          </a:p>
        </p:txBody>
      </p:sp>
      <p:sp>
        <p:nvSpPr>
          <p:cNvPr id="19" name="Espace réservé du texte 8"/>
          <p:cNvSpPr>
            <a:spLocks noGrp="1"/>
          </p:cNvSpPr>
          <p:nvPr>
            <p:ph type="body" sz="quarter" idx="24" hasCustomPrompt="1"/>
          </p:nvPr>
        </p:nvSpPr>
        <p:spPr>
          <a:xfrm>
            <a:off x="257452"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3" name="Date Placeholder 2"/>
          <p:cNvSpPr>
            <a:spLocks noGrp="1"/>
          </p:cNvSpPr>
          <p:nvPr>
            <p:ph type="dt" sz="half" idx="25"/>
          </p:nvPr>
        </p:nvSpPr>
        <p:spPr/>
        <p:txBody>
          <a:bodyPr/>
          <a:lstStyle/>
          <a:p>
            <a:fld id="{B2090EAB-FA4E-4D75-A28B-87298CDA85EF}" type="datetime1">
              <a:rPr lang="fr-LU" smtClean="0"/>
              <a:t>07/04/2022</a:t>
            </a:fld>
            <a:endParaRPr lang="en-GB" dirty="0"/>
          </a:p>
        </p:txBody>
      </p:sp>
      <p:sp>
        <p:nvSpPr>
          <p:cNvPr id="4" name="Footer Placeholder 3"/>
          <p:cNvSpPr>
            <a:spLocks noGrp="1"/>
          </p:cNvSpPr>
          <p:nvPr>
            <p:ph type="ftr" sz="quarter" idx="26"/>
          </p:nvPr>
        </p:nvSpPr>
        <p:spPr/>
        <p:txBody>
          <a:bodyPr/>
          <a:lstStyle/>
          <a:p>
            <a:endParaRPr lang="en-GB" dirty="0"/>
          </a:p>
        </p:txBody>
      </p:sp>
      <p:sp>
        <p:nvSpPr>
          <p:cNvPr id="5" name="Slide Number Placeholder 4"/>
          <p:cNvSpPr>
            <a:spLocks noGrp="1"/>
          </p:cNvSpPr>
          <p:nvPr>
            <p:ph type="sldNum" sz="quarter" idx="27"/>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8919476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dirty="0"/>
              <a:t>Cliquez et modifiez le titre</a:t>
            </a:r>
          </a:p>
        </p:txBody>
      </p:sp>
      <p:sp>
        <p:nvSpPr>
          <p:cNvPr id="6" name="Date Placeholder 5"/>
          <p:cNvSpPr>
            <a:spLocks noGrp="1"/>
          </p:cNvSpPr>
          <p:nvPr>
            <p:ph type="dt" sz="half" idx="10"/>
          </p:nvPr>
        </p:nvSpPr>
        <p:spPr/>
        <p:txBody>
          <a:bodyPr/>
          <a:lstStyle/>
          <a:p>
            <a:fld id="{A2EED02E-D1D9-45CC-9928-803D1F2AB666}" type="datetime1">
              <a:rPr lang="fr-LU" smtClean="0"/>
              <a:t>07/04/2022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7340470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E0E28B-3BDF-4FFB-A869-3C225EE3DF29}" type="datetime1">
              <a:rPr lang="fr-LU" smtClean="0"/>
              <a:t>07/04/2022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6119810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05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5.png"/><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theme" Target="../theme/theme1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5.png"/><Relationship Id="rId5" Type="http://schemas.openxmlformats.org/officeDocument/2006/relationships/slideLayout" Target="../slideLayouts/slideLayout59.xml"/><Relationship Id="rId10" Type="http://schemas.openxmlformats.org/officeDocument/2006/relationships/image" Target="../media/image4.jpeg"/><Relationship Id="rId4" Type="http://schemas.openxmlformats.org/officeDocument/2006/relationships/slideLayout" Target="../slideLayouts/slideLayout58.xml"/><Relationship Id="rId9"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5.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4.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3.png"/><Relationship Id="rId5" Type="http://schemas.openxmlformats.org/officeDocument/2006/relationships/slideLayout" Target="../slideLayouts/slideLayout65.xml"/><Relationship Id="rId10" Type="http://schemas.openxmlformats.org/officeDocument/2006/relationships/image" Target="../media/image2.png"/><Relationship Id="rId4" Type="http://schemas.openxmlformats.org/officeDocument/2006/relationships/slideLayout" Target="../slideLayouts/slideLayout64.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image" Target="../media/image3.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image" Target="../media/image2.png"/><Relationship Id="rId5" Type="http://schemas.openxmlformats.org/officeDocument/2006/relationships/theme" Target="../theme/theme13.xml"/><Relationship Id="rId4" Type="http://schemas.openxmlformats.org/officeDocument/2006/relationships/slideLayout" Target="../slideLayouts/slideLayout72.xml"/><Relationship Id="rId9"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6.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8.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15.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jpe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10"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3.xml"/><Relationship Id="rId7" Type="http://schemas.openxmlformats.org/officeDocument/2006/relationships/image" Target="../media/image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theme" Target="../theme/theme7.xml"/><Relationship Id="rId4" Type="http://schemas.openxmlformats.org/officeDocument/2006/relationships/slideLayout" Target="../slideLayouts/slideLayout34.xml"/><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jpe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5.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4.jpeg"/><Relationship Id="rId5" Type="http://schemas.openxmlformats.org/officeDocument/2006/relationships/slideLayout" Target="../slideLayouts/slideLayout46.xml"/><Relationship Id="rId10" Type="http://schemas.openxmlformats.org/officeDocument/2006/relationships/image" Target="../media/image3.png"/><Relationship Id="rId4" Type="http://schemas.openxmlformats.org/officeDocument/2006/relationships/slideLayout" Target="../slideLayouts/slideLayout4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936612" y="6593250"/>
            <a:ext cx="99060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solidFill>
                  <a:schemeClr val="bg1"/>
                </a:solidFill>
              </a:defRPr>
            </a:lvl1pPr>
          </a:lstStyle>
          <a:p>
            <a:pPr>
              <a:defRPr/>
            </a:pPr>
            <a:endParaRPr lang="en-US" dirty="0"/>
          </a:p>
        </p:txBody>
      </p:sp>
      <p:sp>
        <p:nvSpPr>
          <p:cNvPr id="1030" name="Rectangle 6"/>
          <p:cNvSpPr>
            <a:spLocks noGrp="1" noChangeArrowheads="1"/>
          </p:cNvSpPr>
          <p:nvPr>
            <p:ph type="sldNum" sz="quarter" idx="4"/>
          </p:nvPr>
        </p:nvSpPr>
        <p:spPr bwMode="auto">
          <a:xfrm>
            <a:off x="7772400" y="6633356"/>
            <a:ext cx="990600" cy="2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bg1"/>
                </a:solidFill>
              </a:defRPr>
            </a:lvl1pPr>
          </a:lstStyle>
          <a:p>
            <a:pPr>
              <a:defRPr/>
            </a:pPr>
            <a:fld id="{C7FEBAE1-2B60-4AE4-BA5C-9E2DBEC9D052}" type="slidenum">
              <a:rPr lang="en-US"/>
              <a:pPr>
                <a:defRPr/>
              </a:pPr>
              <a:t>‹#›</a:t>
            </a:fld>
            <a:endParaRPr lang="en-US" dirty="0"/>
          </a:p>
        </p:txBody>
      </p:sp>
      <p:sp>
        <p:nvSpPr>
          <p:cNvPr id="1031" name="Rectangle 7"/>
          <p:cNvSpPr>
            <a:spLocks noGrp="1" noChangeArrowheads="1"/>
          </p:cNvSpPr>
          <p:nvPr>
            <p:ph type="ftr" sz="quarter" idx="3"/>
          </p:nvPr>
        </p:nvSpPr>
        <p:spPr bwMode="auto">
          <a:xfrm>
            <a:off x="1403350" y="6624017"/>
            <a:ext cx="6337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200" b="1">
                <a:solidFill>
                  <a:schemeClr val="bg1"/>
                </a:solidFill>
              </a:defRPr>
            </a:lvl1pPr>
          </a:lstStyle>
          <a:p>
            <a:pPr>
              <a:defRPr/>
            </a:pPr>
            <a:endParaRPr lang="en-GB" dirty="0"/>
          </a:p>
        </p:txBody>
      </p:sp>
      <p:sp>
        <p:nvSpPr>
          <p:cNvPr id="2" name="Text Placeholder 2"/>
          <p:cNvSpPr>
            <a:spLocks noGrp="1"/>
          </p:cNvSpPr>
          <p:nvPr>
            <p:ph type="body" idx="1"/>
          </p:nvPr>
        </p:nvSpPr>
        <p:spPr bwMode="auto">
          <a:xfrm>
            <a:off x="1223963" y="3105150"/>
            <a:ext cx="669607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0"/>
            <a:r>
              <a:rPr lang="en-US" smtClean="0"/>
              <a:t>Who</a:t>
            </a:r>
          </a:p>
          <a:p>
            <a:pPr lvl="0"/>
            <a:r>
              <a:rPr lang="en-US" smtClean="0"/>
              <a:t>Title</a:t>
            </a:r>
          </a:p>
        </p:txBody>
      </p:sp>
      <p:pic>
        <p:nvPicPr>
          <p:cNvPr id="11" name="Espace réservé pour une image  9"/>
          <p:cNvPicPr>
            <a:picLocks noChangeAspect="1"/>
          </p:cNvPicPr>
          <p:nvPr userDrawn="1"/>
        </p:nvPicPr>
        <p:blipFill rotWithShape="1">
          <a:blip r:embed="rId4"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2" name="Picture 1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015CAB"/>
          </a:solidFill>
          <a:latin typeface="+mj-lt"/>
          <a:ea typeface="+mj-ea"/>
          <a:cs typeface="+mj-cs"/>
        </a:defRPr>
      </a:lvl1pPr>
      <a:lvl2pPr algn="ctr" rtl="0" eaLnBrk="0" fontAlgn="base" hangingPunct="0">
        <a:spcBef>
          <a:spcPct val="0"/>
        </a:spcBef>
        <a:spcAft>
          <a:spcPct val="0"/>
        </a:spcAft>
        <a:defRPr sz="3600" b="1">
          <a:solidFill>
            <a:srgbClr val="015CAB"/>
          </a:solidFill>
          <a:latin typeface="Arial" charset="0"/>
          <a:cs typeface="Times New Roman" pitchFamily="18" charset="0"/>
        </a:defRPr>
      </a:lvl2pPr>
      <a:lvl3pPr algn="ctr" rtl="0" eaLnBrk="0" fontAlgn="base" hangingPunct="0">
        <a:spcBef>
          <a:spcPct val="0"/>
        </a:spcBef>
        <a:spcAft>
          <a:spcPct val="0"/>
        </a:spcAft>
        <a:defRPr sz="3600" b="1">
          <a:solidFill>
            <a:srgbClr val="015CAB"/>
          </a:solidFill>
          <a:latin typeface="Arial" charset="0"/>
          <a:cs typeface="Times New Roman" pitchFamily="18" charset="0"/>
        </a:defRPr>
      </a:lvl3pPr>
      <a:lvl4pPr algn="ctr" rtl="0" eaLnBrk="0" fontAlgn="base" hangingPunct="0">
        <a:spcBef>
          <a:spcPct val="0"/>
        </a:spcBef>
        <a:spcAft>
          <a:spcPct val="0"/>
        </a:spcAft>
        <a:defRPr sz="3600" b="1">
          <a:solidFill>
            <a:srgbClr val="015CAB"/>
          </a:solidFill>
          <a:latin typeface="Arial" charset="0"/>
          <a:cs typeface="Times New Roman" pitchFamily="18" charset="0"/>
        </a:defRPr>
      </a:lvl4pPr>
      <a:lvl5pPr algn="ctr" rtl="0" eaLnBrk="0" fontAlgn="base" hangingPunct="0">
        <a:spcBef>
          <a:spcPct val="0"/>
        </a:spcBef>
        <a:spcAft>
          <a:spcPct val="0"/>
        </a:spcAft>
        <a:defRPr sz="3600" b="1">
          <a:solidFill>
            <a:srgbClr val="015CAB"/>
          </a:solidFill>
          <a:latin typeface="Arial" charset="0"/>
          <a:cs typeface="Times New Roman" pitchFamily="18" charset="0"/>
        </a:defRPr>
      </a:lvl5pPr>
      <a:lvl6pPr marL="457200" algn="l" rtl="0" fontAlgn="base">
        <a:spcBef>
          <a:spcPct val="0"/>
        </a:spcBef>
        <a:spcAft>
          <a:spcPct val="0"/>
        </a:spcAft>
        <a:defRPr sz="2200" b="1">
          <a:solidFill>
            <a:srgbClr val="015CAB"/>
          </a:solidFill>
          <a:latin typeface="Arial" charset="0"/>
          <a:cs typeface="Times New Roman" pitchFamily="18" charset="0"/>
        </a:defRPr>
      </a:lvl6pPr>
      <a:lvl7pPr marL="914400" algn="l" rtl="0" fontAlgn="base">
        <a:spcBef>
          <a:spcPct val="0"/>
        </a:spcBef>
        <a:spcAft>
          <a:spcPct val="0"/>
        </a:spcAft>
        <a:defRPr sz="2200" b="1">
          <a:solidFill>
            <a:srgbClr val="015CAB"/>
          </a:solidFill>
          <a:latin typeface="Arial" charset="0"/>
          <a:cs typeface="Times New Roman" pitchFamily="18" charset="0"/>
        </a:defRPr>
      </a:lvl7pPr>
      <a:lvl8pPr marL="1371600" algn="l" rtl="0" fontAlgn="base">
        <a:spcBef>
          <a:spcPct val="0"/>
        </a:spcBef>
        <a:spcAft>
          <a:spcPct val="0"/>
        </a:spcAft>
        <a:defRPr sz="2200" b="1">
          <a:solidFill>
            <a:srgbClr val="015CAB"/>
          </a:solidFill>
          <a:latin typeface="Arial" charset="0"/>
          <a:cs typeface="Times New Roman" pitchFamily="18" charset="0"/>
        </a:defRPr>
      </a:lvl8pPr>
      <a:lvl9pPr marL="1828800" algn="l" rtl="0" fontAlgn="base">
        <a:spcBef>
          <a:spcPct val="0"/>
        </a:spcBef>
        <a:spcAft>
          <a:spcPct val="0"/>
        </a:spcAft>
        <a:defRPr sz="2200" b="1">
          <a:solidFill>
            <a:srgbClr val="015CAB"/>
          </a:solidFill>
          <a:latin typeface="Arial" charset="0"/>
          <a:cs typeface="Times New Roman" pitchFamily="18" charset="0"/>
        </a:defRPr>
      </a:lvl9pPr>
    </p:titleStyle>
    <p:bodyStyle>
      <a:lvl1pPr marL="342900" indent="-342900" algn="ctr" rtl="0" eaLnBrk="0" fontAlgn="base" hangingPunct="0">
        <a:spcBef>
          <a:spcPct val="20000"/>
        </a:spcBef>
        <a:spcAft>
          <a:spcPct val="0"/>
        </a:spcAft>
        <a:defRPr sz="3200">
          <a:solidFill>
            <a:srgbClr val="00539F"/>
          </a:solidFill>
          <a:latin typeface="+mn-lt"/>
          <a:ea typeface="+mn-ea"/>
          <a:cs typeface="+mn-cs"/>
        </a:defRPr>
      </a:lvl1pPr>
      <a:lvl2pPr marL="457200" algn="ctr" rtl="0" eaLnBrk="0" fontAlgn="base" hangingPunct="0">
        <a:spcBef>
          <a:spcPct val="20000"/>
        </a:spcBef>
        <a:spcAft>
          <a:spcPct val="0"/>
        </a:spcAft>
        <a:defRPr sz="2200">
          <a:solidFill>
            <a:srgbClr val="00539F"/>
          </a:solidFill>
          <a:latin typeface="+mn-lt"/>
          <a:cs typeface="+mn-cs"/>
        </a:defRPr>
      </a:lvl2pPr>
      <a:lvl3pPr marL="914400" algn="ctr" rtl="0" eaLnBrk="0" fontAlgn="base" hangingPunct="0">
        <a:spcBef>
          <a:spcPct val="20000"/>
        </a:spcBef>
        <a:spcAft>
          <a:spcPct val="0"/>
        </a:spcAft>
        <a:defRPr sz="2000">
          <a:solidFill>
            <a:srgbClr val="00539F"/>
          </a:solidFill>
          <a:latin typeface="+mn-lt"/>
          <a:cs typeface="+mn-cs"/>
        </a:defRPr>
      </a:lvl3pPr>
      <a:lvl4pPr marL="1371600" algn="ctr" rtl="0" eaLnBrk="0" fontAlgn="base" hangingPunct="0">
        <a:spcBef>
          <a:spcPct val="20000"/>
        </a:spcBef>
        <a:spcAft>
          <a:spcPct val="0"/>
        </a:spcAft>
        <a:defRPr sz="2000">
          <a:solidFill>
            <a:srgbClr val="00539F"/>
          </a:solidFill>
          <a:latin typeface="+mn-lt"/>
          <a:cs typeface="+mn-cs"/>
        </a:defRPr>
      </a:lvl4pPr>
      <a:lvl5pPr marL="1828800" algn="ctr" rtl="0" eaLnBrk="0" fontAlgn="base" hangingPunct="0">
        <a:spcBef>
          <a:spcPct val="20000"/>
        </a:spcBef>
        <a:spcAft>
          <a:spcPct val="0"/>
        </a:spcAft>
        <a:defRPr sz="2000">
          <a:solidFill>
            <a:srgbClr val="00539F"/>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952000" y="6480000"/>
            <a:ext cx="3960260" cy="144000"/>
          </a:xfrm>
          <a:prstGeom prst="rect">
            <a:avLst/>
          </a:prstGeom>
        </p:spPr>
        <p:txBody>
          <a:bodyPr vert="horz" lIns="91440" tIns="45720" rIns="91440" bIns="45720" rtlCol="0" anchor="ctr"/>
          <a:lstStyle>
            <a:lvl1pPr algn="ctr">
              <a:defRPr sz="900" b="0">
                <a:solidFill>
                  <a:schemeClr val="bg1"/>
                </a:solidFill>
              </a:defRPr>
            </a:lvl1pPr>
          </a:lstStyle>
          <a:p>
            <a:pPr fontAlgn="auto">
              <a:spcBef>
                <a:spcPts val="0"/>
              </a:spcBef>
              <a:spcAft>
                <a:spcPts val="0"/>
              </a:spcAft>
              <a:buFontTx/>
              <a:buNone/>
            </a:pPr>
            <a:endParaRPr lang="en-GB" dirty="0">
              <a:solidFill>
                <a:prstClr val="white"/>
              </a:solidFill>
              <a:latin typeface="Arial"/>
            </a:endParaRPr>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b="0">
                <a:solidFill>
                  <a:schemeClr val="bg1"/>
                </a:solidFill>
              </a:defRPr>
            </a:lvl1pPr>
          </a:lstStyle>
          <a:p>
            <a:pPr fontAlgn="auto">
              <a:spcBef>
                <a:spcPts val="0"/>
              </a:spcBef>
              <a:spcAft>
                <a:spcPts val="0"/>
              </a:spcAft>
              <a:buFontTx/>
              <a:buNone/>
            </a:pPr>
            <a:fld id="{FD0A51CA-4611-42BC-8C78-05A9D4A054CC}" type="slidenum">
              <a:rPr lang="en-GB" smtClean="0">
                <a:solidFill>
                  <a:prstClr val="white"/>
                </a:solidFill>
                <a:latin typeface="Arial"/>
              </a:rPr>
              <a:pPr fontAlgn="auto">
                <a:spcBef>
                  <a:spcPts val="0"/>
                </a:spcBef>
                <a:spcAft>
                  <a:spcPts val="0"/>
                </a:spcAft>
                <a:buFontTx/>
                <a:buNone/>
              </a:pPr>
              <a:t>‹#›</a:t>
            </a:fld>
            <a:endParaRPr lang="en-GB" dirty="0">
              <a:solidFill>
                <a:prstClr val="white"/>
              </a:solidFill>
              <a:latin typeface="Arial"/>
            </a:endParaRPr>
          </a:p>
        </p:txBody>
      </p:sp>
      <p:sp>
        <p:nvSpPr>
          <p:cNvPr id="11"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12" name="Espace réservé pour une image  9"/>
          <p:cNvPicPr>
            <a:picLocks noChangeAspect="1"/>
          </p:cNvPicPr>
          <p:nvPr userDrawn="1"/>
        </p:nvPicPr>
        <p:blipFill rotWithShape="1">
          <a:blip r:embed="rId8"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3" name="Picture 12"/>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5733652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iming>
    <p:tnLst>
      <p:par>
        <p:cTn id="1" dur="indefinite" restart="never" nodeType="tmRoot"/>
      </p:par>
    </p:tnLst>
  </p:timing>
  <p:hf hdr="0" dt="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952000" y="6480000"/>
            <a:ext cx="3960260" cy="144000"/>
          </a:xfrm>
          <a:prstGeom prst="rect">
            <a:avLst/>
          </a:prstGeom>
        </p:spPr>
        <p:txBody>
          <a:bodyPr vert="horz" lIns="91440" tIns="45720" rIns="91440" bIns="45720" rtlCol="0" anchor="ctr"/>
          <a:lstStyle>
            <a:lvl1pPr algn="ctr">
              <a:defRPr sz="900" b="0">
                <a:solidFill>
                  <a:schemeClr val="bg1"/>
                </a:solidFill>
              </a:defRPr>
            </a:lvl1pPr>
          </a:lstStyle>
          <a:p>
            <a:pPr fontAlgn="auto">
              <a:spcBef>
                <a:spcPts val="0"/>
              </a:spcBef>
              <a:spcAft>
                <a:spcPts val="0"/>
              </a:spcAft>
              <a:buFontTx/>
              <a:buNone/>
            </a:pPr>
            <a:endParaRPr lang="en-GB" dirty="0">
              <a:solidFill>
                <a:prstClr val="white"/>
              </a:solidFill>
              <a:latin typeface="Arial"/>
            </a:endParaRPr>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b="0">
                <a:solidFill>
                  <a:schemeClr val="bg1"/>
                </a:solidFill>
              </a:defRPr>
            </a:lvl1pPr>
          </a:lstStyle>
          <a:p>
            <a:pPr fontAlgn="auto">
              <a:spcBef>
                <a:spcPts val="0"/>
              </a:spcBef>
              <a:spcAft>
                <a:spcPts val="0"/>
              </a:spcAft>
              <a:buFontTx/>
              <a:buNone/>
            </a:pPr>
            <a:fld id="{FD0A51CA-4611-42BC-8C78-05A9D4A054CC}" type="slidenum">
              <a:rPr lang="en-GB" smtClean="0">
                <a:solidFill>
                  <a:prstClr val="white"/>
                </a:solidFill>
                <a:latin typeface="Arial"/>
              </a:rPr>
              <a:pPr fontAlgn="auto">
                <a:spcBef>
                  <a:spcPts val="0"/>
                </a:spcBef>
                <a:spcAft>
                  <a:spcPts val="0"/>
                </a:spcAft>
                <a:buFontTx/>
                <a:buNone/>
              </a:pPr>
              <a:t>‹#›</a:t>
            </a:fld>
            <a:endParaRPr lang="en-GB" dirty="0">
              <a:solidFill>
                <a:prstClr val="white"/>
              </a:solidFill>
              <a:latin typeface="Arial"/>
            </a:endParaRPr>
          </a:p>
        </p:txBody>
      </p:sp>
      <p:sp>
        <p:nvSpPr>
          <p:cNvPr id="11"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12" name="Espace réservé pour une image  9"/>
          <p:cNvPicPr>
            <a:picLocks noChangeAspect="1"/>
          </p:cNvPicPr>
          <p:nvPr userDrawn="1"/>
        </p:nvPicPr>
        <p:blipFill rotWithShape="1">
          <a:blip r:embed="rId8"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3" name="Picture 12"/>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352769516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timing>
    <p:tnLst>
      <p:par>
        <p:cTn id="1" dur="indefinite" restart="never" nodeType="tmRoot"/>
      </p:par>
    </p:tnLst>
  </p:timing>
  <p:hf hdr="0" dt="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44450"/>
            <a:ext cx="6481762"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GB" smtClean="0"/>
              <a:t>Click to edit Master title style</a:t>
            </a:r>
          </a:p>
        </p:txBody>
      </p:sp>
      <p:sp>
        <p:nvSpPr>
          <p:cNvPr id="1030" name="Rectangle 6"/>
          <p:cNvSpPr>
            <a:spLocks noGrp="1" noChangeArrowheads="1"/>
          </p:cNvSpPr>
          <p:nvPr>
            <p:ph type="sldNum" sz="quarter" idx="4"/>
          </p:nvPr>
        </p:nvSpPr>
        <p:spPr bwMode="auto">
          <a:xfrm>
            <a:off x="7772400" y="6443997"/>
            <a:ext cx="99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bg1"/>
                </a:solidFill>
              </a:defRPr>
            </a:lvl1pPr>
          </a:lstStyle>
          <a:p>
            <a:pPr>
              <a:defRPr/>
            </a:pPr>
            <a:fld id="{05AB43B9-8847-41C8-A5CF-57EF914C1A99}" type="slidenum">
              <a:rPr lang="en-US">
                <a:solidFill>
                  <a:srgbClr val="FFFFFF"/>
                </a:solidFill>
              </a:rPr>
              <a:pPr>
                <a:defRPr/>
              </a:pPr>
              <a:t>‹#›</a:t>
            </a:fld>
            <a:endParaRPr lang="en-US">
              <a:solidFill>
                <a:srgbClr val="FFFFFF"/>
              </a:solidFill>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ndParaRPr>
          </a:p>
        </p:txBody>
      </p:sp>
      <p:sp>
        <p:nvSpPr>
          <p:cNvPr id="11"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12" name="Espace réservé pour une image  9"/>
          <p:cNvPicPr>
            <a:picLocks noChangeAspect="1"/>
          </p:cNvPicPr>
          <p:nvPr userDrawn="1"/>
        </p:nvPicPr>
        <p:blipFill rotWithShape="1">
          <a:blip r:embed="rId10"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3" name="Picture 12"/>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4"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26688449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timing>
    <p:tnLst>
      <p:par>
        <p:cTn id="1" dur="indefinite" restart="never" nodeType="tmRoot"/>
      </p:par>
    </p:tnLst>
  </p:timing>
  <p:hf hdr="0" dt="0"/>
  <p:txStyles>
    <p:titleStyle>
      <a:lvl1pPr algn="r" rtl="0" eaLnBrk="0" fontAlgn="base" hangingPunct="0">
        <a:spcBef>
          <a:spcPct val="0"/>
        </a:spcBef>
        <a:spcAft>
          <a:spcPct val="0"/>
        </a:spcAft>
        <a:defRPr sz="1600" b="1">
          <a:solidFill>
            <a:srgbClr val="015CAB"/>
          </a:solidFill>
          <a:latin typeface="+mj-lt"/>
          <a:ea typeface="+mj-ea"/>
          <a:cs typeface="+mj-cs"/>
        </a:defRPr>
      </a:lvl1pPr>
      <a:lvl2pPr algn="r" rtl="0" eaLnBrk="0" fontAlgn="base" hangingPunct="0">
        <a:spcBef>
          <a:spcPct val="0"/>
        </a:spcBef>
        <a:spcAft>
          <a:spcPct val="0"/>
        </a:spcAft>
        <a:defRPr sz="1600" b="1">
          <a:solidFill>
            <a:srgbClr val="015CAB"/>
          </a:solidFill>
          <a:latin typeface="Arial" charset="0"/>
          <a:cs typeface="Times New Roman" pitchFamily="18" charset="0"/>
        </a:defRPr>
      </a:lvl2pPr>
      <a:lvl3pPr algn="r" rtl="0" eaLnBrk="0" fontAlgn="base" hangingPunct="0">
        <a:spcBef>
          <a:spcPct val="0"/>
        </a:spcBef>
        <a:spcAft>
          <a:spcPct val="0"/>
        </a:spcAft>
        <a:defRPr sz="1600" b="1">
          <a:solidFill>
            <a:srgbClr val="015CAB"/>
          </a:solidFill>
          <a:latin typeface="Arial" charset="0"/>
          <a:cs typeface="Times New Roman" pitchFamily="18" charset="0"/>
        </a:defRPr>
      </a:lvl3pPr>
      <a:lvl4pPr algn="r" rtl="0" eaLnBrk="0" fontAlgn="base" hangingPunct="0">
        <a:spcBef>
          <a:spcPct val="0"/>
        </a:spcBef>
        <a:spcAft>
          <a:spcPct val="0"/>
        </a:spcAft>
        <a:defRPr sz="1600" b="1">
          <a:solidFill>
            <a:srgbClr val="015CAB"/>
          </a:solidFill>
          <a:latin typeface="Arial" charset="0"/>
          <a:cs typeface="Times New Roman" pitchFamily="18" charset="0"/>
        </a:defRPr>
      </a:lvl4pPr>
      <a:lvl5pPr algn="r" rtl="0" eaLnBrk="0" fontAlgn="base" hangingPunct="0">
        <a:spcBef>
          <a:spcPct val="0"/>
        </a:spcBef>
        <a:spcAft>
          <a:spcPct val="0"/>
        </a:spcAft>
        <a:defRPr sz="1600" b="1">
          <a:solidFill>
            <a:srgbClr val="015CAB"/>
          </a:solidFill>
          <a:latin typeface="Arial" charset="0"/>
          <a:cs typeface="Times New Roman" pitchFamily="18" charset="0"/>
        </a:defRPr>
      </a:lvl5pPr>
      <a:lvl6pPr marL="457200" algn="l" rtl="0" fontAlgn="base">
        <a:spcBef>
          <a:spcPct val="0"/>
        </a:spcBef>
        <a:spcAft>
          <a:spcPct val="0"/>
        </a:spcAft>
        <a:defRPr sz="2200" b="1">
          <a:solidFill>
            <a:srgbClr val="015CAB"/>
          </a:solidFill>
          <a:latin typeface="Arial" charset="0"/>
          <a:cs typeface="Times New Roman" pitchFamily="18" charset="0"/>
        </a:defRPr>
      </a:lvl6pPr>
      <a:lvl7pPr marL="914400" algn="l" rtl="0" fontAlgn="base">
        <a:spcBef>
          <a:spcPct val="0"/>
        </a:spcBef>
        <a:spcAft>
          <a:spcPct val="0"/>
        </a:spcAft>
        <a:defRPr sz="2200" b="1">
          <a:solidFill>
            <a:srgbClr val="015CAB"/>
          </a:solidFill>
          <a:latin typeface="Arial" charset="0"/>
          <a:cs typeface="Times New Roman" pitchFamily="18" charset="0"/>
        </a:defRPr>
      </a:lvl7pPr>
      <a:lvl8pPr marL="1371600" algn="l" rtl="0" fontAlgn="base">
        <a:spcBef>
          <a:spcPct val="0"/>
        </a:spcBef>
        <a:spcAft>
          <a:spcPct val="0"/>
        </a:spcAft>
        <a:defRPr sz="2200" b="1">
          <a:solidFill>
            <a:srgbClr val="015CAB"/>
          </a:solidFill>
          <a:latin typeface="Arial" charset="0"/>
          <a:cs typeface="Times New Roman" pitchFamily="18" charset="0"/>
        </a:defRPr>
      </a:lvl8pPr>
      <a:lvl9pPr marL="1828800" algn="l" rtl="0" fontAlgn="base">
        <a:spcBef>
          <a:spcPct val="0"/>
        </a:spcBef>
        <a:spcAft>
          <a:spcPct val="0"/>
        </a:spcAft>
        <a:defRPr sz="2200" b="1">
          <a:solidFill>
            <a:srgbClr val="015CAB"/>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44450"/>
            <a:ext cx="6481762"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GB" smtClean="0"/>
              <a:t>Click to edit Master title style</a:t>
            </a:r>
          </a:p>
        </p:txBody>
      </p:sp>
      <p:sp>
        <p:nvSpPr>
          <p:cNvPr id="1030" name="Rectangle 6"/>
          <p:cNvSpPr>
            <a:spLocks noGrp="1" noChangeArrowheads="1"/>
          </p:cNvSpPr>
          <p:nvPr>
            <p:ph type="sldNum" sz="quarter" idx="4"/>
          </p:nvPr>
        </p:nvSpPr>
        <p:spPr bwMode="auto">
          <a:xfrm>
            <a:off x="7772400" y="6443997"/>
            <a:ext cx="99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bg1"/>
                </a:solidFill>
              </a:defRPr>
            </a:lvl1pPr>
          </a:lstStyle>
          <a:p>
            <a:pPr>
              <a:defRPr/>
            </a:pPr>
            <a:fld id="{05AB43B9-8847-41C8-A5CF-57EF914C1A99}" type="slidenum">
              <a:rPr lang="en-US">
                <a:solidFill>
                  <a:srgbClr val="FFFFFF"/>
                </a:solidFill>
              </a:rPr>
              <a:pPr>
                <a:defRPr/>
              </a:pPr>
              <a:t>‹#›</a:t>
            </a:fld>
            <a:endParaRPr lang="en-US">
              <a:solidFill>
                <a:srgbClr val="FFFFFF"/>
              </a:solidFill>
            </a:endParaRPr>
          </a:p>
        </p:txBody>
      </p:sp>
      <p:sp>
        <p:nvSpPr>
          <p:cNvPr id="8"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9" name="Espace réservé pour une image  9"/>
          <p:cNvPicPr>
            <a:picLocks noChangeAspect="1"/>
          </p:cNvPicPr>
          <p:nvPr userDrawn="1"/>
        </p:nvPicPr>
        <p:blipFill rotWithShape="1">
          <a:blip r:embed="rId6"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0" name="Picture 9"/>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410326192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timing>
    <p:tnLst>
      <p:par>
        <p:cTn id="1" dur="indefinite" restart="never" nodeType="tmRoot"/>
      </p:par>
    </p:tnLst>
  </p:timing>
  <p:hf hdr="0" dt="0"/>
  <p:txStyles>
    <p:titleStyle>
      <a:lvl1pPr algn="r" rtl="0" eaLnBrk="0" fontAlgn="base" hangingPunct="0">
        <a:spcBef>
          <a:spcPct val="0"/>
        </a:spcBef>
        <a:spcAft>
          <a:spcPct val="0"/>
        </a:spcAft>
        <a:defRPr sz="1600" b="1">
          <a:solidFill>
            <a:srgbClr val="015CAB"/>
          </a:solidFill>
          <a:latin typeface="+mj-lt"/>
          <a:ea typeface="+mj-ea"/>
          <a:cs typeface="+mj-cs"/>
        </a:defRPr>
      </a:lvl1pPr>
      <a:lvl2pPr algn="r" rtl="0" eaLnBrk="0" fontAlgn="base" hangingPunct="0">
        <a:spcBef>
          <a:spcPct val="0"/>
        </a:spcBef>
        <a:spcAft>
          <a:spcPct val="0"/>
        </a:spcAft>
        <a:defRPr sz="1600" b="1">
          <a:solidFill>
            <a:srgbClr val="015CAB"/>
          </a:solidFill>
          <a:latin typeface="Arial" charset="0"/>
          <a:cs typeface="Times New Roman" pitchFamily="18" charset="0"/>
        </a:defRPr>
      </a:lvl2pPr>
      <a:lvl3pPr algn="r" rtl="0" eaLnBrk="0" fontAlgn="base" hangingPunct="0">
        <a:spcBef>
          <a:spcPct val="0"/>
        </a:spcBef>
        <a:spcAft>
          <a:spcPct val="0"/>
        </a:spcAft>
        <a:defRPr sz="1600" b="1">
          <a:solidFill>
            <a:srgbClr val="015CAB"/>
          </a:solidFill>
          <a:latin typeface="Arial" charset="0"/>
          <a:cs typeface="Times New Roman" pitchFamily="18" charset="0"/>
        </a:defRPr>
      </a:lvl3pPr>
      <a:lvl4pPr algn="r" rtl="0" eaLnBrk="0" fontAlgn="base" hangingPunct="0">
        <a:spcBef>
          <a:spcPct val="0"/>
        </a:spcBef>
        <a:spcAft>
          <a:spcPct val="0"/>
        </a:spcAft>
        <a:defRPr sz="1600" b="1">
          <a:solidFill>
            <a:srgbClr val="015CAB"/>
          </a:solidFill>
          <a:latin typeface="Arial" charset="0"/>
          <a:cs typeface="Times New Roman" pitchFamily="18" charset="0"/>
        </a:defRPr>
      </a:lvl4pPr>
      <a:lvl5pPr algn="r" rtl="0" eaLnBrk="0" fontAlgn="base" hangingPunct="0">
        <a:spcBef>
          <a:spcPct val="0"/>
        </a:spcBef>
        <a:spcAft>
          <a:spcPct val="0"/>
        </a:spcAft>
        <a:defRPr sz="1600" b="1">
          <a:solidFill>
            <a:srgbClr val="015CAB"/>
          </a:solidFill>
          <a:latin typeface="Arial" charset="0"/>
          <a:cs typeface="Times New Roman" pitchFamily="18" charset="0"/>
        </a:defRPr>
      </a:lvl5pPr>
      <a:lvl6pPr marL="457200" algn="l" rtl="0" fontAlgn="base">
        <a:spcBef>
          <a:spcPct val="0"/>
        </a:spcBef>
        <a:spcAft>
          <a:spcPct val="0"/>
        </a:spcAft>
        <a:defRPr sz="2200" b="1">
          <a:solidFill>
            <a:srgbClr val="015CAB"/>
          </a:solidFill>
          <a:latin typeface="Arial" charset="0"/>
          <a:cs typeface="Times New Roman" pitchFamily="18" charset="0"/>
        </a:defRPr>
      </a:lvl6pPr>
      <a:lvl7pPr marL="914400" algn="l" rtl="0" fontAlgn="base">
        <a:spcBef>
          <a:spcPct val="0"/>
        </a:spcBef>
        <a:spcAft>
          <a:spcPct val="0"/>
        </a:spcAft>
        <a:defRPr sz="2200" b="1">
          <a:solidFill>
            <a:srgbClr val="015CAB"/>
          </a:solidFill>
          <a:latin typeface="Arial" charset="0"/>
          <a:cs typeface="Times New Roman" pitchFamily="18" charset="0"/>
        </a:defRPr>
      </a:lvl7pPr>
      <a:lvl8pPr marL="1371600" algn="l" rtl="0" fontAlgn="base">
        <a:spcBef>
          <a:spcPct val="0"/>
        </a:spcBef>
        <a:spcAft>
          <a:spcPct val="0"/>
        </a:spcAft>
        <a:defRPr sz="2200" b="1">
          <a:solidFill>
            <a:srgbClr val="015CAB"/>
          </a:solidFill>
          <a:latin typeface="Arial" charset="0"/>
          <a:cs typeface="Times New Roman" pitchFamily="18" charset="0"/>
        </a:defRPr>
      </a:lvl8pPr>
      <a:lvl9pPr marL="1828800" algn="l" rtl="0" fontAlgn="base">
        <a:spcBef>
          <a:spcPct val="0"/>
        </a:spcBef>
        <a:spcAft>
          <a:spcPct val="0"/>
        </a:spcAft>
        <a:defRPr sz="2200" b="1">
          <a:solidFill>
            <a:srgbClr val="015CAB"/>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6110" y="1591945"/>
            <a:ext cx="7886700" cy="4608000"/>
          </a:xfrm>
          <a:prstGeom prst="rect">
            <a:avLst/>
          </a:prstGeom>
        </p:spPr>
        <p:txBody>
          <a:bodyPr vert="horz" lIns="91440" tIns="45720" rIns="91440" bIns="45720" rtlCol="0">
            <a:normAutofit/>
          </a:bodyPr>
          <a:lstStyle/>
          <a:p>
            <a:pPr lvl="0"/>
            <a:r>
              <a:rPr lang="en-US" dirty="0"/>
              <a:t>Click to edit Master text style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14" name="Date Placeholder 3"/>
          <p:cNvSpPr>
            <a:spLocks noGrp="1"/>
          </p:cNvSpPr>
          <p:nvPr>
            <p:ph type="dt" sz="half" idx="2"/>
          </p:nvPr>
        </p:nvSpPr>
        <p:spPr>
          <a:xfrm>
            <a:off x="7956484" y="6480000"/>
            <a:ext cx="972000" cy="144000"/>
          </a:xfrm>
          <a:prstGeom prst="rect">
            <a:avLst/>
          </a:prstGeom>
          <a:noFill/>
        </p:spPr>
        <p:txBody>
          <a:bodyPr vert="horz" lIns="91440" tIns="45720" rIns="91440" bIns="45720" rtlCol="0" anchor="ctr"/>
          <a:lstStyle>
            <a:lvl1pPr algn="r">
              <a:defRPr sz="1000">
                <a:solidFill>
                  <a:schemeClr val="bg1"/>
                </a:solidFill>
                <a:latin typeface="Calibri" panose="020F0502020204030204" pitchFamily="34" charset="0"/>
              </a:defRPr>
            </a:lvl1pPr>
          </a:lstStyle>
          <a:p>
            <a:endParaRPr lang="en-GB" dirty="0"/>
          </a:p>
        </p:txBody>
      </p:sp>
      <p:sp>
        <p:nvSpPr>
          <p:cNvPr id="15" name="Footer Placeholder 4"/>
          <p:cNvSpPr>
            <a:spLocks noGrp="1"/>
          </p:cNvSpPr>
          <p:nvPr>
            <p:ph type="ftr" sz="quarter" idx="3"/>
          </p:nvPr>
        </p:nvSpPr>
        <p:spPr>
          <a:xfrm>
            <a:off x="2016000" y="6480000"/>
            <a:ext cx="414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endParaRPr lang="en-GB" dirty="0"/>
          </a:p>
        </p:txBody>
      </p:sp>
      <p:sp>
        <p:nvSpPr>
          <p:cNvPr id="16" name="Slide Number Placeholder 5"/>
          <p:cNvSpPr>
            <a:spLocks noGrp="1"/>
          </p:cNvSpPr>
          <p:nvPr>
            <p:ph type="sldNum" sz="quarter" idx="4"/>
          </p:nvPr>
        </p:nvSpPr>
        <p:spPr>
          <a:xfrm>
            <a:off x="6372200" y="6480000"/>
            <a:ext cx="108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62715494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6110" y="1591945"/>
            <a:ext cx="7886700" cy="4608000"/>
          </a:xfrm>
          <a:prstGeom prst="rect">
            <a:avLst/>
          </a:prstGeom>
        </p:spPr>
        <p:txBody>
          <a:bodyPr vert="horz" lIns="91440" tIns="45720" rIns="91440" bIns="45720" rtlCol="0">
            <a:normAutofit/>
          </a:bodyPr>
          <a:lstStyle/>
          <a:p>
            <a:pPr lvl="0"/>
            <a:r>
              <a:rPr lang="en-US" dirty="0"/>
              <a:t>Click to edit Master text style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14" name="Date Placeholder 3"/>
          <p:cNvSpPr>
            <a:spLocks noGrp="1"/>
          </p:cNvSpPr>
          <p:nvPr>
            <p:ph type="dt" sz="half" idx="2"/>
          </p:nvPr>
        </p:nvSpPr>
        <p:spPr>
          <a:xfrm>
            <a:off x="7956484" y="6480000"/>
            <a:ext cx="972000" cy="144000"/>
          </a:xfrm>
          <a:prstGeom prst="rect">
            <a:avLst/>
          </a:prstGeom>
          <a:noFill/>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CF6084FF-6985-45C1-8723-4F4E8E817BDE}" type="datetime1">
              <a:rPr lang="fr-LU" smtClean="0"/>
              <a:t>07/04/2022</a:t>
            </a:fld>
            <a:endParaRPr lang="en-GB" dirty="0"/>
          </a:p>
        </p:txBody>
      </p:sp>
      <p:sp>
        <p:nvSpPr>
          <p:cNvPr id="15" name="Footer Placeholder 4"/>
          <p:cNvSpPr>
            <a:spLocks noGrp="1"/>
          </p:cNvSpPr>
          <p:nvPr>
            <p:ph type="ftr" sz="quarter" idx="3"/>
          </p:nvPr>
        </p:nvSpPr>
        <p:spPr>
          <a:xfrm>
            <a:off x="2016000" y="6480000"/>
            <a:ext cx="414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endParaRPr lang="en-GB" dirty="0"/>
          </a:p>
        </p:txBody>
      </p:sp>
      <p:sp>
        <p:nvSpPr>
          <p:cNvPr id="16" name="Slide Number Placeholder 5"/>
          <p:cNvSpPr>
            <a:spLocks noGrp="1"/>
          </p:cNvSpPr>
          <p:nvPr>
            <p:ph type="sldNum" sz="quarter" idx="4"/>
          </p:nvPr>
        </p:nvSpPr>
        <p:spPr>
          <a:xfrm>
            <a:off x="6372200" y="6480000"/>
            <a:ext cx="108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409173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hf hdr="0" ft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44450"/>
            <a:ext cx="6481762"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GB" smtClean="0"/>
              <a:t>Click to edit Master title style</a:t>
            </a:r>
          </a:p>
        </p:txBody>
      </p:sp>
      <p:sp>
        <p:nvSpPr>
          <p:cNvPr id="1030" name="Rectangle 6"/>
          <p:cNvSpPr>
            <a:spLocks noGrp="1" noChangeArrowheads="1"/>
          </p:cNvSpPr>
          <p:nvPr>
            <p:ph type="sldNum" sz="quarter" idx="4"/>
          </p:nvPr>
        </p:nvSpPr>
        <p:spPr bwMode="auto">
          <a:xfrm>
            <a:off x="7772400" y="6443997"/>
            <a:ext cx="99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bg1"/>
                </a:solidFill>
              </a:defRPr>
            </a:lvl1pPr>
          </a:lstStyle>
          <a:p>
            <a:pPr>
              <a:defRPr/>
            </a:pPr>
            <a:fld id="{05AB43B9-8847-41C8-A5CF-57EF914C1A99}" type="slidenum">
              <a:rPr lang="en-US"/>
              <a:pPr>
                <a:defRPr/>
              </a:pPr>
              <a:t>‹#›</a:t>
            </a:fld>
            <a:endParaRPr lang="en-US"/>
          </a:p>
        </p:txBody>
      </p:sp>
      <p:sp>
        <p:nvSpPr>
          <p:cNvPr id="8"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9" name="Espace réservé pour une image  9"/>
          <p:cNvPicPr>
            <a:picLocks noChangeAspect="1"/>
          </p:cNvPicPr>
          <p:nvPr userDrawn="1"/>
        </p:nvPicPr>
        <p:blipFill rotWithShape="1">
          <a:blip r:embed="rId6"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0" name="Picture 9"/>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hf hdr="0" dt="0"/>
  <p:txStyles>
    <p:titleStyle>
      <a:lvl1pPr algn="r" rtl="0" eaLnBrk="0" fontAlgn="base" hangingPunct="0">
        <a:spcBef>
          <a:spcPct val="0"/>
        </a:spcBef>
        <a:spcAft>
          <a:spcPct val="0"/>
        </a:spcAft>
        <a:defRPr sz="1600" b="1">
          <a:solidFill>
            <a:srgbClr val="015CAB"/>
          </a:solidFill>
          <a:latin typeface="+mj-lt"/>
          <a:ea typeface="+mj-ea"/>
          <a:cs typeface="+mj-cs"/>
        </a:defRPr>
      </a:lvl1pPr>
      <a:lvl2pPr algn="r" rtl="0" eaLnBrk="0" fontAlgn="base" hangingPunct="0">
        <a:spcBef>
          <a:spcPct val="0"/>
        </a:spcBef>
        <a:spcAft>
          <a:spcPct val="0"/>
        </a:spcAft>
        <a:defRPr sz="1600" b="1">
          <a:solidFill>
            <a:srgbClr val="015CAB"/>
          </a:solidFill>
          <a:latin typeface="Arial" charset="0"/>
          <a:cs typeface="Times New Roman" pitchFamily="18" charset="0"/>
        </a:defRPr>
      </a:lvl2pPr>
      <a:lvl3pPr algn="r" rtl="0" eaLnBrk="0" fontAlgn="base" hangingPunct="0">
        <a:spcBef>
          <a:spcPct val="0"/>
        </a:spcBef>
        <a:spcAft>
          <a:spcPct val="0"/>
        </a:spcAft>
        <a:defRPr sz="1600" b="1">
          <a:solidFill>
            <a:srgbClr val="015CAB"/>
          </a:solidFill>
          <a:latin typeface="Arial" charset="0"/>
          <a:cs typeface="Times New Roman" pitchFamily="18" charset="0"/>
        </a:defRPr>
      </a:lvl3pPr>
      <a:lvl4pPr algn="r" rtl="0" eaLnBrk="0" fontAlgn="base" hangingPunct="0">
        <a:spcBef>
          <a:spcPct val="0"/>
        </a:spcBef>
        <a:spcAft>
          <a:spcPct val="0"/>
        </a:spcAft>
        <a:defRPr sz="1600" b="1">
          <a:solidFill>
            <a:srgbClr val="015CAB"/>
          </a:solidFill>
          <a:latin typeface="Arial" charset="0"/>
          <a:cs typeface="Times New Roman" pitchFamily="18" charset="0"/>
        </a:defRPr>
      </a:lvl4pPr>
      <a:lvl5pPr algn="r" rtl="0" eaLnBrk="0" fontAlgn="base" hangingPunct="0">
        <a:spcBef>
          <a:spcPct val="0"/>
        </a:spcBef>
        <a:spcAft>
          <a:spcPct val="0"/>
        </a:spcAft>
        <a:defRPr sz="1600" b="1">
          <a:solidFill>
            <a:srgbClr val="015CAB"/>
          </a:solidFill>
          <a:latin typeface="Arial" charset="0"/>
          <a:cs typeface="Times New Roman" pitchFamily="18" charset="0"/>
        </a:defRPr>
      </a:lvl5pPr>
      <a:lvl6pPr marL="457200" algn="l" rtl="0" fontAlgn="base">
        <a:spcBef>
          <a:spcPct val="0"/>
        </a:spcBef>
        <a:spcAft>
          <a:spcPct val="0"/>
        </a:spcAft>
        <a:defRPr sz="2200" b="1">
          <a:solidFill>
            <a:srgbClr val="015CAB"/>
          </a:solidFill>
          <a:latin typeface="Arial" charset="0"/>
          <a:cs typeface="Times New Roman" pitchFamily="18" charset="0"/>
        </a:defRPr>
      </a:lvl6pPr>
      <a:lvl7pPr marL="914400" algn="l" rtl="0" fontAlgn="base">
        <a:spcBef>
          <a:spcPct val="0"/>
        </a:spcBef>
        <a:spcAft>
          <a:spcPct val="0"/>
        </a:spcAft>
        <a:defRPr sz="2200" b="1">
          <a:solidFill>
            <a:srgbClr val="015CAB"/>
          </a:solidFill>
          <a:latin typeface="Arial" charset="0"/>
          <a:cs typeface="Times New Roman" pitchFamily="18" charset="0"/>
        </a:defRPr>
      </a:lvl7pPr>
      <a:lvl8pPr marL="1371600" algn="l" rtl="0" fontAlgn="base">
        <a:spcBef>
          <a:spcPct val="0"/>
        </a:spcBef>
        <a:spcAft>
          <a:spcPct val="0"/>
        </a:spcAft>
        <a:defRPr sz="2200" b="1">
          <a:solidFill>
            <a:srgbClr val="015CAB"/>
          </a:solidFill>
          <a:latin typeface="Arial" charset="0"/>
          <a:cs typeface="Times New Roman" pitchFamily="18" charset="0"/>
        </a:defRPr>
      </a:lvl8pPr>
      <a:lvl9pPr marL="1828800" algn="l" rtl="0" fontAlgn="base">
        <a:spcBef>
          <a:spcPct val="0"/>
        </a:spcBef>
        <a:spcAft>
          <a:spcPct val="0"/>
        </a:spcAft>
        <a:defRPr sz="2200" b="1">
          <a:solidFill>
            <a:srgbClr val="015CAB"/>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44450"/>
            <a:ext cx="6481762"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250826" y="1052513"/>
            <a:ext cx="8642350"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7772400" y="6524625"/>
            <a:ext cx="99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bg1"/>
                </a:solidFill>
              </a:defRPr>
            </a:lvl1pPr>
          </a:lstStyle>
          <a:p>
            <a:pPr>
              <a:defRPr/>
            </a:pPr>
            <a:fld id="{05AB43B9-8847-41C8-A5CF-57EF914C1A99}" type="slidenum">
              <a:rPr lang="en-US">
                <a:solidFill>
                  <a:srgbClr val="FFFFFF"/>
                </a:solidFill>
              </a:rPr>
              <a:pPr>
                <a:defRPr/>
              </a:pPr>
              <a:t>‹#›</a:t>
            </a:fld>
            <a:endParaRPr lang="en-US">
              <a:solidFill>
                <a:srgbClr val="FFFFFF"/>
              </a:solidFill>
            </a:endParaRPr>
          </a:p>
        </p:txBody>
      </p:sp>
      <p:sp>
        <p:nvSpPr>
          <p:cNvPr id="9"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10" name="Espace réservé pour une image  9"/>
          <p:cNvPicPr>
            <a:picLocks noChangeAspect="1"/>
          </p:cNvPicPr>
          <p:nvPr userDrawn="1"/>
        </p:nvPicPr>
        <p:blipFill rotWithShape="1">
          <a:blip r:embed="rId6"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1" name="Picture 10"/>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30597739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iming>
    <p:tnLst>
      <p:par>
        <p:cTn id="1" dur="indefinite" restart="never" nodeType="tmRoot"/>
      </p:par>
    </p:tnLst>
  </p:timing>
  <p:hf hdr="0" dt="0"/>
  <p:txStyles>
    <p:titleStyle>
      <a:lvl1pPr algn="r" rtl="0" eaLnBrk="0" fontAlgn="base" hangingPunct="0">
        <a:spcBef>
          <a:spcPct val="0"/>
        </a:spcBef>
        <a:spcAft>
          <a:spcPct val="0"/>
        </a:spcAft>
        <a:defRPr sz="1600" b="1">
          <a:solidFill>
            <a:srgbClr val="015CAB"/>
          </a:solidFill>
          <a:latin typeface="+mj-lt"/>
          <a:ea typeface="+mj-ea"/>
          <a:cs typeface="+mj-cs"/>
        </a:defRPr>
      </a:lvl1pPr>
      <a:lvl2pPr algn="r" rtl="0" eaLnBrk="0" fontAlgn="base" hangingPunct="0">
        <a:spcBef>
          <a:spcPct val="0"/>
        </a:spcBef>
        <a:spcAft>
          <a:spcPct val="0"/>
        </a:spcAft>
        <a:defRPr sz="1600" b="1">
          <a:solidFill>
            <a:srgbClr val="015CAB"/>
          </a:solidFill>
          <a:latin typeface="Arial" charset="0"/>
          <a:cs typeface="Times New Roman" pitchFamily="18" charset="0"/>
        </a:defRPr>
      </a:lvl2pPr>
      <a:lvl3pPr algn="r" rtl="0" eaLnBrk="0" fontAlgn="base" hangingPunct="0">
        <a:spcBef>
          <a:spcPct val="0"/>
        </a:spcBef>
        <a:spcAft>
          <a:spcPct val="0"/>
        </a:spcAft>
        <a:defRPr sz="1600" b="1">
          <a:solidFill>
            <a:srgbClr val="015CAB"/>
          </a:solidFill>
          <a:latin typeface="Arial" charset="0"/>
          <a:cs typeface="Times New Roman" pitchFamily="18" charset="0"/>
        </a:defRPr>
      </a:lvl3pPr>
      <a:lvl4pPr algn="r" rtl="0" eaLnBrk="0" fontAlgn="base" hangingPunct="0">
        <a:spcBef>
          <a:spcPct val="0"/>
        </a:spcBef>
        <a:spcAft>
          <a:spcPct val="0"/>
        </a:spcAft>
        <a:defRPr sz="1600" b="1">
          <a:solidFill>
            <a:srgbClr val="015CAB"/>
          </a:solidFill>
          <a:latin typeface="Arial" charset="0"/>
          <a:cs typeface="Times New Roman" pitchFamily="18" charset="0"/>
        </a:defRPr>
      </a:lvl4pPr>
      <a:lvl5pPr algn="r" rtl="0" eaLnBrk="0" fontAlgn="base" hangingPunct="0">
        <a:spcBef>
          <a:spcPct val="0"/>
        </a:spcBef>
        <a:spcAft>
          <a:spcPct val="0"/>
        </a:spcAft>
        <a:defRPr sz="1600" b="1">
          <a:solidFill>
            <a:srgbClr val="015CAB"/>
          </a:solidFill>
          <a:latin typeface="Arial" charset="0"/>
          <a:cs typeface="Times New Roman" pitchFamily="18" charset="0"/>
        </a:defRPr>
      </a:lvl5pPr>
      <a:lvl6pPr marL="457200" algn="l" rtl="0" fontAlgn="base">
        <a:spcBef>
          <a:spcPct val="0"/>
        </a:spcBef>
        <a:spcAft>
          <a:spcPct val="0"/>
        </a:spcAft>
        <a:defRPr sz="2200" b="1">
          <a:solidFill>
            <a:srgbClr val="015CAB"/>
          </a:solidFill>
          <a:latin typeface="Arial" charset="0"/>
          <a:cs typeface="Times New Roman" pitchFamily="18" charset="0"/>
        </a:defRPr>
      </a:lvl6pPr>
      <a:lvl7pPr marL="914400" algn="l" rtl="0" fontAlgn="base">
        <a:spcBef>
          <a:spcPct val="0"/>
        </a:spcBef>
        <a:spcAft>
          <a:spcPct val="0"/>
        </a:spcAft>
        <a:defRPr sz="2200" b="1">
          <a:solidFill>
            <a:srgbClr val="015CAB"/>
          </a:solidFill>
          <a:latin typeface="Arial" charset="0"/>
          <a:cs typeface="Times New Roman" pitchFamily="18" charset="0"/>
        </a:defRPr>
      </a:lvl7pPr>
      <a:lvl8pPr marL="1371600" algn="l" rtl="0" fontAlgn="base">
        <a:spcBef>
          <a:spcPct val="0"/>
        </a:spcBef>
        <a:spcAft>
          <a:spcPct val="0"/>
        </a:spcAft>
        <a:defRPr sz="2200" b="1">
          <a:solidFill>
            <a:srgbClr val="015CAB"/>
          </a:solidFill>
          <a:latin typeface="Arial" charset="0"/>
          <a:cs typeface="Times New Roman" pitchFamily="18" charset="0"/>
        </a:defRPr>
      </a:lvl8pPr>
      <a:lvl9pPr marL="1828800" algn="l" rtl="0" fontAlgn="base">
        <a:spcBef>
          <a:spcPct val="0"/>
        </a:spcBef>
        <a:spcAft>
          <a:spcPct val="0"/>
        </a:spcAft>
        <a:defRPr sz="2200" b="1">
          <a:solidFill>
            <a:srgbClr val="015CAB"/>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952000" y="6480000"/>
            <a:ext cx="3960260" cy="144000"/>
          </a:xfrm>
          <a:prstGeom prst="rect">
            <a:avLst/>
          </a:prstGeom>
        </p:spPr>
        <p:txBody>
          <a:bodyPr vert="horz" lIns="91440" tIns="45720" rIns="91440" bIns="45720" rtlCol="0" anchor="ctr"/>
          <a:lstStyle>
            <a:lvl1pPr algn="ctr">
              <a:defRPr sz="900" b="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b="0">
                <a:solidFill>
                  <a:schemeClr val="bg1"/>
                </a:solidFill>
              </a:defRPr>
            </a:lvl1pPr>
          </a:lstStyle>
          <a:p>
            <a:pPr fontAlgn="auto">
              <a:spcBef>
                <a:spcPts val="0"/>
              </a:spcBef>
              <a:spcAft>
                <a:spcPts val="0"/>
              </a:spcAft>
              <a:buFontTx/>
              <a:buNone/>
            </a:pPr>
            <a:fld id="{FD0A51CA-4611-42BC-8C78-05A9D4A054CC}" type="slidenum">
              <a:rPr lang="en-GB" smtClean="0">
                <a:solidFill>
                  <a:prstClr val="white"/>
                </a:solidFill>
                <a:latin typeface="Arial"/>
                <a:cs typeface="+mn-cs"/>
              </a:rPr>
              <a:pPr fontAlgn="auto">
                <a:spcBef>
                  <a:spcPts val="0"/>
                </a:spcBef>
                <a:spcAft>
                  <a:spcPts val="0"/>
                </a:spcAft>
                <a:buFontTx/>
                <a:buNone/>
              </a:pPr>
              <a:t>‹#›</a:t>
            </a:fld>
            <a:endParaRPr lang="en-GB" dirty="0">
              <a:solidFill>
                <a:prstClr val="white"/>
              </a:solidFill>
              <a:latin typeface="Arial"/>
              <a:cs typeface="+mn-cs"/>
            </a:endParaRPr>
          </a:p>
        </p:txBody>
      </p:sp>
      <p:sp>
        <p:nvSpPr>
          <p:cNvPr id="11"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12" name="Espace réservé pour une image  9"/>
          <p:cNvPicPr>
            <a:picLocks noChangeAspect="1"/>
          </p:cNvPicPr>
          <p:nvPr userDrawn="1"/>
        </p:nvPicPr>
        <p:blipFill rotWithShape="1">
          <a:blip r:embed="rId10"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3" name="Picture 12"/>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4"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326744025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823" r:id="rId8"/>
  </p:sldLayoutIdLst>
  <p:timing>
    <p:tnLst>
      <p:par>
        <p:cTn id="1" dur="indefinite" restart="never" nodeType="tmRoot"/>
      </p:par>
    </p:tnLst>
  </p:timing>
  <p:hf hdr="0" dt="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sp>
        <p:nvSpPr>
          <p:cNvPr id="5" name="Footer Placeholder 4"/>
          <p:cNvSpPr>
            <a:spLocks noGrp="1"/>
          </p:cNvSpPr>
          <p:nvPr>
            <p:ph type="ftr" sz="quarter" idx="3"/>
          </p:nvPr>
        </p:nvSpPr>
        <p:spPr>
          <a:xfrm>
            <a:off x="2952000" y="6480000"/>
            <a:ext cx="3960260" cy="144000"/>
          </a:xfrm>
          <a:prstGeom prst="rect">
            <a:avLst/>
          </a:prstGeom>
        </p:spPr>
        <p:txBody>
          <a:bodyPr vert="horz" lIns="91440" tIns="45720" rIns="91440" bIns="45720" rtlCol="0" anchor="ctr"/>
          <a:lstStyle>
            <a:lvl1pPr algn="ctr">
              <a:defRPr sz="900" b="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b="0">
                <a:solidFill>
                  <a:schemeClr val="bg1"/>
                </a:solidFill>
              </a:defRPr>
            </a:lvl1pPr>
          </a:lstStyle>
          <a:p>
            <a:pPr fontAlgn="auto">
              <a:spcBef>
                <a:spcPts val="0"/>
              </a:spcBef>
              <a:spcAft>
                <a:spcPts val="0"/>
              </a:spcAft>
              <a:buFontTx/>
              <a:buNone/>
            </a:pPr>
            <a:fld id="{FD0A51CA-4611-42BC-8C78-05A9D4A054CC}" type="slidenum">
              <a:rPr lang="en-GB" smtClean="0">
                <a:solidFill>
                  <a:prstClr val="white"/>
                </a:solidFill>
                <a:latin typeface="Arial"/>
                <a:cs typeface="+mn-cs"/>
              </a:rPr>
              <a:pPr fontAlgn="auto">
                <a:spcBef>
                  <a:spcPts val="0"/>
                </a:spcBef>
                <a:spcAft>
                  <a:spcPts val="0"/>
                </a:spcAft>
                <a:buFontTx/>
                <a:buNone/>
              </a:pPr>
              <a:t>‹#›</a:t>
            </a:fld>
            <a:endParaRPr lang="en-GB" dirty="0">
              <a:solidFill>
                <a:prstClr val="white"/>
              </a:solidFill>
              <a:latin typeface="Arial"/>
              <a:cs typeface="+mn-cs"/>
            </a:endParaRPr>
          </a:p>
        </p:txBody>
      </p:sp>
      <p:pic>
        <p:nvPicPr>
          <p:cNvPr id="7" name="Espace réservé pour une image  9"/>
          <p:cNvPicPr>
            <a:picLocks noChangeAspect="1"/>
          </p:cNvPicPr>
          <p:nvPr userDrawn="1"/>
        </p:nvPicPr>
        <p:blipFill rotWithShape="1">
          <a:blip r:embed="rId9"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9" name="Picture 8"/>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21467347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840" r:id="rId7"/>
  </p:sldLayoutIdLst>
  <p:timing>
    <p:tnLst>
      <p:par>
        <p:cTn id="1" dur="indefinite" restart="never" nodeType="tmRoot"/>
      </p:par>
    </p:tnLst>
  </p:timing>
  <p:hf hdr="0" dt="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44450"/>
            <a:ext cx="6481762"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GB" smtClean="0"/>
              <a:t>Click to edit Master title style</a:t>
            </a:r>
          </a:p>
        </p:txBody>
      </p:sp>
      <p:sp>
        <p:nvSpPr>
          <p:cNvPr id="1030" name="Rectangle 6"/>
          <p:cNvSpPr>
            <a:spLocks noGrp="1" noChangeArrowheads="1"/>
          </p:cNvSpPr>
          <p:nvPr>
            <p:ph type="sldNum" sz="quarter" idx="4"/>
          </p:nvPr>
        </p:nvSpPr>
        <p:spPr bwMode="auto">
          <a:xfrm>
            <a:off x="7772400" y="6443997"/>
            <a:ext cx="99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bg1"/>
                </a:solidFill>
              </a:defRPr>
            </a:lvl1pPr>
          </a:lstStyle>
          <a:p>
            <a:pPr>
              <a:defRPr/>
            </a:pPr>
            <a:fld id="{05AB43B9-8847-41C8-A5CF-57EF914C1A99}" type="slidenum">
              <a:rPr lang="en-US">
                <a:solidFill>
                  <a:srgbClr val="FFFFFF"/>
                </a:solidFill>
              </a:rPr>
              <a:pPr>
                <a:defRPr/>
              </a:pPr>
              <a:t>‹#›</a:t>
            </a:fld>
            <a:endParaRPr lang="en-US">
              <a:solidFill>
                <a:srgbClr val="FFFFFF"/>
              </a:solidFill>
            </a:endParaRPr>
          </a:p>
        </p:txBody>
      </p:sp>
      <p:sp>
        <p:nvSpPr>
          <p:cNvPr id="7"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8" name="Espace réservé pour une image  9"/>
          <p:cNvPicPr>
            <a:picLocks noChangeAspect="1"/>
          </p:cNvPicPr>
          <p:nvPr userDrawn="1"/>
        </p:nvPicPr>
        <p:blipFill rotWithShape="1">
          <a:blip r:embed="rId7"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9" name="Picture 8"/>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272607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iming>
    <p:tnLst>
      <p:par>
        <p:cTn id="1" dur="indefinite" restart="never" nodeType="tmRoot"/>
      </p:par>
    </p:tnLst>
  </p:timing>
  <p:hf hdr="0" dt="0"/>
  <p:txStyles>
    <p:titleStyle>
      <a:lvl1pPr algn="r" rtl="0" eaLnBrk="0" fontAlgn="base" hangingPunct="0">
        <a:spcBef>
          <a:spcPct val="0"/>
        </a:spcBef>
        <a:spcAft>
          <a:spcPct val="0"/>
        </a:spcAft>
        <a:defRPr sz="1600" b="1">
          <a:solidFill>
            <a:srgbClr val="015CAB"/>
          </a:solidFill>
          <a:latin typeface="+mj-lt"/>
          <a:ea typeface="+mj-ea"/>
          <a:cs typeface="+mj-cs"/>
        </a:defRPr>
      </a:lvl1pPr>
      <a:lvl2pPr algn="r" rtl="0" eaLnBrk="0" fontAlgn="base" hangingPunct="0">
        <a:spcBef>
          <a:spcPct val="0"/>
        </a:spcBef>
        <a:spcAft>
          <a:spcPct val="0"/>
        </a:spcAft>
        <a:defRPr sz="1600" b="1">
          <a:solidFill>
            <a:srgbClr val="015CAB"/>
          </a:solidFill>
          <a:latin typeface="Arial" charset="0"/>
          <a:cs typeface="Times New Roman" pitchFamily="18" charset="0"/>
        </a:defRPr>
      </a:lvl2pPr>
      <a:lvl3pPr algn="r" rtl="0" eaLnBrk="0" fontAlgn="base" hangingPunct="0">
        <a:spcBef>
          <a:spcPct val="0"/>
        </a:spcBef>
        <a:spcAft>
          <a:spcPct val="0"/>
        </a:spcAft>
        <a:defRPr sz="1600" b="1">
          <a:solidFill>
            <a:srgbClr val="015CAB"/>
          </a:solidFill>
          <a:latin typeface="Arial" charset="0"/>
          <a:cs typeface="Times New Roman" pitchFamily="18" charset="0"/>
        </a:defRPr>
      </a:lvl3pPr>
      <a:lvl4pPr algn="r" rtl="0" eaLnBrk="0" fontAlgn="base" hangingPunct="0">
        <a:spcBef>
          <a:spcPct val="0"/>
        </a:spcBef>
        <a:spcAft>
          <a:spcPct val="0"/>
        </a:spcAft>
        <a:defRPr sz="1600" b="1">
          <a:solidFill>
            <a:srgbClr val="015CAB"/>
          </a:solidFill>
          <a:latin typeface="Arial" charset="0"/>
          <a:cs typeface="Times New Roman" pitchFamily="18" charset="0"/>
        </a:defRPr>
      </a:lvl4pPr>
      <a:lvl5pPr algn="r" rtl="0" eaLnBrk="0" fontAlgn="base" hangingPunct="0">
        <a:spcBef>
          <a:spcPct val="0"/>
        </a:spcBef>
        <a:spcAft>
          <a:spcPct val="0"/>
        </a:spcAft>
        <a:defRPr sz="1600" b="1">
          <a:solidFill>
            <a:srgbClr val="015CAB"/>
          </a:solidFill>
          <a:latin typeface="Arial" charset="0"/>
          <a:cs typeface="Times New Roman" pitchFamily="18" charset="0"/>
        </a:defRPr>
      </a:lvl5pPr>
      <a:lvl6pPr marL="457200" algn="l" rtl="0" fontAlgn="base">
        <a:spcBef>
          <a:spcPct val="0"/>
        </a:spcBef>
        <a:spcAft>
          <a:spcPct val="0"/>
        </a:spcAft>
        <a:defRPr sz="2200" b="1">
          <a:solidFill>
            <a:srgbClr val="015CAB"/>
          </a:solidFill>
          <a:latin typeface="Arial" charset="0"/>
          <a:cs typeface="Times New Roman" pitchFamily="18" charset="0"/>
        </a:defRPr>
      </a:lvl6pPr>
      <a:lvl7pPr marL="914400" algn="l" rtl="0" fontAlgn="base">
        <a:spcBef>
          <a:spcPct val="0"/>
        </a:spcBef>
        <a:spcAft>
          <a:spcPct val="0"/>
        </a:spcAft>
        <a:defRPr sz="2200" b="1">
          <a:solidFill>
            <a:srgbClr val="015CAB"/>
          </a:solidFill>
          <a:latin typeface="Arial" charset="0"/>
          <a:cs typeface="Times New Roman" pitchFamily="18" charset="0"/>
        </a:defRPr>
      </a:lvl7pPr>
      <a:lvl8pPr marL="1371600" algn="l" rtl="0" fontAlgn="base">
        <a:spcBef>
          <a:spcPct val="0"/>
        </a:spcBef>
        <a:spcAft>
          <a:spcPct val="0"/>
        </a:spcAft>
        <a:defRPr sz="2200" b="1">
          <a:solidFill>
            <a:srgbClr val="015CAB"/>
          </a:solidFill>
          <a:latin typeface="Arial" charset="0"/>
          <a:cs typeface="Times New Roman" pitchFamily="18" charset="0"/>
        </a:defRPr>
      </a:lvl8pPr>
      <a:lvl9pPr marL="1828800" algn="l" rtl="0" fontAlgn="base">
        <a:spcBef>
          <a:spcPct val="0"/>
        </a:spcBef>
        <a:spcAft>
          <a:spcPct val="0"/>
        </a:spcAft>
        <a:defRPr sz="2200" b="1">
          <a:solidFill>
            <a:srgbClr val="015CAB"/>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44450"/>
            <a:ext cx="6481762"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en-GB" smtClean="0"/>
              <a:t>Click to edit Master title style</a:t>
            </a:r>
          </a:p>
        </p:txBody>
      </p:sp>
      <p:sp>
        <p:nvSpPr>
          <p:cNvPr id="1030" name="Rectangle 6"/>
          <p:cNvSpPr>
            <a:spLocks noGrp="1" noChangeArrowheads="1"/>
          </p:cNvSpPr>
          <p:nvPr>
            <p:ph type="sldNum" sz="quarter" idx="4"/>
          </p:nvPr>
        </p:nvSpPr>
        <p:spPr bwMode="auto">
          <a:xfrm>
            <a:off x="7772400" y="6443997"/>
            <a:ext cx="99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bg1"/>
                </a:solidFill>
              </a:defRPr>
            </a:lvl1pPr>
          </a:lstStyle>
          <a:p>
            <a:pPr>
              <a:defRPr/>
            </a:pPr>
            <a:fld id="{05AB43B9-8847-41C8-A5CF-57EF914C1A99}" type="slidenum">
              <a:rPr lang="en-US">
                <a:solidFill>
                  <a:srgbClr val="FFFFFF"/>
                </a:solidFill>
              </a:rPr>
              <a:pPr>
                <a:defRPr/>
              </a:pPr>
              <a:t>‹#›</a:t>
            </a:fld>
            <a:endParaRPr lang="en-US">
              <a:solidFill>
                <a:srgbClr val="FFFFFF"/>
              </a:solidFill>
            </a:endParaRPr>
          </a:p>
        </p:txBody>
      </p:sp>
      <p:sp>
        <p:nvSpPr>
          <p:cNvPr id="8"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9" name="Espace réservé pour une image  9"/>
          <p:cNvPicPr>
            <a:picLocks noChangeAspect="1"/>
          </p:cNvPicPr>
          <p:nvPr userDrawn="1"/>
        </p:nvPicPr>
        <p:blipFill rotWithShape="1">
          <a:blip r:embed="rId6"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0" name="Picture 9"/>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3826891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iming>
    <p:tnLst>
      <p:par>
        <p:cTn id="1" dur="indefinite" restart="never" nodeType="tmRoot"/>
      </p:par>
    </p:tnLst>
  </p:timing>
  <p:hf hdr="0" dt="0"/>
  <p:txStyles>
    <p:titleStyle>
      <a:lvl1pPr algn="r" rtl="0" eaLnBrk="0" fontAlgn="base" hangingPunct="0">
        <a:spcBef>
          <a:spcPct val="0"/>
        </a:spcBef>
        <a:spcAft>
          <a:spcPct val="0"/>
        </a:spcAft>
        <a:defRPr sz="1600" b="1">
          <a:solidFill>
            <a:srgbClr val="015CAB"/>
          </a:solidFill>
          <a:latin typeface="+mj-lt"/>
          <a:ea typeface="+mj-ea"/>
          <a:cs typeface="+mj-cs"/>
        </a:defRPr>
      </a:lvl1pPr>
      <a:lvl2pPr algn="r" rtl="0" eaLnBrk="0" fontAlgn="base" hangingPunct="0">
        <a:spcBef>
          <a:spcPct val="0"/>
        </a:spcBef>
        <a:spcAft>
          <a:spcPct val="0"/>
        </a:spcAft>
        <a:defRPr sz="1600" b="1">
          <a:solidFill>
            <a:srgbClr val="015CAB"/>
          </a:solidFill>
          <a:latin typeface="Arial" charset="0"/>
          <a:cs typeface="Times New Roman" pitchFamily="18" charset="0"/>
        </a:defRPr>
      </a:lvl2pPr>
      <a:lvl3pPr algn="r" rtl="0" eaLnBrk="0" fontAlgn="base" hangingPunct="0">
        <a:spcBef>
          <a:spcPct val="0"/>
        </a:spcBef>
        <a:spcAft>
          <a:spcPct val="0"/>
        </a:spcAft>
        <a:defRPr sz="1600" b="1">
          <a:solidFill>
            <a:srgbClr val="015CAB"/>
          </a:solidFill>
          <a:latin typeface="Arial" charset="0"/>
          <a:cs typeface="Times New Roman" pitchFamily="18" charset="0"/>
        </a:defRPr>
      </a:lvl3pPr>
      <a:lvl4pPr algn="r" rtl="0" eaLnBrk="0" fontAlgn="base" hangingPunct="0">
        <a:spcBef>
          <a:spcPct val="0"/>
        </a:spcBef>
        <a:spcAft>
          <a:spcPct val="0"/>
        </a:spcAft>
        <a:defRPr sz="1600" b="1">
          <a:solidFill>
            <a:srgbClr val="015CAB"/>
          </a:solidFill>
          <a:latin typeface="Arial" charset="0"/>
          <a:cs typeface="Times New Roman" pitchFamily="18" charset="0"/>
        </a:defRPr>
      </a:lvl4pPr>
      <a:lvl5pPr algn="r" rtl="0" eaLnBrk="0" fontAlgn="base" hangingPunct="0">
        <a:spcBef>
          <a:spcPct val="0"/>
        </a:spcBef>
        <a:spcAft>
          <a:spcPct val="0"/>
        </a:spcAft>
        <a:defRPr sz="1600" b="1">
          <a:solidFill>
            <a:srgbClr val="015CAB"/>
          </a:solidFill>
          <a:latin typeface="Arial" charset="0"/>
          <a:cs typeface="Times New Roman" pitchFamily="18" charset="0"/>
        </a:defRPr>
      </a:lvl5pPr>
      <a:lvl6pPr marL="457200" algn="l" rtl="0" fontAlgn="base">
        <a:spcBef>
          <a:spcPct val="0"/>
        </a:spcBef>
        <a:spcAft>
          <a:spcPct val="0"/>
        </a:spcAft>
        <a:defRPr sz="2200" b="1">
          <a:solidFill>
            <a:srgbClr val="015CAB"/>
          </a:solidFill>
          <a:latin typeface="Arial" charset="0"/>
          <a:cs typeface="Times New Roman" pitchFamily="18" charset="0"/>
        </a:defRPr>
      </a:lvl6pPr>
      <a:lvl7pPr marL="914400" algn="l" rtl="0" fontAlgn="base">
        <a:spcBef>
          <a:spcPct val="0"/>
        </a:spcBef>
        <a:spcAft>
          <a:spcPct val="0"/>
        </a:spcAft>
        <a:defRPr sz="2200" b="1">
          <a:solidFill>
            <a:srgbClr val="015CAB"/>
          </a:solidFill>
          <a:latin typeface="Arial" charset="0"/>
          <a:cs typeface="Times New Roman" pitchFamily="18" charset="0"/>
        </a:defRPr>
      </a:lvl7pPr>
      <a:lvl8pPr marL="1371600" algn="l" rtl="0" fontAlgn="base">
        <a:spcBef>
          <a:spcPct val="0"/>
        </a:spcBef>
        <a:spcAft>
          <a:spcPct val="0"/>
        </a:spcAft>
        <a:defRPr sz="2200" b="1">
          <a:solidFill>
            <a:srgbClr val="015CAB"/>
          </a:solidFill>
          <a:latin typeface="Arial" charset="0"/>
          <a:cs typeface="Times New Roman" pitchFamily="18" charset="0"/>
        </a:defRPr>
      </a:lvl8pPr>
      <a:lvl9pPr marL="1828800" algn="l" rtl="0" fontAlgn="base">
        <a:spcBef>
          <a:spcPct val="0"/>
        </a:spcBef>
        <a:spcAft>
          <a:spcPct val="0"/>
        </a:spcAft>
        <a:defRPr sz="2200" b="1">
          <a:solidFill>
            <a:srgbClr val="015CAB"/>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701" y="225424"/>
            <a:ext cx="7021475"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6484257"/>
            <a:ext cx="2895600" cy="365125"/>
          </a:xfrm>
          <a:prstGeom prst="rect">
            <a:avLst/>
          </a:prstGeom>
        </p:spPr>
        <p:txBody>
          <a:bodyPr vert="horz" lIns="91440" tIns="45720" rIns="91440" bIns="45720" rtlCol="0" anchor="ctr"/>
          <a:lstStyle>
            <a:lvl1pPr algn="ctr">
              <a:defRPr sz="1200" b="1">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sp>
        <p:nvSpPr>
          <p:cNvPr id="6" name="Slide Number Placeholder 5"/>
          <p:cNvSpPr>
            <a:spLocks noGrp="1"/>
          </p:cNvSpPr>
          <p:nvPr>
            <p:ph type="sldNum" sz="quarter" idx="4"/>
          </p:nvPr>
        </p:nvSpPr>
        <p:spPr>
          <a:xfrm>
            <a:off x="6553200" y="6484257"/>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buFontTx/>
              <a:buNone/>
            </a:pPr>
            <a:fld id="{FD0A51CA-4611-42BC-8C78-05A9D4A054CC}" type="slidenum">
              <a:rPr lang="en-GB" smtClean="0">
                <a:solidFill>
                  <a:prstClr val="white"/>
                </a:solidFill>
                <a:latin typeface="Arial"/>
                <a:cs typeface="+mn-cs"/>
              </a:rPr>
              <a:pPr fontAlgn="auto">
                <a:spcBef>
                  <a:spcPts val="0"/>
                </a:spcBef>
                <a:spcAft>
                  <a:spcPts val="0"/>
                </a:spcAft>
                <a:buFontTx/>
                <a:buNone/>
              </a:pPr>
              <a:t>‹#›</a:t>
            </a:fld>
            <a:endParaRPr lang="en-GB" dirty="0">
              <a:solidFill>
                <a:prstClr val="white"/>
              </a:solidFill>
              <a:latin typeface="Arial"/>
              <a:cs typeface="+mn-cs"/>
            </a:endParaRPr>
          </a:p>
        </p:txBody>
      </p:sp>
      <p:sp>
        <p:nvSpPr>
          <p:cNvPr id="11"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12" name="Espace réservé pour une image  9"/>
          <p:cNvPicPr>
            <a:picLocks noChangeAspect="1"/>
          </p:cNvPicPr>
          <p:nvPr userDrawn="1"/>
        </p:nvPicPr>
        <p:blipFill rotWithShape="1">
          <a:blip r:embed="rId9"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3" name="Picture 12"/>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4" name="Picture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206083968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iming>
    <p:tnLst>
      <p:par>
        <p:cTn id="1" dur="indefinite" restart="never" nodeType="tmRoot"/>
      </p:par>
    </p:tnLst>
  </p:timing>
  <p:hf hdr="0" dt="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701" y="225424"/>
            <a:ext cx="7021475"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15516" y="1180407"/>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6484257"/>
            <a:ext cx="2895600" cy="365125"/>
          </a:xfrm>
          <a:prstGeom prst="rect">
            <a:avLst/>
          </a:prstGeom>
        </p:spPr>
        <p:txBody>
          <a:bodyPr vert="horz" lIns="91440" tIns="45720" rIns="91440" bIns="45720" rtlCol="0" anchor="ctr"/>
          <a:lstStyle>
            <a:lvl1pPr algn="ctr">
              <a:defRPr sz="1200" b="1">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sp>
        <p:nvSpPr>
          <p:cNvPr id="6" name="Slide Number Placeholder 5"/>
          <p:cNvSpPr>
            <a:spLocks noGrp="1"/>
          </p:cNvSpPr>
          <p:nvPr>
            <p:ph type="sldNum" sz="quarter" idx="4"/>
          </p:nvPr>
        </p:nvSpPr>
        <p:spPr>
          <a:xfrm>
            <a:off x="6553200" y="6484257"/>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buFontTx/>
              <a:buNone/>
            </a:pPr>
            <a:fld id="{FD0A51CA-4611-42BC-8C78-05A9D4A054CC}" type="slidenum">
              <a:rPr lang="en-GB" smtClean="0">
                <a:solidFill>
                  <a:prstClr val="white"/>
                </a:solidFill>
                <a:latin typeface="Arial"/>
                <a:cs typeface="+mn-cs"/>
              </a:rPr>
              <a:pPr fontAlgn="auto">
                <a:spcBef>
                  <a:spcPts val="0"/>
                </a:spcBef>
                <a:spcAft>
                  <a:spcPts val="0"/>
                </a:spcAft>
                <a:buFontTx/>
                <a:buNone/>
              </a:pPr>
              <a:t>‹#›</a:t>
            </a:fld>
            <a:endParaRPr lang="en-GB" dirty="0">
              <a:solidFill>
                <a:prstClr val="white"/>
              </a:solidFill>
              <a:latin typeface="Arial"/>
              <a:cs typeface="+mn-cs"/>
            </a:endParaRPr>
          </a:p>
        </p:txBody>
      </p:sp>
      <p:sp>
        <p:nvSpPr>
          <p:cNvPr id="11"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pPr fontAlgn="auto">
              <a:spcBef>
                <a:spcPts val="0"/>
              </a:spcBef>
              <a:spcAft>
                <a:spcPts val="0"/>
              </a:spcAft>
              <a:buFontTx/>
              <a:buNone/>
            </a:pPr>
            <a:endParaRPr lang="en-GB" dirty="0">
              <a:solidFill>
                <a:prstClr val="white"/>
              </a:solidFill>
              <a:latin typeface="Arial"/>
              <a:cs typeface="+mn-cs"/>
            </a:endParaRPr>
          </a:p>
        </p:txBody>
      </p:sp>
      <p:pic>
        <p:nvPicPr>
          <p:cNvPr id="12" name="Espace réservé pour une image  9"/>
          <p:cNvPicPr>
            <a:picLocks noChangeAspect="1"/>
          </p:cNvPicPr>
          <p:nvPr userDrawn="1"/>
        </p:nvPicPr>
        <p:blipFill rotWithShape="1">
          <a:blip r:embed="rId9" cstate="screen">
            <a:extLst>
              <a:ext uri="{28A0092B-C50C-407E-A947-70E740481C1C}">
                <a14:useLocalDpi xmlns:a14="http://schemas.microsoft.com/office/drawing/2010/main"/>
              </a:ext>
            </a:extLst>
          </a:blip>
          <a:srcRect t="-23580" b="-23580"/>
          <a:stretch/>
        </p:blipFill>
        <p:spPr>
          <a:xfrm>
            <a:off x="107504" y="6299249"/>
            <a:ext cx="936104" cy="615923"/>
          </a:xfrm>
          <a:prstGeom prst="rect">
            <a:avLst/>
          </a:prstGeom>
        </p:spPr>
      </p:pic>
      <p:pic>
        <p:nvPicPr>
          <p:cNvPr id="13" name="Picture 12"/>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697700" y="6388927"/>
            <a:ext cx="542152" cy="373676"/>
          </a:xfrm>
          <a:prstGeom prst="rect">
            <a:avLst/>
          </a:prstGeom>
          <a:noFill/>
        </p:spPr>
      </p:pic>
      <p:pic>
        <p:nvPicPr>
          <p:cNvPr id="14" name="Picture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3608" y="6390550"/>
            <a:ext cx="866304" cy="391108"/>
          </a:xfrm>
          <a:prstGeom prst="rect">
            <a:avLst/>
          </a:prstGeom>
        </p:spPr>
      </p:pic>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79713" y="6425322"/>
            <a:ext cx="432048" cy="352889"/>
          </a:xfrm>
          <a:prstGeom prst="rect">
            <a:avLst/>
          </a:prstGeom>
        </p:spPr>
      </p:pic>
    </p:spTree>
    <p:extLst>
      <p:ext uri="{BB962C8B-B14F-4D97-AF65-F5344CB8AC3E}">
        <p14:creationId xmlns:p14="http://schemas.microsoft.com/office/powerpoint/2010/main" val="158508203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iming>
    <p:tnLst>
      <p:par>
        <p:cTn id="1" dur="indefinite" restart="never" nodeType="tmRoot"/>
      </p:par>
    </p:tnLst>
  </p:timing>
  <p:hf hdr="0" dt="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eib.org/en/projects/pipelines/all/20150496" TargetMode="External"/><Relationship Id="rId2" Type="http://schemas.openxmlformats.org/officeDocument/2006/relationships/hyperlink" Target="https://www.eib.org/en/projects/pipelines/all/20160695" TargetMode="External"/><Relationship Id="rId1" Type="http://schemas.openxmlformats.org/officeDocument/2006/relationships/slideLayout" Target="../slideLayouts/slideLayout8.xml"/><Relationship Id="rId5" Type="http://schemas.openxmlformats.org/officeDocument/2006/relationships/hyperlink" Target="https://www.eib.org/en/projects/pipelines/all/20180047" TargetMode="External"/><Relationship Id="rId4" Type="http://schemas.openxmlformats.org/officeDocument/2006/relationships/hyperlink" Target="https://www.eib.org/en/projects/pipelines/all/2015074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0.xml"/><Relationship Id="rId5" Type="http://schemas.openxmlformats.org/officeDocument/2006/relationships/hyperlink" Target="mailto:i.tsanova@eib.org"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67544" y="2292151"/>
            <a:ext cx="8388932" cy="2340260"/>
          </a:xfrm>
          <a:prstGeom prst="rect">
            <a:avLst/>
          </a:prstGeom>
        </p:spPr>
        <p:txBody>
          <a:bodyPr/>
          <a:lstStyle/>
          <a:p>
            <a:pPr algn="ctr"/>
            <a:r>
              <a:rPr lang="en-US" sz="4000" b="0" spc="-50" dirty="0" err="1" smtClean="0">
                <a:solidFill>
                  <a:srgbClr val="14539F"/>
                </a:solidFill>
                <a:latin typeface="Calibri" panose="020F0502020204030204" pitchFamily="34" charset="0"/>
              </a:rPr>
              <a:t>InvestEU</a:t>
            </a:r>
            <a:r>
              <a:rPr lang="en-US" sz="3200" b="0" spc="-50" dirty="0" smtClean="0">
                <a:solidFill>
                  <a:srgbClr val="14539F"/>
                </a:solidFill>
                <a:latin typeface="Calibri" panose="020F0502020204030204" pitchFamily="34" charset="0"/>
              </a:rPr>
              <a:t/>
            </a:r>
            <a:br>
              <a:rPr lang="en-US" sz="3200" b="0" spc="-50" dirty="0" smtClean="0">
                <a:solidFill>
                  <a:srgbClr val="14539F"/>
                </a:solidFill>
                <a:latin typeface="Calibri" panose="020F0502020204030204" pitchFamily="34" charset="0"/>
              </a:rPr>
            </a:br>
            <a:r>
              <a:rPr lang="en-US" sz="2400" b="0" spc="-50" dirty="0">
                <a:solidFill>
                  <a:srgbClr val="2683C6"/>
                </a:solidFill>
                <a:latin typeface="Calibri" panose="020F0502020204030204" pitchFamily="34" charset="0"/>
              </a:rPr>
              <a:t/>
            </a:r>
            <a:br>
              <a:rPr lang="en-US" sz="2400" b="0" spc="-50" dirty="0">
                <a:solidFill>
                  <a:srgbClr val="2683C6"/>
                </a:solidFill>
                <a:latin typeface="Calibri" panose="020F0502020204030204" pitchFamily="34" charset="0"/>
              </a:rPr>
            </a:br>
            <a:r>
              <a:rPr lang="en-US" sz="3000" b="0" spc="-50" dirty="0" smtClean="0">
                <a:solidFill>
                  <a:schemeClr val="bg1">
                    <a:lumMod val="50000"/>
                  </a:schemeClr>
                </a:solidFill>
                <a:latin typeface="Calibri" panose="020F0502020204030204" pitchFamily="34" charset="0"/>
              </a:rPr>
              <a:t>Delivering on </a:t>
            </a:r>
            <a:r>
              <a:rPr lang="en-US" sz="3000" b="0" spc="-50" dirty="0">
                <a:solidFill>
                  <a:schemeClr val="bg1">
                    <a:lumMod val="50000"/>
                  </a:schemeClr>
                </a:solidFill>
                <a:latin typeface="Calibri" panose="020F0502020204030204" pitchFamily="34" charset="0"/>
              </a:rPr>
              <a:t>the </a:t>
            </a:r>
            <a:r>
              <a:rPr lang="en-US" sz="3000" b="0" spc="-50" dirty="0" smtClean="0">
                <a:solidFill>
                  <a:schemeClr val="bg1">
                    <a:lumMod val="50000"/>
                  </a:schemeClr>
                </a:solidFill>
                <a:latin typeface="Calibri" panose="020F0502020204030204" pitchFamily="34" charset="0"/>
              </a:rPr>
              <a:t/>
            </a:r>
            <a:br>
              <a:rPr lang="en-US" sz="3000" b="0" spc="-50" dirty="0" smtClean="0">
                <a:solidFill>
                  <a:schemeClr val="bg1">
                    <a:lumMod val="50000"/>
                  </a:schemeClr>
                </a:solidFill>
                <a:latin typeface="Calibri" panose="020F0502020204030204" pitchFamily="34" charset="0"/>
              </a:rPr>
            </a:br>
            <a:r>
              <a:rPr lang="en-US" sz="3000" b="0" spc="-50" dirty="0" err="1" smtClean="0">
                <a:solidFill>
                  <a:schemeClr val="bg1">
                    <a:lumMod val="50000"/>
                  </a:schemeClr>
                </a:solidFill>
                <a:latin typeface="Calibri" panose="020F0502020204030204" pitchFamily="34" charset="0"/>
              </a:rPr>
              <a:t>InvestEU</a:t>
            </a:r>
            <a:r>
              <a:rPr lang="en-US" sz="3000" b="0" spc="-50" dirty="0" smtClean="0">
                <a:solidFill>
                  <a:schemeClr val="bg1">
                    <a:lumMod val="50000"/>
                  </a:schemeClr>
                </a:solidFill>
                <a:latin typeface="Calibri" panose="020F0502020204030204" pitchFamily="34" charset="0"/>
              </a:rPr>
              <a:t> Fund</a:t>
            </a:r>
            <a:r>
              <a:rPr lang="en-GB" dirty="0" smtClean="0">
                <a:solidFill>
                  <a:schemeClr val="bg1">
                    <a:lumMod val="50000"/>
                  </a:schemeClr>
                </a:solidFill>
                <a:latin typeface="Calibri" panose="020F0502020204030204" pitchFamily="34" charset="0"/>
              </a:rPr>
              <a:t/>
            </a:r>
            <a:br>
              <a:rPr lang="en-GB" dirty="0" smtClean="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
            </a:r>
            <a:br>
              <a:rPr lang="en-GB" dirty="0">
                <a:solidFill>
                  <a:schemeClr val="bg1">
                    <a:lumMod val="50000"/>
                  </a:schemeClr>
                </a:solidFill>
                <a:latin typeface="Calibri" panose="020F0502020204030204" pitchFamily="34" charset="0"/>
              </a:rPr>
            </a:br>
            <a:endParaRPr lang="en-GB" sz="2000" b="0" i="1" dirty="0" smtClean="0">
              <a:solidFill>
                <a:srgbClr val="00539F"/>
              </a:solidFill>
              <a:latin typeface="Calibri" panose="020F0502020204030204" pitchFamily="34" charset="0"/>
            </a:endParaRPr>
          </a:p>
        </p:txBody>
      </p:sp>
      <p:sp>
        <p:nvSpPr>
          <p:cNvPr id="2" name="Slide Number Placeholder 1"/>
          <p:cNvSpPr>
            <a:spLocks noGrp="1"/>
          </p:cNvSpPr>
          <p:nvPr>
            <p:ph type="sldNum" sz="quarter" idx="4294967295"/>
          </p:nvPr>
        </p:nvSpPr>
        <p:spPr>
          <a:xfrm>
            <a:off x="7772400" y="6633356"/>
            <a:ext cx="990600" cy="224644"/>
          </a:xfrm>
        </p:spPr>
        <p:txBody>
          <a:bodyPr/>
          <a:lstStyle/>
          <a:p>
            <a:pPr>
              <a:defRPr/>
            </a:pPr>
            <a:fld id="{1F786915-64FE-434E-BA38-6F07F4871FD2}" type="slidenum">
              <a:rPr lang="en-US" smtClean="0"/>
              <a:pPr>
                <a:defRPr/>
              </a:pPr>
              <a:t>1</a:t>
            </a:fld>
            <a:endParaRPr lang="en-US"/>
          </a:p>
        </p:txBody>
      </p:sp>
      <p:pic>
        <p:nvPicPr>
          <p:cNvPr id="5" name="Espace réservé pour une image  9"/>
          <p:cNvPicPr>
            <a:picLocks noChangeAspect="1"/>
          </p:cNvPicPr>
          <p:nvPr/>
        </p:nvPicPr>
        <p:blipFill rotWithShape="1">
          <a:blip r:embed="rId3" cstate="screen">
            <a:extLst>
              <a:ext uri="{28A0092B-C50C-407E-A947-70E740481C1C}">
                <a14:useLocalDpi xmlns:a14="http://schemas.microsoft.com/office/drawing/2010/main"/>
              </a:ext>
            </a:extLst>
          </a:blip>
          <a:srcRect t="-23580" b="-23580"/>
          <a:stretch/>
        </p:blipFill>
        <p:spPr>
          <a:xfrm>
            <a:off x="749232" y="5556"/>
            <a:ext cx="2271913" cy="1494836"/>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970600" y="308737"/>
            <a:ext cx="1289052" cy="888474"/>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1860" y="291206"/>
            <a:ext cx="1846493" cy="83363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1711" y="308593"/>
            <a:ext cx="1086514" cy="887446"/>
          </a:xfrm>
          <a:prstGeom prst="rect">
            <a:avLst/>
          </a:prstGeom>
        </p:spPr>
      </p:pic>
    </p:spTree>
    <p:extLst>
      <p:ext uri="{BB962C8B-B14F-4D97-AF65-F5344CB8AC3E}">
        <p14:creationId xmlns:p14="http://schemas.microsoft.com/office/powerpoint/2010/main" val="3482125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72525" y="6342063"/>
            <a:ext cx="371475" cy="365125"/>
          </a:xfrm>
        </p:spPr>
        <p:txBody>
          <a:bodyPr/>
          <a:lstStyle/>
          <a:p>
            <a:fld id="{7AFA83AF-AB7A-4B99-B737-1EBED37E7AB5}" type="slidenum">
              <a:rPr lang="en-US" smtClean="0"/>
              <a:pPr/>
              <a:t>10</a:t>
            </a:fld>
            <a:endParaRPr lang="en-US" dirty="0"/>
          </a:p>
        </p:txBody>
      </p:sp>
      <p:sp>
        <p:nvSpPr>
          <p:cNvPr id="15" name="Slide Number Placeholder 1"/>
          <p:cNvSpPr txBox="1">
            <a:spLocks/>
          </p:cNvSpPr>
          <p:nvPr/>
        </p:nvSpPr>
        <p:spPr>
          <a:xfrm>
            <a:off x="7772400" y="6524625"/>
            <a:ext cx="990600"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tx1"/>
                </a:solidFill>
                <a:latin typeface="Arial" panose="020B0604020202020204" pitchFamily="34" charset="0"/>
                <a:ea typeface="+mn-ea"/>
                <a:cs typeface="Times New Roman" panose="02020603050405020304" pitchFamily="18" charset="0"/>
              </a:defRPr>
            </a:lvl1pPr>
            <a:lvl2pPr marL="742950" indent="-28575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9pPr>
          </a:lstStyle>
          <a:p>
            <a:fld id="{45CC484E-6215-41E9-B1C9-FAFAEE591521}" type="slidenum">
              <a:rPr lang="en-US" altLang="en-US" sz="1600" smtClean="0">
                <a:solidFill>
                  <a:srgbClr val="FFFFFF"/>
                </a:solidFill>
                <a:latin typeface="Roboto" panose="020B0604020202020204" charset="0"/>
                <a:ea typeface="Roboto" panose="020B0604020202020204" charset="0"/>
                <a:cs typeface="Roboto" panose="020B0604020202020204" charset="0"/>
              </a:rPr>
              <a:pPr/>
              <a:t>10</a:t>
            </a:fld>
            <a:endParaRPr lang="en-US" altLang="en-US" sz="1600" smtClean="0">
              <a:solidFill>
                <a:srgbClr val="FFFFFF"/>
              </a:solidFill>
              <a:latin typeface="Roboto" panose="020B0604020202020204" charset="0"/>
              <a:ea typeface="Roboto" panose="020B0604020202020204" charset="0"/>
              <a:cs typeface="Roboto" panose="020B0604020202020204" charset="0"/>
            </a:endParaRPr>
          </a:p>
        </p:txBody>
      </p:sp>
      <p:sp>
        <p:nvSpPr>
          <p:cNvPr id="19" name="Content Placeholder 2"/>
          <p:cNvSpPr txBox="1">
            <a:spLocks/>
          </p:cNvSpPr>
          <p:nvPr/>
        </p:nvSpPr>
        <p:spPr bwMode="auto">
          <a:xfrm>
            <a:off x="323850" y="1550363"/>
            <a:ext cx="8682038" cy="401637"/>
          </a:xfrm>
          <a:prstGeom prst="rect">
            <a:avLst/>
          </a:prstGeom>
          <a:solidFill>
            <a:srgbClr val="D9D9D9"/>
          </a:solidFill>
          <a:ln w="9525">
            <a:solidFill>
              <a:srgbClr val="0051A5"/>
            </a:solidFill>
            <a:miter lim="800000"/>
            <a:headEnd/>
            <a:tailEnd/>
          </a:ln>
        </p:spPr>
        <p:txBody>
          <a:bodyPr/>
          <a:lstStyle>
            <a:lvl1pPr>
              <a:spcBef>
                <a:spcPct val="20000"/>
              </a:spcBef>
              <a:buClr>
                <a:schemeClr val="tx2"/>
              </a:buClr>
              <a:buChar char="•"/>
              <a:defRPr sz="2400" b="1">
                <a:solidFill>
                  <a:schemeClr val="tx2"/>
                </a:solidFill>
                <a:latin typeface="Arial" panose="020B0604020202020204" pitchFamily="34" charset="0"/>
                <a:cs typeface="Times New Roman" panose="02020603050405020304" pitchFamily="18" charset="0"/>
              </a:defRPr>
            </a:lvl1pPr>
            <a:lvl2pPr marL="742950" indent="-285750">
              <a:spcBef>
                <a:spcPct val="20000"/>
              </a:spcBef>
              <a:buClr>
                <a:schemeClr val="tx2"/>
              </a:buClr>
              <a:buChar char="•"/>
              <a:defRPr sz="2200">
                <a:solidFill>
                  <a:schemeClr val="tx2"/>
                </a:solidFill>
                <a:latin typeface="Arial" panose="020B0604020202020204" pitchFamily="34" charset="0"/>
                <a:cs typeface="Times New Roman" panose="02020603050405020304" pitchFamily="18" charset="0"/>
              </a:defRPr>
            </a:lvl2pPr>
            <a:lvl3pPr marL="1143000" indent="-228600">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3pPr>
            <a:lvl4pPr marL="1600200" indent="-228600">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4pPr>
            <a:lvl5pPr>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5pPr>
            <a:lvl6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6pPr>
            <a:lvl7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7pPr>
            <a:lvl8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8pPr>
            <a:lvl9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9pPr>
          </a:lstStyle>
          <a:p>
            <a:pPr>
              <a:spcBef>
                <a:spcPct val="0"/>
              </a:spcBef>
              <a:buClr>
                <a:srgbClr val="003D7C"/>
              </a:buClr>
              <a:buNone/>
            </a:pPr>
            <a:r>
              <a:rPr lang="en-US" altLang="en-US" sz="1600" dirty="0">
                <a:solidFill>
                  <a:srgbClr val="0051A5"/>
                </a:solidFill>
                <a:latin typeface="Roboto" panose="020B0604020202020204" charset="0"/>
                <a:ea typeface="Roboto" panose="020B0604020202020204" charset="0"/>
                <a:cs typeface="Roboto" panose="020B0604020202020204" charset="0"/>
              </a:rPr>
              <a:t>EUR 50m investment loan financing to </a:t>
            </a:r>
            <a:r>
              <a:rPr lang="en-US" altLang="en-US" sz="1600" dirty="0" err="1">
                <a:solidFill>
                  <a:srgbClr val="0051A5"/>
                </a:solidFill>
                <a:latin typeface="Roboto" panose="020B0604020202020204" charset="0"/>
                <a:ea typeface="Roboto" panose="020B0604020202020204" charset="0"/>
                <a:cs typeface="Roboto" panose="020B0604020202020204" charset="0"/>
              </a:rPr>
              <a:t>Mlekpol</a:t>
            </a:r>
            <a:endParaRPr lang="en-US" altLang="en-US" sz="1600" dirty="0">
              <a:solidFill>
                <a:srgbClr val="0051A5"/>
              </a:solidFill>
              <a:latin typeface="Roboto" panose="020B0604020202020204" charset="0"/>
              <a:ea typeface="Roboto" panose="020B0604020202020204" charset="0"/>
              <a:cs typeface="Roboto" panose="020B0604020202020204" charset="0"/>
            </a:endParaRPr>
          </a:p>
        </p:txBody>
      </p:sp>
      <p:graphicFrame>
        <p:nvGraphicFramePr>
          <p:cNvPr id="20" name="Table 19"/>
          <p:cNvGraphicFramePr>
            <a:graphicFrameLocks noGrp="1"/>
          </p:cNvGraphicFramePr>
          <p:nvPr>
            <p:extLst/>
          </p:nvPr>
        </p:nvGraphicFramePr>
        <p:xfrm>
          <a:off x="323850" y="1952000"/>
          <a:ext cx="3005138" cy="754064"/>
        </p:xfrm>
        <a:graphic>
          <a:graphicData uri="http://schemas.openxmlformats.org/drawingml/2006/table">
            <a:tbl>
              <a:tblPr firstRow="1" bandRow="1"/>
              <a:tblGrid>
                <a:gridCol w="1679655">
                  <a:extLst>
                    <a:ext uri="{9D8B030D-6E8A-4147-A177-3AD203B41FA5}">
                      <a16:colId xmlns:a16="http://schemas.microsoft.com/office/drawing/2014/main" val="1198034503"/>
                    </a:ext>
                  </a:extLst>
                </a:gridCol>
                <a:gridCol w="1325483">
                  <a:extLst>
                    <a:ext uri="{9D8B030D-6E8A-4147-A177-3AD203B41FA5}">
                      <a16:colId xmlns:a16="http://schemas.microsoft.com/office/drawing/2014/main" val="1701654892"/>
                    </a:ext>
                  </a:extLst>
                </a:gridCol>
              </a:tblGrid>
              <a:tr h="3770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latinLnBrk="0" hangingPunct="1"/>
                      <a:r>
                        <a:rPr lang="fr-LU" sz="1800" b="1" kern="1200" dirty="0" smtClean="0">
                          <a:solidFill>
                            <a:schemeClr val="bg1"/>
                          </a:solidFill>
                          <a:latin typeface="Calibri" panose="020F0502020204030204" pitchFamily="34" charset="0"/>
                          <a:ea typeface="+mn-ea"/>
                          <a:cs typeface="Calibri" panose="020F0502020204030204" pitchFamily="34" charset="0"/>
                        </a:rPr>
                        <a:t>Project </a:t>
                      </a:r>
                      <a:r>
                        <a:rPr lang="fr-LU" sz="1800" b="1" kern="1200" dirty="0" err="1" smtClean="0">
                          <a:solidFill>
                            <a:schemeClr val="bg1"/>
                          </a:solidFill>
                          <a:latin typeface="Calibri" panose="020F0502020204030204" pitchFamily="34" charset="0"/>
                          <a:ea typeface="+mn-ea"/>
                          <a:cs typeface="Calibri" panose="020F0502020204030204" pitchFamily="34" charset="0"/>
                        </a:rPr>
                        <a:t>Cost</a:t>
                      </a:r>
                      <a:endParaRPr lang="en-GB" sz="1800" b="1" kern="1200" dirty="0">
                        <a:solidFill>
                          <a:schemeClr val="bg1"/>
                        </a:solidFill>
                        <a:latin typeface="Calibri" panose="020F0502020204030204" pitchFamily="34" charset="0"/>
                        <a:ea typeface="+mn-ea"/>
                        <a:cs typeface="Calibri" panose="020F0502020204030204" pitchFamily="34" charset="0"/>
                      </a:endParaRPr>
                    </a:p>
                  </a:txBody>
                  <a:tcPr marL="91427" marR="91427" marT="45685" marB="45685">
                    <a:lnL w="9525" cap="flat" cmpd="sng" algn="ctr">
                      <a:solidFill>
                        <a:srgbClr val="0051A5"/>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51A5"/>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1A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latinLnBrk="0" hangingPunct="1"/>
                      <a:r>
                        <a:rPr lang="fr-LU" sz="1800" b="1" kern="1200" dirty="0" smtClean="0">
                          <a:solidFill>
                            <a:schemeClr val="bg1"/>
                          </a:solidFill>
                          <a:latin typeface="Calibri" panose="020F0502020204030204" pitchFamily="34" charset="0"/>
                          <a:ea typeface="+mn-ea"/>
                          <a:cs typeface="Calibri" panose="020F0502020204030204" pitchFamily="34" charset="0"/>
                        </a:rPr>
                        <a:t>EUR 108m</a:t>
                      </a:r>
                      <a:endParaRPr lang="en-GB" sz="1800" b="1" kern="1200" dirty="0">
                        <a:solidFill>
                          <a:schemeClr val="bg1"/>
                        </a:solidFill>
                        <a:latin typeface="Calibri" panose="020F0502020204030204" pitchFamily="34" charset="0"/>
                        <a:ea typeface="+mn-ea"/>
                        <a:cs typeface="Calibri" panose="020F0502020204030204" pitchFamily="34" charset="0"/>
                      </a:endParaRPr>
                    </a:p>
                  </a:txBody>
                  <a:tcPr marL="91427" marR="91427" marT="45685" marB="45685">
                    <a:lnL w="9525" cap="flat" cmpd="sng" algn="ctr">
                      <a:solidFill>
                        <a:srgbClr val="FFFFFF"/>
                      </a:solidFill>
                      <a:prstDash val="solid"/>
                      <a:round/>
                      <a:headEnd type="none" w="med" len="med"/>
                      <a:tailEnd type="none" w="med" len="med"/>
                    </a:lnL>
                    <a:lnR w="9525" cap="flat" cmpd="sng" algn="ctr">
                      <a:solidFill>
                        <a:srgbClr val="0051A5"/>
                      </a:solidFill>
                      <a:prstDash val="solid"/>
                      <a:round/>
                      <a:headEnd type="none" w="med" len="med"/>
                      <a:tailEnd type="none" w="med" len="med"/>
                    </a:lnR>
                    <a:lnT w="9525" cap="flat" cmpd="sng" algn="ctr">
                      <a:solidFill>
                        <a:srgbClr val="0051A5"/>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1A5">
                        <a:lumMod val="60000"/>
                        <a:lumOff val="40000"/>
                      </a:srgbClr>
                    </a:solidFill>
                  </a:tcPr>
                </a:tc>
                <a:extLst>
                  <a:ext uri="{0D108BD9-81ED-4DB2-BD59-A6C34878D82A}">
                    <a16:rowId xmlns:a16="http://schemas.microsoft.com/office/drawing/2014/main" val="758943676"/>
                  </a:ext>
                </a:extLst>
              </a:tr>
              <a:tr h="3770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r>
                        <a:rPr lang="fr-LU" sz="1800" b="1" kern="1200" dirty="0" err="1" smtClean="0">
                          <a:solidFill>
                            <a:schemeClr val="bg1"/>
                          </a:solidFill>
                          <a:latin typeface="Calibri" panose="020F0502020204030204" pitchFamily="34" charset="0"/>
                          <a:ea typeface="+mn-ea"/>
                          <a:cs typeface="Calibri" panose="020F0502020204030204" pitchFamily="34" charset="0"/>
                        </a:rPr>
                        <a:t>Loan</a:t>
                      </a:r>
                      <a:r>
                        <a:rPr lang="fr-LU" sz="1800" b="1" kern="1200" dirty="0" smtClean="0">
                          <a:solidFill>
                            <a:schemeClr val="bg1"/>
                          </a:solidFill>
                          <a:latin typeface="Calibri" panose="020F0502020204030204" pitchFamily="34" charset="0"/>
                          <a:ea typeface="+mn-ea"/>
                          <a:cs typeface="Calibri" panose="020F0502020204030204" pitchFamily="34" charset="0"/>
                        </a:rPr>
                        <a:t> </a:t>
                      </a:r>
                      <a:r>
                        <a:rPr lang="fr-LU" sz="1800" b="1" kern="1200" dirty="0" err="1" smtClean="0">
                          <a:solidFill>
                            <a:schemeClr val="bg1"/>
                          </a:solidFill>
                          <a:latin typeface="Calibri" panose="020F0502020204030204" pitchFamily="34" charset="0"/>
                          <a:ea typeface="+mn-ea"/>
                          <a:cs typeface="Calibri" panose="020F0502020204030204" pitchFamily="34" charset="0"/>
                        </a:rPr>
                        <a:t>amount</a:t>
                      </a:r>
                      <a:endParaRPr lang="en-GB" sz="1800" b="1" kern="1200" dirty="0">
                        <a:solidFill>
                          <a:schemeClr val="bg1"/>
                        </a:solidFill>
                        <a:latin typeface="Calibri" panose="020F0502020204030204" pitchFamily="34" charset="0"/>
                        <a:ea typeface="+mn-ea"/>
                        <a:cs typeface="Calibri" panose="020F0502020204030204" pitchFamily="34" charset="0"/>
                      </a:endParaRPr>
                    </a:p>
                  </a:txBody>
                  <a:tcPr marL="91427" marR="91427" marT="45685" marB="45685">
                    <a:lnL w="9525" cap="flat" cmpd="sng" algn="ctr">
                      <a:solidFill>
                        <a:srgbClr val="0051A5"/>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51A5"/>
                      </a:solidFill>
                      <a:prstDash val="solid"/>
                      <a:round/>
                      <a:headEnd type="none" w="med" len="med"/>
                      <a:tailEnd type="none" w="med" len="med"/>
                    </a:lnB>
                    <a:lnTlToBr w="12700" cmpd="sng">
                      <a:noFill/>
                      <a:prstDash val="solid"/>
                    </a:lnTlToBr>
                    <a:lnBlToTr w="12700" cmpd="sng">
                      <a:noFill/>
                      <a:prstDash val="solid"/>
                    </a:lnBlToTr>
                    <a:solidFill>
                      <a:srgbClr val="0051A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r>
                        <a:rPr lang="fr-LU" sz="1800" b="1" kern="1200" dirty="0" smtClean="0">
                          <a:solidFill>
                            <a:schemeClr val="bg1"/>
                          </a:solidFill>
                          <a:latin typeface="Calibri" panose="020F0502020204030204" pitchFamily="34" charset="0"/>
                          <a:ea typeface="+mn-ea"/>
                          <a:cs typeface="Calibri" panose="020F0502020204030204" pitchFamily="34" charset="0"/>
                        </a:rPr>
                        <a:t>EUR 50m</a:t>
                      </a:r>
                      <a:endParaRPr lang="en-GB" sz="1800" b="1" kern="1200" dirty="0">
                        <a:solidFill>
                          <a:schemeClr val="bg1"/>
                        </a:solidFill>
                        <a:latin typeface="Calibri" panose="020F0502020204030204" pitchFamily="34" charset="0"/>
                        <a:ea typeface="+mn-ea"/>
                        <a:cs typeface="Calibri" panose="020F0502020204030204" pitchFamily="34" charset="0"/>
                      </a:endParaRPr>
                    </a:p>
                  </a:txBody>
                  <a:tcPr marL="91427" marR="91427" marT="45685" marB="45685">
                    <a:lnL w="9525" cap="flat" cmpd="sng" algn="ctr">
                      <a:solidFill>
                        <a:srgbClr val="FFFFFF"/>
                      </a:solidFill>
                      <a:prstDash val="solid"/>
                      <a:round/>
                      <a:headEnd type="none" w="med" len="med"/>
                      <a:tailEnd type="none" w="med" len="med"/>
                    </a:lnL>
                    <a:lnR w="9525" cap="flat" cmpd="sng" algn="ctr">
                      <a:solidFill>
                        <a:srgbClr val="0051A5"/>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51A5"/>
                      </a:solidFill>
                      <a:prstDash val="solid"/>
                      <a:round/>
                      <a:headEnd type="none" w="med" len="med"/>
                      <a:tailEnd type="none" w="med" len="med"/>
                    </a:lnB>
                    <a:lnTlToBr w="12700" cmpd="sng">
                      <a:noFill/>
                      <a:prstDash val="solid"/>
                    </a:lnTlToBr>
                    <a:lnBlToTr w="12700" cmpd="sng">
                      <a:noFill/>
                      <a:prstDash val="solid"/>
                    </a:lnBlToTr>
                    <a:solidFill>
                      <a:srgbClr val="0051A5">
                        <a:lumMod val="60000"/>
                        <a:lumOff val="40000"/>
                      </a:srgbClr>
                    </a:solidFill>
                  </a:tcPr>
                </a:tc>
                <a:extLst>
                  <a:ext uri="{0D108BD9-81ED-4DB2-BD59-A6C34878D82A}">
                    <a16:rowId xmlns:a16="http://schemas.microsoft.com/office/drawing/2014/main" val="798957816"/>
                  </a:ext>
                </a:extLst>
              </a:tr>
            </a:tbl>
          </a:graphicData>
        </a:graphic>
      </p:graphicFrame>
      <p:sp>
        <p:nvSpPr>
          <p:cNvPr id="21" name="Content Placeholder 2"/>
          <p:cNvSpPr txBox="1">
            <a:spLocks/>
          </p:cNvSpPr>
          <p:nvPr/>
        </p:nvSpPr>
        <p:spPr bwMode="auto">
          <a:xfrm>
            <a:off x="3340100" y="1952000"/>
            <a:ext cx="5665788" cy="3909785"/>
          </a:xfrm>
          <a:prstGeom prst="rect">
            <a:avLst/>
          </a:prstGeom>
          <a:noFill/>
          <a:ln w="9525">
            <a:solidFill>
              <a:srgbClr val="0051A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b="1">
                <a:solidFill>
                  <a:schemeClr val="tx2"/>
                </a:solidFill>
                <a:latin typeface="Arial" panose="020B0604020202020204" pitchFamily="34" charset="0"/>
                <a:cs typeface="Times New Roman" panose="02020603050405020304" pitchFamily="18" charset="0"/>
              </a:defRPr>
            </a:lvl1pPr>
            <a:lvl2pPr>
              <a:spcBef>
                <a:spcPct val="20000"/>
              </a:spcBef>
              <a:buClr>
                <a:schemeClr val="tx2"/>
              </a:buClr>
              <a:buChar char="•"/>
              <a:defRPr sz="2200">
                <a:solidFill>
                  <a:schemeClr val="tx2"/>
                </a:solidFill>
                <a:latin typeface="Arial" panose="020B0604020202020204" pitchFamily="34" charset="0"/>
                <a:cs typeface="Times New Roman" panose="02020603050405020304" pitchFamily="18" charset="0"/>
              </a:defRPr>
            </a:lvl2pPr>
            <a:lvl3pPr>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3pPr>
            <a:lvl4pPr>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4pPr>
            <a:lvl5pPr>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5pPr>
            <a:lvl6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6pPr>
            <a:lvl7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7pPr>
            <a:lvl8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8pPr>
            <a:lvl9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9pPr>
          </a:lstStyle>
          <a:p>
            <a:pPr marL="285750" indent="-285750" algn="just">
              <a:lnSpc>
                <a:spcPct val="90000"/>
              </a:lnSpc>
              <a:spcBef>
                <a:spcPct val="0"/>
              </a:spcBef>
              <a:buClr>
                <a:srgbClr val="003D7C"/>
              </a:buClr>
              <a:buSzPct val="80000"/>
            </a:pPr>
            <a:r>
              <a:rPr lang="en-US" altLang="en-US" sz="1800" b="0" dirty="0">
                <a:solidFill>
                  <a:srgbClr val="003D7C"/>
                </a:solidFill>
                <a:latin typeface="Roboto" panose="020B0604020202020204" charset="0"/>
                <a:ea typeface="Roboto" panose="020B0604020202020204" charset="0"/>
                <a:cs typeface="Roboto" panose="020B0604020202020204" charset="0"/>
              </a:rPr>
              <a:t>Long-term financing to enable </a:t>
            </a:r>
            <a:r>
              <a:rPr lang="en-US" altLang="en-US" sz="1800" b="0" dirty="0" err="1">
                <a:solidFill>
                  <a:srgbClr val="003D7C"/>
                </a:solidFill>
                <a:latin typeface="Roboto" panose="020B0604020202020204" charset="0"/>
                <a:ea typeface="Roboto" panose="020B0604020202020204" charset="0"/>
                <a:cs typeface="Roboto" panose="020B0604020202020204" charset="0"/>
              </a:rPr>
              <a:t>Mlekpol</a:t>
            </a:r>
            <a:r>
              <a:rPr lang="en-US" altLang="en-US" sz="1800" b="0">
                <a:solidFill>
                  <a:srgbClr val="003D7C"/>
                </a:solidFill>
                <a:latin typeface="Roboto" panose="020B0604020202020204" charset="0"/>
                <a:ea typeface="Roboto" panose="020B0604020202020204" charset="0"/>
                <a:cs typeface="Roboto" panose="020B0604020202020204" charset="0"/>
              </a:rPr>
              <a:t> to accelerate its </a:t>
            </a:r>
            <a:r>
              <a:rPr lang="en-US" altLang="en-US" sz="1800" b="0" smtClean="0">
                <a:solidFill>
                  <a:srgbClr val="003D7C"/>
                </a:solidFill>
                <a:latin typeface="Roboto" panose="020B0604020202020204" charset="0"/>
                <a:ea typeface="Roboto" panose="020B0604020202020204" charset="0"/>
                <a:cs typeface="Roboto" panose="020B0604020202020204" charset="0"/>
              </a:rPr>
              <a:t>growth.</a:t>
            </a:r>
            <a:endParaRPr lang="en-US" altLang="en-US" sz="1800" b="0">
              <a:solidFill>
                <a:srgbClr val="003D7C"/>
              </a:solidFill>
              <a:latin typeface="Roboto" panose="020B0604020202020204" charset="0"/>
              <a:ea typeface="Roboto" panose="020B0604020202020204" charset="0"/>
              <a:cs typeface="Roboto" panose="020B0604020202020204" charset="0"/>
            </a:endParaRPr>
          </a:p>
          <a:p>
            <a:pPr marL="285750" indent="-285750" algn="just">
              <a:lnSpc>
                <a:spcPct val="90000"/>
              </a:lnSpc>
              <a:spcBef>
                <a:spcPct val="0"/>
              </a:spcBef>
              <a:buClr>
                <a:srgbClr val="003D7C"/>
              </a:buClr>
              <a:buSzPct val="80000"/>
            </a:pPr>
            <a:r>
              <a:rPr lang="en-US" altLang="en-US" sz="1800" b="0" dirty="0" smtClean="0">
                <a:solidFill>
                  <a:srgbClr val="003D7C"/>
                </a:solidFill>
                <a:latin typeface="Roboto" panose="020B0604020202020204" charset="0"/>
                <a:ea typeface="Roboto" panose="020B0604020202020204" charset="0"/>
                <a:cs typeface="Roboto" panose="020B0604020202020204" charset="0"/>
              </a:rPr>
              <a:t>The </a:t>
            </a:r>
            <a:r>
              <a:rPr lang="en-US" altLang="en-US" sz="1800" b="0" dirty="0">
                <a:solidFill>
                  <a:srgbClr val="003D7C"/>
                </a:solidFill>
                <a:latin typeface="Roboto" panose="020B0604020202020204" charset="0"/>
                <a:ea typeface="Roboto" panose="020B0604020202020204" charset="0"/>
                <a:cs typeface="Roboto" panose="020B0604020202020204" charset="0"/>
              </a:rPr>
              <a:t>project will enable </a:t>
            </a:r>
            <a:r>
              <a:rPr lang="en-US" altLang="en-US" sz="1800" b="0" dirty="0" err="1">
                <a:solidFill>
                  <a:srgbClr val="003D7C"/>
                </a:solidFill>
                <a:latin typeface="Roboto" panose="020B0604020202020204" charset="0"/>
                <a:ea typeface="Roboto" panose="020B0604020202020204" charset="0"/>
                <a:cs typeface="Roboto" panose="020B0604020202020204" charset="0"/>
              </a:rPr>
              <a:t>Mlekpol</a:t>
            </a:r>
            <a:r>
              <a:rPr lang="en-US" altLang="en-US" sz="1800" b="0" dirty="0">
                <a:solidFill>
                  <a:srgbClr val="003D7C"/>
                </a:solidFill>
                <a:latin typeface="Roboto" panose="020B0604020202020204" charset="0"/>
                <a:ea typeface="Roboto" panose="020B0604020202020204" charset="0"/>
                <a:cs typeface="Roboto" panose="020B0604020202020204" charset="0"/>
              </a:rPr>
              <a:t> to introduce the Industry 4.0 concept and to decrease its carbon </a:t>
            </a:r>
            <a:r>
              <a:rPr lang="en-US" altLang="en-US" sz="1800" b="0" dirty="0" smtClean="0">
                <a:solidFill>
                  <a:srgbClr val="003D7C"/>
                </a:solidFill>
                <a:latin typeface="Roboto" panose="020B0604020202020204" charset="0"/>
                <a:ea typeface="Roboto" panose="020B0604020202020204" charset="0"/>
                <a:cs typeface="Roboto" panose="020B0604020202020204" charset="0"/>
              </a:rPr>
              <a:t>footprint. </a:t>
            </a:r>
          </a:p>
          <a:p>
            <a:pPr marL="285750" indent="-285750" algn="just">
              <a:lnSpc>
                <a:spcPct val="90000"/>
              </a:lnSpc>
              <a:spcBef>
                <a:spcPct val="0"/>
              </a:spcBef>
              <a:buClr>
                <a:srgbClr val="003D7C"/>
              </a:buClr>
              <a:buSzPct val="80000"/>
            </a:pPr>
            <a:r>
              <a:rPr lang="en-US" altLang="en-US" sz="1800" b="0" dirty="0">
                <a:solidFill>
                  <a:srgbClr val="003D7C"/>
                </a:solidFill>
                <a:latin typeface="Roboto" panose="020B0604020202020204" charset="0"/>
                <a:ea typeface="Roboto" panose="020B0604020202020204" charset="0"/>
                <a:cs typeface="Roboto" panose="020B0604020202020204" charset="0"/>
              </a:rPr>
              <a:t>The investment is backed by the Investment Plan for Europe and will strengthen the company’s presence in the value chain of the food </a:t>
            </a:r>
            <a:r>
              <a:rPr lang="en-US" altLang="en-US" sz="1800" b="0" dirty="0" smtClean="0">
                <a:solidFill>
                  <a:srgbClr val="003D7C"/>
                </a:solidFill>
                <a:latin typeface="Roboto" panose="020B0604020202020204" charset="0"/>
                <a:ea typeface="Roboto" panose="020B0604020202020204" charset="0"/>
                <a:cs typeface="Roboto" panose="020B0604020202020204" charset="0"/>
              </a:rPr>
              <a:t>industry.</a:t>
            </a:r>
          </a:p>
          <a:p>
            <a:pPr marL="285750" indent="-285750" algn="just">
              <a:lnSpc>
                <a:spcPct val="90000"/>
              </a:lnSpc>
              <a:spcBef>
                <a:spcPct val="0"/>
              </a:spcBef>
              <a:buClr>
                <a:srgbClr val="003D7C"/>
              </a:buClr>
              <a:buSzPct val="80000"/>
            </a:pPr>
            <a:r>
              <a:rPr lang="en-US" altLang="en-US" sz="1800" b="0" dirty="0">
                <a:solidFill>
                  <a:srgbClr val="003D7C"/>
                </a:solidFill>
                <a:latin typeface="Roboto" panose="020B0604020202020204" charset="0"/>
                <a:ea typeface="Roboto" panose="020B0604020202020204" charset="0"/>
                <a:cs typeface="Roboto" panose="020B0604020202020204" charset="0"/>
              </a:rPr>
              <a:t>The combined heat and power plant to be built next to </a:t>
            </a:r>
            <a:r>
              <a:rPr lang="en-US" altLang="en-US" sz="1800" b="0" dirty="0" err="1">
                <a:solidFill>
                  <a:srgbClr val="003D7C"/>
                </a:solidFill>
                <a:latin typeface="Roboto" panose="020B0604020202020204" charset="0"/>
                <a:ea typeface="Roboto" panose="020B0604020202020204" charset="0"/>
                <a:cs typeface="Roboto" panose="020B0604020202020204" charset="0"/>
              </a:rPr>
              <a:t>Mlekpol’s</a:t>
            </a:r>
            <a:r>
              <a:rPr lang="en-US" altLang="en-US" sz="1800" b="0" dirty="0">
                <a:solidFill>
                  <a:srgbClr val="003D7C"/>
                </a:solidFill>
                <a:latin typeface="Roboto" panose="020B0604020202020204" charset="0"/>
                <a:ea typeface="Roboto" panose="020B0604020202020204" charset="0"/>
                <a:cs typeface="Roboto" panose="020B0604020202020204" charset="0"/>
              </a:rPr>
              <a:t> wastewater treatment plant in </a:t>
            </a:r>
            <a:r>
              <a:rPr lang="en-US" altLang="en-US" sz="1800" b="0" dirty="0" err="1">
                <a:solidFill>
                  <a:srgbClr val="003D7C"/>
                </a:solidFill>
                <a:latin typeface="Roboto" panose="020B0604020202020204" charset="0"/>
                <a:ea typeface="Roboto" panose="020B0604020202020204" charset="0"/>
                <a:cs typeface="Roboto" panose="020B0604020202020204" charset="0"/>
              </a:rPr>
              <a:t>Grajewo</a:t>
            </a:r>
            <a:r>
              <a:rPr lang="en-US" altLang="en-US" sz="1800" b="0" dirty="0">
                <a:solidFill>
                  <a:srgbClr val="003D7C"/>
                </a:solidFill>
                <a:latin typeface="Roboto" panose="020B0604020202020204" charset="0"/>
                <a:ea typeface="Roboto" panose="020B0604020202020204" charset="0"/>
                <a:cs typeface="Roboto" panose="020B0604020202020204" charset="0"/>
              </a:rPr>
              <a:t> and fully running on biogas will reduce the amount of sludge the company produces and eliminate its need to purchase grid electricity.</a:t>
            </a:r>
          </a:p>
          <a:p>
            <a:pPr marL="285750" indent="-285750" algn="just">
              <a:lnSpc>
                <a:spcPct val="90000"/>
              </a:lnSpc>
              <a:spcBef>
                <a:spcPct val="0"/>
              </a:spcBef>
              <a:buClr>
                <a:srgbClr val="003D7C"/>
              </a:buClr>
              <a:buSzPct val="80000"/>
            </a:pPr>
            <a:endParaRPr lang="en-US" altLang="en-US" sz="1800" b="0" dirty="0" smtClean="0">
              <a:solidFill>
                <a:srgbClr val="003D7C"/>
              </a:solidFill>
              <a:latin typeface="Roboto" panose="020B0604020202020204" charset="0"/>
              <a:ea typeface="Roboto" panose="020B0604020202020204" charset="0"/>
              <a:cs typeface="Roboto" panose="020B0604020202020204" charset="0"/>
            </a:endParaRPr>
          </a:p>
          <a:p>
            <a:pPr marL="285750" indent="-285750" algn="just">
              <a:lnSpc>
                <a:spcPct val="90000"/>
              </a:lnSpc>
              <a:spcBef>
                <a:spcPct val="0"/>
              </a:spcBef>
              <a:buClr>
                <a:srgbClr val="003D7C"/>
              </a:buClr>
              <a:buSzPct val="80000"/>
            </a:pPr>
            <a:endParaRPr lang="en-US" altLang="en-US" sz="1800" b="0" dirty="0">
              <a:solidFill>
                <a:srgbClr val="003D7C"/>
              </a:solidFill>
              <a:latin typeface="Roboto" panose="020B0604020202020204" charset="0"/>
              <a:ea typeface="Roboto" panose="020B0604020202020204" charset="0"/>
              <a:cs typeface="Roboto" panose="020B060402020202020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7950" y="581828"/>
            <a:ext cx="1487938" cy="81799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83" y="2706065"/>
            <a:ext cx="3008705" cy="1490550"/>
          </a:xfrm>
          <a:prstGeom prst="rect">
            <a:avLst/>
          </a:prstGeom>
        </p:spPr>
      </p:pic>
      <p:sp>
        <p:nvSpPr>
          <p:cNvPr id="10" name="Rectangle 9"/>
          <p:cNvSpPr/>
          <p:nvPr/>
        </p:nvSpPr>
        <p:spPr>
          <a:xfrm>
            <a:off x="317431" y="454340"/>
            <a:ext cx="7038857" cy="53648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buNone/>
            </a:pPr>
            <a:r>
              <a:rPr lang="en-US" sz="2400" dirty="0">
                <a:solidFill>
                  <a:srgbClr val="015CAB"/>
                </a:solidFill>
                <a:latin typeface="Futura Lt BT" panose="020B0402020204020303" pitchFamily="34" charset="0"/>
                <a:ea typeface="+mj-ea"/>
                <a:cs typeface="+mj-cs"/>
              </a:rPr>
              <a:t>Zoom on some of the deals</a:t>
            </a:r>
          </a:p>
        </p:txBody>
      </p:sp>
    </p:spTree>
    <p:extLst>
      <p:ext uri="{BB962C8B-B14F-4D97-AF65-F5344CB8AC3E}">
        <p14:creationId xmlns:p14="http://schemas.microsoft.com/office/powerpoint/2010/main" val="336648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72525" y="6342063"/>
            <a:ext cx="371475" cy="365125"/>
          </a:xfrm>
        </p:spPr>
        <p:txBody>
          <a:bodyPr/>
          <a:lstStyle/>
          <a:p>
            <a:fld id="{7AFA83AF-AB7A-4B99-B737-1EBED37E7AB5}" type="slidenum">
              <a:rPr lang="en-US" smtClean="0"/>
              <a:pPr/>
              <a:t>11</a:t>
            </a:fld>
            <a:endParaRPr lang="en-US" dirty="0"/>
          </a:p>
        </p:txBody>
      </p:sp>
      <p:sp>
        <p:nvSpPr>
          <p:cNvPr id="15" name="Slide Number Placeholder 1"/>
          <p:cNvSpPr txBox="1">
            <a:spLocks/>
          </p:cNvSpPr>
          <p:nvPr/>
        </p:nvSpPr>
        <p:spPr>
          <a:xfrm>
            <a:off x="7772400" y="6524625"/>
            <a:ext cx="990600"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tx1"/>
                </a:solidFill>
                <a:latin typeface="Arial" panose="020B0604020202020204" pitchFamily="34" charset="0"/>
                <a:ea typeface="+mn-ea"/>
                <a:cs typeface="Times New Roman" panose="02020603050405020304" pitchFamily="18" charset="0"/>
              </a:defRPr>
            </a:lvl1pPr>
            <a:lvl2pPr marL="742950" indent="-28575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Times New Roman" panose="02020603050405020304" pitchFamily="18" charset="0"/>
              </a:defRPr>
            </a:lvl9pPr>
          </a:lstStyle>
          <a:p>
            <a:fld id="{45CC484E-6215-41E9-B1C9-FAFAEE591521}" type="slidenum">
              <a:rPr lang="en-US" altLang="en-US" sz="1600" smtClean="0">
                <a:solidFill>
                  <a:srgbClr val="FFFFFF"/>
                </a:solidFill>
                <a:latin typeface="Roboto" panose="020B0604020202020204" charset="0"/>
                <a:ea typeface="Roboto" panose="020B0604020202020204" charset="0"/>
                <a:cs typeface="Roboto" panose="020B0604020202020204" charset="0"/>
              </a:rPr>
              <a:pPr/>
              <a:t>11</a:t>
            </a:fld>
            <a:endParaRPr lang="en-US" altLang="en-US" sz="1600" smtClean="0">
              <a:solidFill>
                <a:srgbClr val="FFFFFF"/>
              </a:solidFill>
              <a:latin typeface="Roboto" panose="020B0604020202020204" charset="0"/>
              <a:ea typeface="Roboto" panose="020B0604020202020204" charset="0"/>
              <a:cs typeface="Roboto" panose="020B0604020202020204" charset="0"/>
            </a:endParaRPr>
          </a:p>
        </p:txBody>
      </p:sp>
      <p:sp>
        <p:nvSpPr>
          <p:cNvPr id="19" name="Content Placeholder 2"/>
          <p:cNvSpPr txBox="1">
            <a:spLocks/>
          </p:cNvSpPr>
          <p:nvPr/>
        </p:nvSpPr>
        <p:spPr bwMode="auto">
          <a:xfrm>
            <a:off x="323850" y="908720"/>
            <a:ext cx="8682038" cy="401637"/>
          </a:xfrm>
          <a:prstGeom prst="rect">
            <a:avLst/>
          </a:prstGeom>
          <a:solidFill>
            <a:srgbClr val="D9D9D9"/>
          </a:solidFill>
          <a:ln w="9525">
            <a:solidFill>
              <a:srgbClr val="0051A5"/>
            </a:solidFill>
            <a:miter lim="800000"/>
            <a:headEnd/>
            <a:tailEnd/>
          </a:ln>
        </p:spPr>
        <p:txBody>
          <a:bodyPr/>
          <a:lstStyle>
            <a:lvl1pPr>
              <a:spcBef>
                <a:spcPct val="20000"/>
              </a:spcBef>
              <a:buClr>
                <a:schemeClr val="tx2"/>
              </a:buClr>
              <a:buChar char="•"/>
              <a:defRPr sz="2400" b="1">
                <a:solidFill>
                  <a:schemeClr val="tx2"/>
                </a:solidFill>
                <a:latin typeface="Arial" panose="020B0604020202020204" pitchFamily="34" charset="0"/>
                <a:cs typeface="Times New Roman" panose="02020603050405020304" pitchFamily="18" charset="0"/>
              </a:defRPr>
            </a:lvl1pPr>
            <a:lvl2pPr marL="742950" indent="-285750">
              <a:spcBef>
                <a:spcPct val="20000"/>
              </a:spcBef>
              <a:buClr>
                <a:schemeClr val="tx2"/>
              </a:buClr>
              <a:buChar char="•"/>
              <a:defRPr sz="2200">
                <a:solidFill>
                  <a:schemeClr val="tx2"/>
                </a:solidFill>
                <a:latin typeface="Arial" panose="020B0604020202020204" pitchFamily="34" charset="0"/>
                <a:cs typeface="Times New Roman" panose="02020603050405020304" pitchFamily="18" charset="0"/>
              </a:defRPr>
            </a:lvl2pPr>
            <a:lvl3pPr marL="1143000" indent="-228600">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3pPr>
            <a:lvl4pPr marL="1600200" indent="-228600">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4pPr>
            <a:lvl5pPr>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5pPr>
            <a:lvl6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6pPr>
            <a:lvl7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7pPr>
            <a:lvl8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8pPr>
            <a:lvl9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9pPr>
          </a:lstStyle>
          <a:p>
            <a:pPr>
              <a:spcBef>
                <a:spcPct val="0"/>
              </a:spcBef>
              <a:buClr>
                <a:srgbClr val="003D7C"/>
              </a:buClr>
              <a:buNone/>
            </a:pPr>
            <a:r>
              <a:rPr lang="en-US" altLang="en-US" sz="1600" dirty="0">
                <a:solidFill>
                  <a:srgbClr val="0051A5"/>
                </a:solidFill>
                <a:latin typeface="Roboto" panose="020B0604020202020204" charset="0"/>
                <a:ea typeface="Roboto" panose="020B0604020202020204" charset="0"/>
                <a:cs typeface="Roboto" panose="020B0604020202020204" charset="0"/>
              </a:rPr>
              <a:t>Demonstration manufacturing Plant for </a:t>
            </a:r>
            <a:r>
              <a:rPr lang="en-US" altLang="en-US" sz="1600" dirty="0" smtClean="0">
                <a:solidFill>
                  <a:srgbClr val="0051A5"/>
                </a:solidFill>
                <a:latin typeface="Roboto" panose="020B0604020202020204" charset="0"/>
                <a:ea typeface="Roboto" panose="020B0604020202020204" charset="0"/>
                <a:cs typeface="Roboto" panose="020B0604020202020204" charset="0"/>
              </a:rPr>
              <a:t>the large </a:t>
            </a:r>
            <a:r>
              <a:rPr lang="en-US" altLang="en-US" sz="1600" dirty="0">
                <a:solidFill>
                  <a:srgbClr val="0051A5"/>
                </a:solidFill>
                <a:latin typeface="Roboto" panose="020B0604020202020204" charset="0"/>
                <a:ea typeface="Roboto" panose="020B0604020202020204" charset="0"/>
                <a:cs typeface="Roboto" panose="020B0604020202020204" charset="0"/>
              </a:rPr>
              <a:t>Scale Production of Li ion Batteries</a:t>
            </a:r>
          </a:p>
        </p:txBody>
      </p:sp>
      <p:sp>
        <p:nvSpPr>
          <p:cNvPr id="21" name="Content Placeholder 2"/>
          <p:cNvSpPr txBox="1">
            <a:spLocks/>
          </p:cNvSpPr>
          <p:nvPr/>
        </p:nvSpPr>
        <p:spPr bwMode="auto">
          <a:xfrm>
            <a:off x="317431" y="1310358"/>
            <a:ext cx="8688457" cy="2622568"/>
          </a:xfrm>
          <a:prstGeom prst="rect">
            <a:avLst/>
          </a:prstGeom>
          <a:noFill/>
          <a:ln w="9525">
            <a:solidFill>
              <a:srgbClr val="0051A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b="1">
                <a:solidFill>
                  <a:schemeClr val="tx2"/>
                </a:solidFill>
                <a:latin typeface="Arial" panose="020B0604020202020204" pitchFamily="34" charset="0"/>
                <a:cs typeface="Times New Roman" panose="02020603050405020304" pitchFamily="18" charset="0"/>
              </a:defRPr>
            </a:lvl1pPr>
            <a:lvl2pPr>
              <a:spcBef>
                <a:spcPct val="20000"/>
              </a:spcBef>
              <a:buClr>
                <a:schemeClr val="tx2"/>
              </a:buClr>
              <a:buChar char="•"/>
              <a:defRPr sz="2200">
                <a:solidFill>
                  <a:schemeClr val="tx2"/>
                </a:solidFill>
                <a:latin typeface="Arial" panose="020B0604020202020204" pitchFamily="34" charset="0"/>
                <a:cs typeface="Times New Roman" panose="02020603050405020304" pitchFamily="18" charset="0"/>
              </a:defRPr>
            </a:lvl2pPr>
            <a:lvl3pPr>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3pPr>
            <a:lvl4pPr>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4pPr>
            <a:lvl5pPr>
              <a:spcBef>
                <a:spcPct val="20000"/>
              </a:spcBef>
              <a:buClr>
                <a:schemeClr val="tx2"/>
              </a:buClr>
              <a:buChar char="•"/>
              <a:defRPr sz="2000">
                <a:solidFill>
                  <a:schemeClr val="tx2"/>
                </a:solidFill>
                <a:latin typeface="Arial" panose="020B0604020202020204" pitchFamily="34" charset="0"/>
                <a:cs typeface="Times New Roman" panose="02020603050405020304" pitchFamily="18" charset="0"/>
              </a:defRPr>
            </a:lvl5pPr>
            <a:lvl6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6pPr>
            <a:lvl7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7pPr>
            <a:lvl8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8pPr>
            <a:lvl9pPr eaLnBrk="0" fontAlgn="base" hangingPunct="0">
              <a:spcBef>
                <a:spcPct val="20000"/>
              </a:spcBef>
              <a:spcAft>
                <a:spcPct val="0"/>
              </a:spcAft>
              <a:buClr>
                <a:schemeClr val="tx2"/>
              </a:buClr>
              <a:buChar char="•"/>
              <a:defRPr sz="2000">
                <a:solidFill>
                  <a:schemeClr val="tx2"/>
                </a:solidFill>
                <a:latin typeface="Arial" panose="020B0604020202020204" pitchFamily="34" charset="0"/>
                <a:cs typeface="Times New Roman" panose="02020603050405020304" pitchFamily="18" charset="0"/>
              </a:defRPr>
            </a:lvl9pPr>
          </a:lstStyle>
          <a:p>
            <a:pPr marL="285750" indent="-285750" algn="just">
              <a:lnSpc>
                <a:spcPct val="90000"/>
              </a:lnSpc>
              <a:spcBef>
                <a:spcPct val="0"/>
              </a:spcBef>
              <a:buClr>
                <a:srgbClr val="003D7C"/>
              </a:buClr>
              <a:buSzPct val="80000"/>
            </a:pPr>
            <a:r>
              <a:rPr lang="en-US" altLang="en-US" sz="1800" b="0" dirty="0" err="1">
                <a:solidFill>
                  <a:srgbClr val="003D7C"/>
                </a:solidFill>
                <a:latin typeface="Roboto" panose="020B0604020202020204" charset="0"/>
                <a:ea typeface="Roboto" panose="020B0604020202020204" charset="0"/>
                <a:cs typeface="Roboto" panose="020B0604020202020204" charset="0"/>
              </a:rPr>
              <a:t>Northvolt</a:t>
            </a:r>
            <a:r>
              <a:rPr lang="en-US" altLang="en-US" sz="1800" b="0" dirty="0">
                <a:solidFill>
                  <a:srgbClr val="003D7C"/>
                </a:solidFill>
                <a:latin typeface="Roboto" panose="020B0604020202020204" charset="0"/>
                <a:ea typeface="Roboto" panose="020B0604020202020204" charset="0"/>
                <a:cs typeface="Roboto" panose="020B0604020202020204" charset="0"/>
              </a:rPr>
              <a:t> was founded in 2016 with the mission to build the world’s greenest battery cell, with a minimal carbon footprint and the highest ambitions for recycling, to enable the European transition to renewable energy. </a:t>
            </a:r>
          </a:p>
          <a:p>
            <a:pPr marL="285750" indent="-285750" algn="just">
              <a:lnSpc>
                <a:spcPct val="90000"/>
              </a:lnSpc>
              <a:spcBef>
                <a:spcPct val="0"/>
              </a:spcBef>
              <a:buClr>
                <a:srgbClr val="003D7C"/>
              </a:buClr>
              <a:buSzPct val="80000"/>
            </a:pPr>
            <a:r>
              <a:rPr lang="en-US" altLang="en-US" sz="1800" b="0" dirty="0">
                <a:solidFill>
                  <a:srgbClr val="003D7C"/>
                </a:solidFill>
                <a:latin typeface="Roboto" panose="020B0604020202020204" charset="0"/>
                <a:ea typeface="Roboto" panose="020B0604020202020204" charset="0"/>
                <a:cs typeface="Roboto" panose="020B0604020202020204" charset="0"/>
              </a:rPr>
              <a:t>In 2018 the EIB supported the establishment </a:t>
            </a:r>
            <a:r>
              <a:rPr lang="en-US" altLang="en-US" sz="1800" b="0" dirty="0" smtClean="0">
                <a:solidFill>
                  <a:srgbClr val="003D7C"/>
                </a:solidFill>
                <a:latin typeface="Roboto" panose="020B0604020202020204" charset="0"/>
                <a:ea typeface="Roboto" panose="020B0604020202020204" charset="0"/>
                <a:cs typeface="Roboto" panose="020B0604020202020204" charset="0"/>
              </a:rPr>
              <a:t>of the </a:t>
            </a:r>
            <a:r>
              <a:rPr lang="en-US" altLang="en-US" sz="1800" b="0" dirty="0">
                <a:solidFill>
                  <a:srgbClr val="003D7C"/>
                </a:solidFill>
                <a:latin typeface="Roboto" panose="020B0604020202020204" charset="0"/>
                <a:ea typeface="Roboto" panose="020B0604020202020204" charset="0"/>
                <a:cs typeface="Roboto" panose="020B0604020202020204" charset="0"/>
              </a:rPr>
              <a:t>demonstration line </a:t>
            </a:r>
            <a:r>
              <a:rPr lang="en-US" altLang="en-US" sz="1800" b="0" dirty="0" err="1">
                <a:solidFill>
                  <a:srgbClr val="003D7C"/>
                </a:solidFill>
                <a:latin typeface="Roboto" panose="020B0604020202020204" charset="0"/>
                <a:ea typeface="Roboto" panose="020B0604020202020204" charset="0"/>
                <a:cs typeface="Roboto" panose="020B0604020202020204" charset="0"/>
              </a:rPr>
              <a:t>Northvolt</a:t>
            </a:r>
            <a:r>
              <a:rPr lang="en-US" altLang="en-US" sz="1800" b="0" dirty="0">
                <a:solidFill>
                  <a:srgbClr val="003D7C"/>
                </a:solidFill>
                <a:latin typeface="Roboto" panose="020B0604020202020204" charset="0"/>
                <a:ea typeface="Roboto" panose="020B0604020202020204" charset="0"/>
                <a:cs typeface="Roboto" panose="020B0604020202020204" charset="0"/>
              </a:rPr>
              <a:t> Labs </a:t>
            </a:r>
            <a:r>
              <a:rPr lang="en-US" altLang="en-US" sz="1800" b="0" dirty="0" smtClean="0">
                <a:solidFill>
                  <a:srgbClr val="003D7C"/>
                </a:solidFill>
                <a:latin typeface="Roboto" panose="020B0604020202020204" charset="0"/>
                <a:ea typeface="Roboto" panose="020B0604020202020204" charset="0"/>
                <a:cs typeface="Roboto" panose="020B0604020202020204" charset="0"/>
              </a:rPr>
              <a:t>(125 MWh</a:t>
            </a:r>
            <a:r>
              <a:rPr lang="en-US" altLang="en-US" sz="1800" b="0" dirty="0">
                <a:solidFill>
                  <a:srgbClr val="003D7C"/>
                </a:solidFill>
                <a:latin typeface="Roboto" panose="020B0604020202020204" charset="0"/>
                <a:ea typeface="Roboto" panose="020B0604020202020204" charset="0"/>
                <a:cs typeface="Roboto" panose="020B0604020202020204" charset="0"/>
              </a:rPr>
              <a:t>) with a EUR 52 m loan, which produced </a:t>
            </a:r>
            <a:r>
              <a:rPr lang="en-US" altLang="en-US" sz="1800" b="0" dirty="0" smtClean="0">
                <a:solidFill>
                  <a:srgbClr val="003D7C"/>
                </a:solidFill>
                <a:latin typeface="Roboto" panose="020B0604020202020204" charset="0"/>
                <a:ea typeface="Roboto" panose="020B0604020202020204" charset="0"/>
                <a:cs typeface="Roboto" panose="020B0604020202020204" charset="0"/>
              </a:rPr>
              <a:t>its first </a:t>
            </a:r>
            <a:r>
              <a:rPr lang="en-US" altLang="en-US" sz="1800" b="0" dirty="0">
                <a:solidFill>
                  <a:srgbClr val="003D7C"/>
                </a:solidFill>
                <a:latin typeface="Roboto" panose="020B0604020202020204" charset="0"/>
                <a:ea typeface="Roboto" panose="020B0604020202020204" charset="0"/>
                <a:cs typeface="Roboto" panose="020B0604020202020204" charset="0"/>
              </a:rPr>
              <a:t>battery cells in late </a:t>
            </a:r>
            <a:r>
              <a:rPr lang="en-US" altLang="en-US" sz="1800" b="0" dirty="0" smtClean="0">
                <a:solidFill>
                  <a:srgbClr val="003D7C"/>
                </a:solidFill>
                <a:latin typeface="Roboto" panose="020B0604020202020204" charset="0"/>
                <a:ea typeface="Roboto" panose="020B0604020202020204" charset="0"/>
                <a:cs typeface="Roboto" panose="020B0604020202020204" charset="0"/>
              </a:rPr>
              <a:t>2019.</a:t>
            </a:r>
          </a:p>
          <a:p>
            <a:pPr marL="285750" indent="-285750" algn="just">
              <a:lnSpc>
                <a:spcPct val="90000"/>
              </a:lnSpc>
              <a:spcBef>
                <a:spcPct val="0"/>
              </a:spcBef>
              <a:buClr>
                <a:srgbClr val="003D7C"/>
              </a:buClr>
              <a:buSzPct val="80000"/>
            </a:pPr>
            <a:r>
              <a:rPr lang="en-US" altLang="en-US" sz="1800" b="0" dirty="0">
                <a:solidFill>
                  <a:srgbClr val="003D7C"/>
                </a:solidFill>
                <a:latin typeface="Roboto" panose="020B0604020202020204" charset="0"/>
                <a:ea typeface="Roboto" panose="020B0604020202020204" charset="0"/>
                <a:cs typeface="Roboto" panose="020B0604020202020204" charset="0"/>
              </a:rPr>
              <a:t>This has paved the way for Europe’s first </a:t>
            </a:r>
            <a:r>
              <a:rPr lang="en-US" altLang="en-US" sz="1800" b="0" dirty="0" smtClean="0">
                <a:solidFill>
                  <a:srgbClr val="003D7C"/>
                </a:solidFill>
                <a:latin typeface="Roboto" panose="020B0604020202020204" charset="0"/>
                <a:ea typeface="Roboto" panose="020B0604020202020204" charset="0"/>
                <a:cs typeface="Roboto" panose="020B0604020202020204" charset="0"/>
              </a:rPr>
              <a:t>home grown </a:t>
            </a:r>
            <a:r>
              <a:rPr lang="en-US" altLang="en-US" sz="1800" b="0" dirty="0" err="1">
                <a:solidFill>
                  <a:srgbClr val="003D7C"/>
                </a:solidFill>
                <a:latin typeface="Roboto" panose="020B0604020202020204" charset="0"/>
                <a:ea typeface="Roboto" panose="020B0604020202020204" charset="0"/>
                <a:cs typeface="Roboto" panose="020B0604020202020204" charset="0"/>
              </a:rPr>
              <a:t>gigafactory</a:t>
            </a:r>
            <a:r>
              <a:rPr lang="en-US" altLang="en-US" sz="1800" b="0" dirty="0">
                <a:solidFill>
                  <a:srgbClr val="003D7C"/>
                </a:solidFill>
                <a:latin typeface="Roboto" panose="020B0604020202020204" charset="0"/>
                <a:ea typeface="Roboto" panose="020B0604020202020204" charset="0"/>
                <a:cs typeface="Roboto" panose="020B0604020202020204" charset="0"/>
              </a:rPr>
              <a:t> 16 </a:t>
            </a:r>
            <a:r>
              <a:rPr lang="en-US" altLang="en-US" sz="1800" b="0" dirty="0" err="1" smtClean="0">
                <a:solidFill>
                  <a:srgbClr val="003D7C"/>
                </a:solidFill>
                <a:latin typeface="Roboto" panose="020B0604020202020204" charset="0"/>
                <a:ea typeface="Roboto" panose="020B0604020202020204" charset="0"/>
                <a:cs typeface="Roboto" panose="020B0604020202020204" charset="0"/>
              </a:rPr>
              <a:t>GWh</a:t>
            </a:r>
            <a:r>
              <a:rPr lang="en-US" altLang="en-US" sz="1800" b="0" dirty="0" smtClean="0">
                <a:solidFill>
                  <a:srgbClr val="003D7C"/>
                </a:solidFill>
                <a:latin typeface="Roboto" panose="020B0604020202020204" charset="0"/>
                <a:ea typeface="Roboto" panose="020B0604020202020204" charset="0"/>
                <a:cs typeface="Roboto" panose="020B0604020202020204" charset="0"/>
              </a:rPr>
              <a:t>, </a:t>
            </a:r>
            <a:r>
              <a:rPr lang="en-US" altLang="en-US" sz="1800" b="0" dirty="0">
                <a:solidFill>
                  <a:srgbClr val="003D7C"/>
                </a:solidFill>
                <a:latin typeface="Roboto" panose="020B0604020202020204" charset="0"/>
                <a:ea typeface="Roboto" panose="020B0604020202020204" charset="0"/>
                <a:cs typeface="Roboto" panose="020B0604020202020204" charset="0"/>
              </a:rPr>
              <a:t>which received </a:t>
            </a:r>
            <a:r>
              <a:rPr lang="en-US" altLang="en-US" sz="1800" b="0" dirty="0" smtClean="0">
                <a:solidFill>
                  <a:srgbClr val="003D7C"/>
                </a:solidFill>
                <a:latin typeface="Roboto" panose="020B0604020202020204" charset="0"/>
                <a:ea typeface="Roboto" panose="020B0604020202020204" charset="0"/>
                <a:cs typeface="Roboto" panose="020B0604020202020204" charset="0"/>
              </a:rPr>
              <a:t>EUR 350 </a:t>
            </a:r>
            <a:r>
              <a:rPr lang="en-US" altLang="en-US" sz="1800" b="0" dirty="0">
                <a:solidFill>
                  <a:srgbClr val="003D7C"/>
                </a:solidFill>
                <a:latin typeface="Roboto" panose="020B0604020202020204" charset="0"/>
                <a:ea typeface="Roboto" panose="020B0604020202020204" charset="0"/>
                <a:cs typeface="Roboto" panose="020B0604020202020204" charset="0"/>
              </a:rPr>
              <a:t>m EIB support in </a:t>
            </a:r>
            <a:r>
              <a:rPr lang="en-US" altLang="en-US" sz="1800" b="0" dirty="0" smtClean="0">
                <a:solidFill>
                  <a:srgbClr val="003D7C"/>
                </a:solidFill>
                <a:latin typeface="Roboto" panose="020B0604020202020204" charset="0"/>
                <a:ea typeface="Roboto" panose="020B0604020202020204" charset="0"/>
                <a:cs typeface="Roboto" panose="020B0604020202020204" charset="0"/>
              </a:rPr>
              <a:t>2020.</a:t>
            </a:r>
          </a:p>
          <a:p>
            <a:pPr marL="285750" indent="-285750" algn="just">
              <a:lnSpc>
                <a:spcPct val="90000"/>
              </a:lnSpc>
              <a:spcBef>
                <a:spcPct val="0"/>
              </a:spcBef>
              <a:buClr>
                <a:srgbClr val="003D7C"/>
              </a:buClr>
              <a:buSzPct val="80000"/>
            </a:pPr>
            <a:endParaRPr lang="en-US" altLang="en-US" sz="1800" b="0" dirty="0">
              <a:solidFill>
                <a:srgbClr val="003D7C"/>
              </a:solidFill>
              <a:latin typeface="Roboto" panose="020B0604020202020204" charset="0"/>
              <a:ea typeface="Roboto" panose="020B0604020202020204" charset="0"/>
              <a:cs typeface="Roboto" panose="020B0604020202020204" charset="0"/>
            </a:endParaRPr>
          </a:p>
        </p:txBody>
      </p:sp>
      <p:sp>
        <p:nvSpPr>
          <p:cNvPr id="10" name="Rectangle 9"/>
          <p:cNvSpPr/>
          <p:nvPr/>
        </p:nvSpPr>
        <p:spPr>
          <a:xfrm>
            <a:off x="317431" y="156210"/>
            <a:ext cx="7038857" cy="53648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buNone/>
            </a:pPr>
            <a:r>
              <a:rPr lang="en-US" sz="2400" dirty="0">
                <a:solidFill>
                  <a:srgbClr val="015CAB"/>
                </a:solidFill>
                <a:latin typeface="Futura Lt BT" panose="020B0402020204020303" pitchFamily="34" charset="0"/>
                <a:ea typeface="+mj-ea"/>
                <a:cs typeface="+mj-cs"/>
              </a:rPr>
              <a:t>Zoom on some of the deals</a:t>
            </a:r>
          </a:p>
        </p:txBody>
      </p:sp>
      <p:pic>
        <p:nvPicPr>
          <p:cNvPr id="2" name="Picture 1"/>
          <p:cNvPicPr>
            <a:picLocks noChangeAspect="1"/>
          </p:cNvPicPr>
          <p:nvPr/>
        </p:nvPicPr>
        <p:blipFill>
          <a:blip r:embed="rId2"/>
          <a:stretch>
            <a:fillRect/>
          </a:stretch>
        </p:blipFill>
        <p:spPr>
          <a:xfrm>
            <a:off x="2855273" y="3954723"/>
            <a:ext cx="1871886" cy="2404089"/>
          </a:xfrm>
          <a:prstGeom prst="rect">
            <a:avLst/>
          </a:prstGeom>
        </p:spPr>
      </p:pic>
      <p:pic>
        <p:nvPicPr>
          <p:cNvPr id="3" name="Picture 2"/>
          <p:cNvPicPr>
            <a:picLocks noChangeAspect="1"/>
          </p:cNvPicPr>
          <p:nvPr/>
        </p:nvPicPr>
        <p:blipFill>
          <a:blip r:embed="rId3"/>
          <a:stretch>
            <a:fillRect/>
          </a:stretch>
        </p:blipFill>
        <p:spPr>
          <a:xfrm>
            <a:off x="6120172" y="3963468"/>
            <a:ext cx="1763874" cy="2597880"/>
          </a:xfrm>
          <a:prstGeom prst="rect">
            <a:avLst/>
          </a:prstGeom>
        </p:spPr>
      </p:pic>
      <p:sp>
        <p:nvSpPr>
          <p:cNvPr id="16" name="Flèche vers la droite 44"/>
          <p:cNvSpPr/>
          <p:nvPr/>
        </p:nvSpPr>
        <p:spPr>
          <a:xfrm>
            <a:off x="4788024" y="5034548"/>
            <a:ext cx="1152127" cy="410676"/>
          </a:xfrm>
          <a:prstGeom prst="rightArrow">
            <a:avLst/>
          </a:prstGeom>
          <a:solidFill>
            <a:srgbClr val="FFC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fr-FR" sz="1800">
              <a:solidFill>
                <a:srgbClr val="0051A5"/>
              </a:solidFill>
            </a:endParaRPr>
          </a:p>
        </p:txBody>
      </p:sp>
    </p:spTree>
    <p:extLst>
      <p:ext uri="{BB962C8B-B14F-4D97-AF65-F5344CB8AC3E}">
        <p14:creationId xmlns:p14="http://schemas.microsoft.com/office/powerpoint/2010/main" val="820377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Finance / PPP</a:t>
            </a:r>
            <a:br>
              <a:rPr lang="en-US" dirty="0"/>
            </a:br>
            <a:r>
              <a:rPr lang="en-US" dirty="0" smtClean="0">
                <a:solidFill>
                  <a:schemeClr val="bg2"/>
                </a:solidFill>
                <a:latin typeface="Futura Lt BT" panose="020B0402020204020303" pitchFamily="34" charset="0"/>
              </a:rPr>
              <a:t>Examples of the projects financed by the EIB</a:t>
            </a:r>
            <a:endParaRPr lang="en-GB" dirty="0"/>
          </a:p>
        </p:txBody>
      </p:sp>
      <p:sp>
        <p:nvSpPr>
          <p:cNvPr id="3" name="Content Placeholder 2"/>
          <p:cNvSpPr>
            <a:spLocks noGrp="1"/>
          </p:cNvSpPr>
          <p:nvPr>
            <p:ph idx="1"/>
          </p:nvPr>
        </p:nvSpPr>
        <p:spPr>
          <a:xfrm>
            <a:off x="250825" y="728700"/>
            <a:ext cx="8642350" cy="5544616"/>
          </a:xfrm>
        </p:spPr>
        <p:txBody>
          <a:bodyPr/>
          <a:lstStyle/>
          <a:p>
            <a:r>
              <a:rPr lang="en-US" sz="1800" dirty="0" smtClean="0"/>
              <a:t>Kekava Bypass PPP project (Latvia):</a:t>
            </a:r>
          </a:p>
          <a:p>
            <a:pPr lvl="1">
              <a:buFont typeface="Wingdings" panose="05000000000000000000" pitchFamily="2" charset="2"/>
              <a:buChar char="§"/>
            </a:pPr>
            <a:r>
              <a:rPr lang="en-GB" sz="1800" dirty="0">
                <a:latin typeface="Calibri" panose="020F0502020204030204" pitchFamily="34" charset="0"/>
                <a:ea typeface="Calibri" panose="020F0502020204030204" pitchFamily="34" charset="0"/>
              </a:rPr>
              <a:t>a 21-year maturity </a:t>
            </a:r>
            <a:r>
              <a:rPr lang="en-GB" sz="1800" dirty="0" smtClean="0">
                <a:latin typeface="Calibri" panose="020F0502020204030204" pitchFamily="34" charset="0"/>
                <a:ea typeface="Calibri" panose="020F0502020204030204" pitchFamily="34" charset="0"/>
              </a:rPr>
              <a:t>c. EUR 61 </a:t>
            </a:r>
            <a:r>
              <a:rPr lang="en-GB" sz="1800" dirty="0">
                <a:latin typeface="Calibri" panose="020F0502020204030204" pitchFamily="34" charset="0"/>
                <a:ea typeface="Calibri" panose="020F0502020204030204" pitchFamily="34" charset="0"/>
              </a:rPr>
              <a:t>million EIB </a:t>
            </a:r>
            <a:r>
              <a:rPr lang="en-GB" sz="1800" dirty="0" smtClean="0">
                <a:latin typeface="Calibri" panose="020F0502020204030204" pitchFamily="34" charset="0"/>
                <a:ea typeface="Calibri" panose="020F0502020204030204" pitchFamily="34" charset="0"/>
              </a:rPr>
              <a:t>loan, co-financed with NIB;</a:t>
            </a:r>
          </a:p>
          <a:p>
            <a:pPr lvl="1">
              <a:buFont typeface="Wingdings" panose="05000000000000000000" pitchFamily="2" charset="2"/>
              <a:buChar char="§"/>
            </a:pPr>
            <a:r>
              <a:rPr lang="en-GB" sz="1800" dirty="0">
                <a:latin typeface="Calibri" panose="020F0502020204030204" pitchFamily="34" charset="0"/>
                <a:ea typeface="Calibri" panose="020F0502020204030204" pitchFamily="34" charset="0"/>
              </a:rPr>
              <a:t>a</a:t>
            </a:r>
            <a:r>
              <a:rPr lang="en-GB" sz="1800" dirty="0" smtClean="0">
                <a:latin typeface="Calibri" panose="020F0502020204030204" pitchFamily="34" charset="0"/>
                <a:ea typeface="Calibri" panose="020F0502020204030204" pitchFamily="34" charset="0"/>
              </a:rPr>
              <a:t> loan to a SPV set </a:t>
            </a:r>
            <a:r>
              <a:rPr lang="en-GB" sz="1800" dirty="0">
                <a:latin typeface="Calibri" panose="020F0502020204030204" pitchFamily="34" charset="0"/>
                <a:ea typeface="Calibri" panose="020F0502020204030204" pitchFamily="34" charset="0"/>
              </a:rPr>
              <a:t>up by the infrastructure fund </a:t>
            </a:r>
            <a:r>
              <a:rPr lang="en-GB" sz="1800" dirty="0" smtClean="0">
                <a:latin typeface="Calibri" panose="020F0502020204030204" pitchFamily="34" charset="0"/>
                <a:ea typeface="Calibri" panose="020F0502020204030204" pitchFamily="34" charset="0"/>
              </a:rPr>
              <a:t> </a:t>
            </a:r>
          </a:p>
          <a:p>
            <a:pPr lvl="1">
              <a:buFont typeface="Wingdings" panose="05000000000000000000" pitchFamily="2" charset="2"/>
              <a:buChar char="§"/>
            </a:pPr>
            <a:r>
              <a:rPr lang="en-US" sz="1800" dirty="0" smtClean="0">
                <a:latin typeface="Calibri" panose="020F0502020204030204" pitchFamily="34" charset="0"/>
                <a:ea typeface="Calibri" panose="020F0502020204030204" pitchFamily="34" charset="0"/>
              </a:rPr>
              <a:t>a </a:t>
            </a:r>
            <a:r>
              <a:rPr lang="en-US" sz="1800" dirty="0" smtClean="0">
                <a:latin typeface="Calibri" panose="020F0502020204030204" pitchFamily="34" charset="0"/>
                <a:ea typeface="Calibri" panose="020F0502020204030204" pitchFamily="34" charset="0"/>
              </a:rPr>
              <a:t>non-recourse transaction, 10% equity / 90% debt</a:t>
            </a:r>
            <a:endParaRPr lang="en-GB" sz="1800" dirty="0" smtClean="0">
              <a:latin typeface="Calibri" panose="020F0502020204030204" pitchFamily="34" charset="0"/>
              <a:ea typeface="Calibri" panose="020F0502020204030204" pitchFamily="34" charset="0"/>
            </a:endParaRPr>
          </a:p>
          <a:p>
            <a:pPr lvl="1">
              <a:buFont typeface="Wingdings" panose="05000000000000000000" pitchFamily="2" charset="2"/>
              <a:buChar char="§"/>
            </a:pPr>
            <a:r>
              <a:rPr lang="en-GB" sz="1800" dirty="0" smtClean="0">
                <a:latin typeface="Calibri" panose="020F0502020204030204" pitchFamily="34" charset="0"/>
                <a:cs typeface="Calibri" panose="020F0502020204030204" pitchFamily="34" charset="0"/>
              </a:rPr>
              <a:t>Availability based PPP project, first </a:t>
            </a:r>
            <a:r>
              <a:rPr lang="en-GB" sz="1800" dirty="0">
                <a:latin typeface="Calibri" panose="020F0502020204030204" pitchFamily="34" charset="0"/>
                <a:cs typeface="Calibri" panose="020F0502020204030204" pitchFamily="34" charset="0"/>
              </a:rPr>
              <a:t>road PPP in Latvia and the first large </a:t>
            </a:r>
            <a:r>
              <a:rPr lang="en-GB" sz="1800" dirty="0" smtClean="0">
                <a:latin typeface="Calibri" panose="020F0502020204030204" pitchFamily="34" charset="0"/>
                <a:cs typeface="Calibri" panose="020F0502020204030204" pitchFamily="34" charset="0"/>
              </a:rPr>
              <a:t>scale </a:t>
            </a:r>
            <a:r>
              <a:rPr lang="en-GB" sz="1800" dirty="0">
                <a:latin typeface="Calibri" panose="020F0502020204030204" pitchFamily="34" charset="0"/>
                <a:cs typeface="Calibri" panose="020F0502020204030204" pitchFamily="34" charset="0"/>
              </a:rPr>
              <a:t>PPP project in the Baltic </a:t>
            </a:r>
            <a:r>
              <a:rPr lang="en-GB" sz="1800" dirty="0" smtClean="0">
                <a:latin typeface="Calibri" panose="020F0502020204030204" pitchFamily="34" charset="0"/>
                <a:cs typeface="Calibri" panose="020F0502020204030204" pitchFamily="34" charset="0"/>
              </a:rPr>
              <a:t>countries.</a:t>
            </a:r>
          </a:p>
          <a:p>
            <a:pPr lvl="1">
              <a:buFont typeface="Wingdings" panose="05000000000000000000" pitchFamily="2" charset="2"/>
              <a:buChar char="§"/>
            </a:pPr>
            <a:endParaRPr lang="en-GB" sz="2000" dirty="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1800" dirty="0" smtClean="0">
                <a:latin typeface="+mj-lt"/>
                <a:cs typeface="Calibri" panose="020F0502020204030204" pitchFamily="34" charset="0"/>
              </a:rPr>
              <a:t>Onshore wind project financing example:</a:t>
            </a:r>
          </a:p>
          <a:p>
            <a:pPr lvl="1">
              <a:buFont typeface="Wingdings" panose="05000000000000000000" pitchFamily="2" charset="2"/>
              <a:buChar char="§"/>
            </a:pPr>
            <a:r>
              <a:rPr lang="en-US" sz="1800" dirty="0" smtClean="0">
                <a:latin typeface="Calibri" panose="020F0502020204030204" pitchFamily="34" charset="0"/>
                <a:cs typeface="Calibri" panose="020F0502020204030204" pitchFamily="34" charset="0"/>
              </a:rPr>
              <a:t>Gearing of up to 70% debt and 30% equity, depending on debt sizing;</a:t>
            </a:r>
          </a:p>
          <a:p>
            <a:pPr lvl="1">
              <a:buFont typeface="Wingdings" panose="05000000000000000000" pitchFamily="2" charset="2"/>
              <a:buChar char="§"/>
            </a:pPr>
            <a:r>
              <a:rPr lang="en-US" sz="1800" dirty="0" smtClean="0">
                <a:latin typeface="Calibri" panose="020F0502020204030204" pitchFamily="34" charset="0"/>
                <a:cs typeface="Calibri" panose="020F0502020204030204" pitchFamily="34" charset="0"/>
              </a:rPr>
              <a:t>Tenors of up to 17-18 </a:t>
            </a:r>
            <a:r>
              <a:rPr lang="en-US" sz="1800" dirty="0" smtClean="0">
                <a:latin typeface="Calibri" panose="020F0502020204030204" pitchFamily="34" charset="0"/>
                <a:cs typeface="Calibri" panose="020F0502020204030204" pitchFamily="34" charset="0"/>
              </a:rPr>
              <a:t>years;</a:t>
            </a:r>
            <a:endParaRPr lang="en-US" sz="1800" dirty="0" smtClean="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1800" dirty="0" smtClean="0">
                <a:latin typeface="Calibri" panose="020F0502020204030204" pitchFamily="34" charset="0"/>
                <a:cs typeface="Calibri" panose="020F0502020204030204" pitchFamily="34" charset="0"/>
              </a:rPr>
              <a:t>Requirements for PPAs: at least 70-80% of production to be contracted at fixed price with investment grade </a:t>
            </a:r>
            <a:r>
              <a:rPr lang="en-US" sz="1800" dirty="0" err="1" smtClean="0">
                <a:latin typeface="Calibri" panose="020F0502020204030204" pitchFamily="34" charset="0"/>
                <a:cs typeface="Calibri" panose="020F0502020204030204" pitchFamily="34" charset="0"/>
              </a:rPr>
              <a:t>offtaker</a:t>
            </a:r>
            <a:r>
              <a:rPr lang="en-US" sz="1800" dirty="0" smtClean="0">
                <a:latin typeface="Calibri" panose="020F0502020204030204" pitchFamily="34" charset="0"/>
                <a:cs typeface="Calibri" panose="020F0502020204030204" pitchFamily="34" charset="0"/>
              </a:rPr>
              <a:t>, for a period of at least 8-10 years;</a:t>
            </a:r>
          </a:p>
          <a:p>
            <a:pPr lvl="1">
              <a:buFont typeface="Wingdings" panose="05000000000000000000" pitchFamily="2" charset="2"/>
              <a:buChar char="§"/>
            </a:pPr>
            <a:r>
              <a:rPr lang="en-US" sz="1800" dirty="0" smtClean="0">
                <a:latin typeface="Calibri" panose="020F0502020204030204" pitchFamily="34" charset="0"/>
                <a:cs typeface="Calibri" panose="020F0502020204030204" pitchFamily="34" charset="0"/>
              </a:rPr>
              <a:t>Ability to take large tickets of up to 50% of senior debt;</a:t>
            </a:r>
          </a:p>
          <a:p>
            <a:pPr lvl="1">
              <a:buFont typeface="Wingdings" panose="05000000000000000000" pitchFamily="2" charset="2"/>
              <a:buChar char="§"/>
            </a:pPr>
            <a:r>
              <a:rPr lang="en-US" sz="1800" dirty="0" smtClean="0">
                <a:latin typeface="Calibri" panose="020F0502020204030204" pitchFamily="34" charset="0"/>
                <a:cs typeface="Calibri" panose="020F0502020204030204" pitchFamily="34" charset="0"/>
              </a:rPr>
              <a:t>EIB’s minimum ticket size is EUR 25-30m, thus min Project costs for EIB to be interested c. EUR 70-85m</a:t>
            </a:r>
          </a:p>
          <a:p>
            <a:pPr lvl="1">
              <a:buFont typeface="Wingdings" panose="05000000000000000000" pitchFamily="2" charset="2"/>
              <a:buChar char="§"/>
            </a:pPr>
            <a:endParaRPr lang="en-GB"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1"/>
          </p:nvPr>
        </p:nvSpPr>
        <p:spPr/>
        <p:txBody>
          <a:bodyPr/>
          <a:lstStyle/>
          <a:p>
            <a:pPr>
              <a:defRPr/>
            </a:pPr>
            <a:fld id="{A6CB47FB-FC65-487E-B87F-ED7EF06A8745}" type="slidenum">
              <a:rPr lang="en-US" smtClean="0">
                <a:solidFill>
                  <a:srgbClr val="FFFFFF"/>
                </a:solidFill>
              </a:rPr>
              <a:pPr>
                <a:defRPr/>
              </a:pPr>
              <a:t>12</a:t>
            </a:fld>
            <a:endParaRPr lang="en-US">
              <a:solidFill>
                <a:srgbClr val="FFFFFF"/>
              </a:solidFill>
            </a:endParaRPr>
          </a:p>
        </p:txBody>
      </p:sp>
    </p:spTree>
    <p:extLst>
      <p:ext uri="{BB962C8B-B14F-4D97-AF65-F5344CB8AC3E}">
        <p14:creationId xmlns:p14="http://schemas.microsoft.com/office/powerpoint/2010/main" val="1128406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Examples</a:t>
            </a:r>
            <a:r>
              <a:rPr lang="lv-LV" dirty="0" smtClean="0"/>
              <a:t> </a:t>
            </a:r>
            <a:r>
              <a:rPr lang="lv-LV" dirty="0" err="1" smtClean="0"/>
              <a:t>of</a:t>
            </a:r>
            <a:r>
              <a:rPr lang="lv-LV" dirty="0" smtClean="0"/>
              <a:t> </a:t>
            </a:r>
            <a:r>
              <a:rPr lang="lv-LV" dirty="0" err="1" smtClean="0"/>
              <a:t>Public</a:t>
            </a:r>
            <a:r>
              <a:rPr lang="lv-LV" dirty="0" smtClean="0"/>
              <a:t> </a:t>
            </a:r>
            <a:r>
              <a:rPr lang="lv-LV" dirty="0" err="1" smtClean="0"/>
              <a:t>Sector</a:t>
            </a:r>
            <a:r>
              <a:rPr lang="lv-LV" dirty="0" smtClean="0"/>
              <a:t> </a:t>
            </a:r>
            <a:r>
              <a:rPr lang="lv-LV" dirty="0" err="1" smtClean="0"/>
              <a:t>operations</a:t>
            </a:r>
            <a:r>
              <a:rPr lang="lv-LV" dirty="0" smtClean="0"/>
              <a:t> </a:t>
            </a:r>
            <a:r>
              <a:rPr lang="lv-LV" dirty="0" err="1" smtClean="0"/>
              <a:t>under</a:t>
            </a:r>
            <a:r>
              <a:rPr lang="lv-LV" dirty="0" smtClean="0"/>
              <a:t> </a:t>
            </a:r>
            <a:r>
              <a:rPr lang="lv-LV" dirty="0" err="1" smtClean="0"/>
              <a:t>Investment</a:t>
            </a:r>
            <a:r>
              <a:rPr lang="lv-LV" dirty="0" smtClean="0"/>
              <a:t> </a:t>
            </a:r>
            <a:r>
              <a:rPr lang="lv-LV" dirty="0" err="1" smtClean="0"/>
              <a:t>Plan</a:t>
            </a:r>
            <a:r>
              <a:rPr lang="lv-LV" dirty="0" smtClean="0"/>
              <a:t> </a:t>
            </a:r>
            <a:r>
              <a:rPr lang="lv-LV" dirty="0" err="1" smtClean="0"/>
              <a:t>for</a:t>
            </a:r>
            <a:r>
              <a:rPr lang="lv-LV" dirty="0" smtClean="0"/>
              <a:t> </a:t>
            </a:r>
            <a:r>
              <a:rPr lang="lv-LV" dirty="0" err="1" smtClean="0"/>
              <a:t>Europe</a:t>
            </a:r>
            <a:endParaRPr lang="en-GB" dirty="0"/>
          </a:p>
        </p:txBody>
      </p:sp>
      <p:sp>
        <p:nvSpPr>
          <p:cNvPr id="3" name="Content Placeholder 2"/>
          <p:cNvSpPr>
            <a:spLocks noGrp="1"/>
          </p:cNvSpPr>
          <p:nvPr>
            <p:ph idx="1"/>
          </p:nvPr>
        </p:nvSpPr>
        <p:spPr/>
        <p:txBody>
          <a:bodyPr/>
          <a:lstStyle/>
          <a:p>
            <a:r>
              <a:rPr lang="en-US" dirty="0" smtClean="0">
                <a:solidFill>
                  <a:srgbClr val="00539F"/>
                </a:solidFill>
                <a:hlinkClick r:id="rId2"/>
              </a:rPr>
              <a:t>UNIVERSITY OF LATVIA RESEARCH AND STUDY CENTRE </a:t>
            </a:r>
            <a:r>
              <a:rPr lang="lv-LV" dirty="0" smtClean="0"/>
              <a:t>- </a:t>
            </a:r>
            <a:r>
              <a:rPr lang="lv-LV" b="0" dirty="0" smtClean="0"/>
              <a:t>EUR 30 </a:t>
            </a:r>
            <a:r>
              <a:rPr lang="lv-LV" b="0" dirty="0" err="1" smtClean="0"/>
              <a:t>million</a:t>
            </a:r>
            <a:r>
              <a:rPr lang="lv-LV" b="0" dirty="0" smtClean="0"/>
              <a:t> </a:t>
            </a:r>
            <a:r>
              <a:rPr lang="lv-LV" b="0" dirty="0" err="1" smtClean="0"/>
              <a:t>loan</a:t>
            </a:r>
            <a:r>
              <a:rPr lang="lv-LV" b="0" dirty="0" smtClean="0"/>
              <a:t> </a:t>
            </a:r>
            <a:r>
              <a:rPr lang="lv-LV" b="0" dirty="0" err="1" smtClean="0"/>
              <a:t>for</a:t>
            </a:r>
            <a:r>
              <a:rPr lang="lv-LV" b="0" dirty="0" smtClean="0"/>
              <a:t> </a:t>
            </a:r>
            <a:r>
              <a:rPr lang="lv-LV" b="0" dirty="0" err="1" smtClean="0"/>
              <a:t>the</a:t>
            </a:r>
            <a:r>
              <a:rPr lang="lv-LV" b="0" dirty="0" smtClean="0"/>
              <a:t> </a:t>
            </a:r>
            <a:r>
              <a:rPr lang="lv-LV" b="0" dirty="0" err="1" smtClean="0"/>
              <a:t>construction</a:t>
            </a:r>
            <a:r>
              <a:rPr lang="lv-LV" b="0" dirty="0" smtClean="0"/>
              <a:t> </a:t>
            </a:r>
            <a:r>
              <a:rPr lang="lv-LV" b="0" dirty="0" err="1" smtClean="0"/>
              <a:t>of</a:t>
            </a:r>
            <a:r>
              <a:rPr lang="lv-LV" b="0" dirty="0" smtClean="0"/>
              <a:t> </a:t>
            </a:r>
            <a:r>
              <a:rPr lang="lv-LV" b="0" dirty="0" err="1" smtClean="0"/>
              <a:t>the</a:t>
            </a:r>
            <a:r>
              <a:rPr lang="lv-LV" b="0" dirty="0" smtClean="0"/>
              <a:t> </a:t>
            </a:r>
            <a:r>
              <a:rPr lang="lv-LV" b="0" dirty="0" err="1" smtClean="0"/>
              <a:t>university</a:t>
            </a:r>
            <a:r>
              <a:rPr lang="lv-LV" b="0" dirty="0" smtClean="0"/>
              <a:t> </a:t>
            </a:r>
            <a:r>
              <a:rPr lang="lv-LV" b="0" dirty="0" err="1" smtClean="0"/>
              <a:t>campus</a:t>
            </a:r>
            <a:r>
              <a:rPr lang="lv-LV" b="0" dirty="0" smtClean="0"/>
              <a:t>, </a:t>
            </a:r>
            <a:r>
              <a:rPr lang="lv-LV" b="0" dirty="0" err="1" smtClean="0"/>
              <a:t>support</a:t>
            </a:r>
            <a:r>
              <a:rPr lang="lv-LV" b="0" dirty="0" smtClean="0"/>
              <a:t> </a:t>
            </a:r>
            <a:r>
              <a:rPr lang="lv-LV" b="0" dirty="0" err="1" smtClean="0"/>
              <a:t>of</a:t>
            </a:r>
            <a:r>
              <a:rPr lang="lv-LV" b="0" dirty="0" smtClean="0"/>
              <a:t> </a:t>
            </a:r>
            <a:r>
              <a:rPr lang="lv-LV" b="0" dirty="0" err="1" smtClean="0"/>
              <a:t>the</a:t>
            </a:r>
            <a:r>
              <a:rPr lang="lv-LV" b="0" dirty="0" smtClean="0"/>
              <a:t> </a:t>
            </a:r>
            <a:r>
              <a:rPr lang="lv-LV" b="0" dirty="0" err="1" smtClean="0"/>
              <a:t>Advisory</a:t>
            </a:r>
            <a:r>
              <a:rPr lang="lv-LV" b="0" dirty="0" smtClean="0"/>
              <a:t> </a:t>
            </a:r>
            <a:r>
              <a:rPr lang="lv-LV" b="0" dirty="0" err="1" smtClean="0"/>
              <a:t>Hub</a:t>
            </a:r>
            <a:endParaRPr lang="en-GB" b="0" dirty="0" smtClean="0"/>
          </a:p>
          <a:p>
            <a:pPr marL="0" indent="0">
              <a:buNone/>
            </a:pPr>
            <a:endParaRPr lang="lv-LV" b="0" dirty="0" smtClean="0"/>
          </a:p>
          <a:p>
            <a:r>
              <a:rPr lang="en-GB" dirty="0" smtClean="0">
                <a:hlinkClick r:id="rId3"/>
              </a:rPr>
              <a:t>RIGA TRANSPORT COMPANY</a:t>
            </a:r>
            <a:r>
              <a:rPr lang="en-GB" dirty="0" smtClean="0"/>
              <a:t> </a:t>
            </a:r>
            <a:r>
              <a:rPr lang="lv-LV" dirty="0" smtClean="0"/>
              <a:t>– </a:t>
            </a:r>
            <a:r>
              <a:rPr lang="lv-LV" b="0" dirty="0" smtClean="0"/>
              <a:t>EUR 75 </a:t>
            </a:r>
            <a:r>
              <a:rPr lang="lv-LV" b="0" dirty="0" err="1" smtClean="0"/>
              <a:t>million</a:t>
            </a:r>
            <a:r>
              <a:rPr lang="lv-LV" b="0" dirty="0" smtClean="0"/>
              <a:t> </a:t>
            </a:r>
            <a:r>
              <a:rPr lang="lv-LV" b="0" dirty="0" err="1" smtClean="0"/>
              <a:t>loan</a:t>
            </a:r>
            <a:r>
              <a:rPr lang="lv-LV" b="0" dirty="0" smtClean="0"/>
              <a:t> </a:t>
            </a:r>
            <a:r>
              <a:rPr lang="lv-LV" b="0" dirty="0" err="1" smtClean="0"/>
              <a:t>for</a:t>
            </a:r>
            <a:r>
              <a:rPr lang="lv-LV" b="0" dirty="0" smtClean="0"/>
              <a:t> </a:t>
            </a:r>
            <a:r>
              <a:rPr lang="lv-LV" b="0" dirty="0" err="1" smtClean="0"/>
              <a:t>the</a:t>
            </a:r>
            <a:r>
              <a:rPr lang="lv-LV" b="0" dirty="0" smtClean="0"/>
              <a:t> </a:t>
            </a:r>
            <a:r>
              <a:rPr lang="lv-LV" b="0" dirty="0" err="1" smtClean="0"/>
              <a:t>modernisation</a:t>
            </a:r>
            <a:r>
              <a:rPr lang="lv-LV" b="0" dirty="0" smtClean="0"/>
              <a:t> </a:t>
            </a:r>
            <a:r>
              <a:rPr lang="lv-LV" b="0" dirty="0" err="1" smtClean="0"/>
              <a:t>of</a:t>
            </a:r>
            <a:r>
              <a:rPr lang="lv-LV" b="0" dirty="0" smtClean="0"/>
              <a:t> </a:t>
            </a:r>
            <a:r>
              <a:rPr lang="lv-LV" b="0" dirty="0" err="1" smtClean="0"/>
              <a:t>tram</a:t>
            </a:r>
            <a:r>
              <a:rPr lang="lv-LV" b="0" dirty="0" smtClean="0"/>
              <a:t> </a:t>
            </a:r>
            <a:r>
              <a:rPr lang="lv-LV" b="0" dirty="0" err="1" smtClean="0"/>
              <a:t>infrastructure</a:t>
            </a:r>
            <a:endParaRPr lang="en-GB" b="0" dirty="0" smtClean="0"/>
          </a:p>
          <a:p>
            <a:pPr marL="0" indent="0">
              <a:buNone/>
            </a:pPr>
            <a:endParaRPr lang="lv-LV" b="0" dirty="0" smtClean="0"/>
          </a:p>
          <a:p>
            <a:r>
              <a:rPr lang="en-GB" dirty="0" smtClean="0">
                <a:hlinkClick r:id="rId4"/>
              </a:rPr>
              <a:t>TALLINN AIRPORT UPGRADE </a:t>
            </a:r>
            <a:r>
              <a:rPr lang="lv-LV" dirty="0" smtClean="0"/>
              <a:t>– </a:t>
            </a:r>
            <a:r>
              <a:rPr lang="lv-LV" b="0" dirty="0" smtClean="0"/>
              <a:t>EUR 30 </a:t>
            </a:r>
            <a:r>
              <a:rPr lang="lv-LV" b="0" dirty="0" err="1" smtClean="0"/>
              <a:t>million</a:t>
            </a:r>
            <a:r>
              <a:rPr lang="lv-LV" b="0" dirty="0" smtClean="0"/>
              <a:t> </a:t>
            </a:r>
            <a:r>
              <a:rPr lang="lv-LV" b="0" dirty="0" err="1" smtClean="0"/>
              <a:t>loan</a:t>
            </a:r>
            <a:r>
              <a:rPr lang="lv-LV" b="0" dirty="0" smtClean="0"/>
              <a:t> </a:t>
            </a:r>
            <a:r>
              <a:rPr lang="lv-LV" b="0" dirty="0" err="1" smtClean="0"/>
              <a:t>for</a:t>
            </a:r>
            <a:r>
              <a:rPr lang="lv-LV" b="0" dirty="0" smtClean="0"/>
              <a:t> </a:t>
            </a:r>
            <a:r>
              <a:rPr lang="lv-LV" b="0" dirty="0" err="1" smtClean="0"/>
              <a:t>the</a:t>
            </a:r>
            <a:r>
              <a:rPr lang="lv-LV" b="0" dirty="0" smtClean="0"/>
              <a:t> </a:t>
            </a:r>
            <a:r>
              <a:rPr lang="lv-LV" b="0" dirty="0" err="1" smtClean="0"/>
              <a:t>upgrade</a:t>
            </a:r>
            <a:r>
              <a:rPr lang="lv-LV" b="0" dirty="0" smtClean="0"/>
              <a:t> </a:t>
            </a:r>
            <a:r>
              <a:rPr lang="lv-LV" b="0" dirty="0" err="1" smtClean="0"/>
              <a:t>of</a:t>
            </a:r>
            <a:r>
              <a:rPr lang="lv-LV" b="0" dirty="0" smtClean="0"/>
              <a:t> </a:t>
            </a:r>
            <a:r>
              <a:rPr lang="lv-LV" b="0" dirty="0" err="1" smtClean="0"/>
              <a:t>the</a:t>
            </a:r>
            <a:r>
              <a:rPr lang="lv-LV" b="0" dirty="0" smtClean="0"/>
              <a:t> </a:t>
            </a:r>
            <a:r>
              <a:rPr lang="lv-LV" b="0" dirty="0" err="1" smtClean="0"/>
              <a:t>airport</a:t>
            </a:r>
            <a:r>
              <a:rPr lang="lv-LV" b="0" dirty="0" smtClean="0"/>
              <a:t> </a:t>
            </a:r>
            <a:r>
              <a:rPr lang="lv-LV" b="0" dirty="0" err="1" smtClean="0"/>
              <a:t>infrastructure</a:t>
            </a:r>
            <a:endParaRPr lang="en-GB" b="0" dirty="0" smtClean="0"/>
          </a:p>
          <a:p>
            <a:pPr marL="0" indent="0">
              <a:buNone/>
            </a:pPr>
            <a:endParaRPr lang="lv-LV" b="0" dirty="0" smtClean="0"/>
          </a:p>
          <a:p>
            <a:r>
              <a:rPr lang="en-GB" dirty="0" smtClean="0">
                <a:hlinkClick r:id="rId5"/>
              </a:rPr>
              <a:t>WALBRZYCH URBAN REVITALIZATION</a:t>
            </a:r>
            <a:r>
              <a:rPr lang="lv-LV" dirty="0" smtClean="0"/>
              <a:t> – </a:t>
            </a:r>
            <a:r>
              <a:rPr lang="lv-LV" b="0" dirty="0" smtClean="0"/>
              <a:t>EUR 28 </a:t>
            </a:r>
            <a:r>
              <a:rPr lang="lv-LV" b="0" dirty="0" err="1" smtClean="0"/>
              <a:t>million</a:t>
            </a:r>
            <a:r>
              <a:rPr lang="lv-LV" b="0" dirty="0" smtClean="0"/>
              <a:t> (</a:t>
            </a:r>
            <a:r>
              <a:rPr lang="lv-LV" b="0" dirty="0" err="1" smtClean="0"/>
              <a:t>in</a:t>
            </a:r>
            <a:r>
              <a:rPr lang="lv-LV" b="0" dirty="0" smtClean="0"/>
              <a:t> PLN) </a:t>
            </a:r>
            <a:r>
              <a:rPr lang="lv-LV" b="0" dirty="0" err="1" smtClean="0"/>
              <a:t>loan</a:t>
            </a:r>
            <a:r>
              <a:rPr lang="lv-LV" b="0" dirty="0" smtClean="0"/>
              <a:t> </a:t>
            </a:r>
            <a:r>
              <a:rPr lang="lv-LV" b="0" dirty="0" err="1" smtClean="0"/>
              <a:t>for</a:t>
            </a:r>
            <a:r>
              <a:rPr lang="lv-LV" b="0" dirty="0" smtClean="0"/>
              <a:t> </a:t>
            </a:r>
            <a:r>
              <a:rPr lang="lv-LV" b="0" dirty="0" err="1" smtClean="0"/>
              <a:t>the</a:t>
            </a:r>
            <a:r>
              <a:rPr lang="lv-LV" b="0" dirty="0" smtClean="0"/>
              <a:t> </a:t>
            </a:r>
            <a:r>
              <a:rPr lang="lv-LV" b="0" dirty="0" err="1" smtClean="0"/>
              <a:t>urban</a:t>
            </a:r>
            <a:r>
              <a:rPr lang="lv-LV" b="0" dirty="0" smtClean="0"/>
              <a:t> </a:t>
            </a:r>
            <a:r>
              <a:rPr lang="lv-LV" b="0" dirty="0" err="1" smtClean="0"/>
              <a:t>regeneration</a:t>
            </a:r>
            <a:r>
              <a:rPr lang="lv-LV" b="0" dirty="0" smtClean="0"/>
              <a:t> </a:t>
            </a:r>
            <a:r>
              <a:rPr lang="lv-LV" b="0" dirty="0" err="1" smtClean="0"/>
              <a:t>of</a:t>
            </a:r>
            <a:r>
              <a:rPr lang="lv-LV" b="0" dirty="0" smtClean="0"/>
              <a:t> </a:t>
            </a:r>
            <a:r>
              <a:rPr lang="lv-LV" b="0" dirty="0" err="1" smtClean="0"/>
              <a:t>the</a:t>
            </a:r>
            <a:r>
              <a:rPr lang="lv-LV" b="0" dirty="0" smtClean="0"/>
              <a:t> </a:t>
            </a:r>
            <a:r>
              <a:rPr lang="lv-LV" b="0" dirty="0" err="1" smtClean="0"/>
              <a:t>former</a:t>
            </a:r>
            <a:r>
              <a:rPr lang="lv-LV" b="0" dirty="0" smtClean="0"/>
              <a:t> </a:t>
            </a:r>
            <a:r>
              <a:rPr lang="lv-LV" b="0" dirty="0" err="1" smtClean="0"/>
              <a:t>coal</a:t>
            </a:r>
            <a:r>
              <a:rPr lang="lv-LV" b="0" dirty="0" smtClean="0"/>
              <a:t> </a:t>
            </a:r>
            <a:r>
              <a:rPr lang="lv-LV" b="0" dirty="0" err="1" smtClean="0"/>
              <a:t>mining</a:t>
            </a:r>
            <a:r>
              <a:rPr lang="lv-LV" b="0" dirty="0" smtClean="0"/>
              <a:t> </a:t>
            </a:r>
            <a:r>
              <a:rPr lang="lv-LV" b="0" dirty="0" err="1" smtClean="0"/>
              <a:t>area</a:t>
            </a:r>
            <a:endParaRPr lang="lv-LV" b="0" dirty="0" smtClean="0"/>
          </a:p>
          <a:p>
            <a:endParaRPr lang="en-GB" dirty="0"/>
          </a:p>
        </p:txBody>
      </p:sp>
      <p:sp>
        <p:nvSpPr>
          <p:cNvPr id="4" name="Slide Number Placeholder 3"/>
          <p:cNvSpPr>
            <a:spLocks noGrp="1"/>
          </p:cNvSpPr>
          <p:nvPr>
            <p:ph type="sldNum" sz="quarter" idx="11"/>
          </p:nvPr>
        </p:nvSpPr>
        <p:spPr/>
        <p:txBody>
          <a:bodyPr/>
          <a:lstStyle/>
          <a:p>
            <a:pPr>
              <a:defRPr/>
            </a:pPr>
            <a:fld id="{A6CB47FB-FC65-487E-B87F-ED7EF06A8745}" type="slidenum">
              <a:rPr lang="en-US" smtClean="0">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260927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Possible</a:t>
            </a:r>
            <a:r>
              <a:rPr lang="lv-LV" dirty="0" smtClean="0"/>
              <a:t> </a:t>
            </a:r>
            <a:r>
              <a:rPr lang="lv-LV" dirty="0" err="1" smtClean="0"/>
              <a:t>areas</a:t>
            </a:r>
            <a:r>
              <a:rPr lang="lv-LV" dirty="0" smtClean="0"/>
              <a:t> </a:t>
            </a:r>
            <a:r>
              <a:rPr lang="lv-LV" dirty="0" err="1" smtClean="0"/>
              <a:t>of</a:t>
            </a:r>
            <a:r>
              <a:rPr lang="lv-LV" dirty="0" smtClean="0"/>
              <a:t> </a:t>
            </a:r>
            <a:r>
              <a:rPr lang="lv-LV" dirty="0" err="1" smtClean="0"/>
              <a:t>support</a:t>
            </a:r>
            <a:r>
              <a:rPr lang="lv-LV" dirty="0" smtClean="0"/>
              <a:t> to </a:t>
            </a:r>
            <a:r>
              <a:rPr lang="lv-LV" dirty="0" err="1" smtClean="0"/>
              <a:t>the</a:t>
            </a:r>
            <a:r>
              <a:rPr lang="lv-LV" dirty="0" smtClean="0"/>
              <a:t> </a:t>
            </a:r>
            <a:r>
              <a:rPr lang="lv-LV" dirty="0" err="1" smtClean="0"/>
              <a:t>Public</a:t>
            </a:r>
            <a:r>
              <a:rPr lang="lv-LV" dirty="0" smtClean="0"/>
              <a:t> </a:t>
            </a:r>
            <a:r>
              <a:rPr lang="lv-LV" dirty="0" err="1" smtClean="0"/>
              <a:t>Sector</a:t>
            </a:r>
            <a:r>
              <a:rPr lang="lv-LV" dirty="0" smtClean="0"/>
              <a:t> </a:t>
            </a:r>
            <a:r>
              <a:rPr lang="lv-LV" dirty="0" err="1" smtClean="0"/>
              <a:t>under</a:t>
            </a:r>
            <a:r>
              <a:rPr lang="lv-LV" dirty="0" smtClean="0"/>
              <a:t> </a:t>
            </a:r>
            <a:r>
              <a:rPr lang="lv-LV" dirty="0" err="1" smtClean="0"/>
              <a:t>Invest</a:t>
            </a:r>
            <a:r>
              <a:rPr lang="lv-LV" dirty="0" smtClean="0"/>
              <a:t> EU</a:t>
            </a:r>
            <a:endParaRPr lang="en-GB" dirty="0"/>
          </a:p>
        </p:txBody>
      </p:sp>
      <p:sp>
        <p:nvSpPr>
          <p:cNvPr id="3" name="Content Placeholder 2"/>
          <p:cNvSpPr>
            <a:spLocks noGrp="1"/>
          </p:cNvSpPr>
          <p:nvPr>
            <p:ph idx="1"/>
          </p:nvPr>
        </p:nvSpPr>
        <p:spPr>
          <a:xfrm>
            <a:off x="250825" y="764704"/>
            <a:ext cx="8642350" cy="5329237"/>
          </a:xfrm>
        </p:spPr>
        <p:txBody>
          <a:bodyPr/>
          <a:lstStyle/>
          <a:p>
            <a:r>
              <a:rPr lang="lv-LV" dirty="0" err="1" smtClean="0"/>
              <a:t>Technical</a:t>
            </a:r>
            <a:r>
              <a:rPr lang="lv-LV" dirty="0" smtClean="0"/>
              <a:t> and </a:t>
            </a:r>
            <a:r>
              <a:rPr lang="lv-LV" dirty="0" err="1" smtClean="0"/>
              <a:t>Financial</a:t>
            </a:r>
            <a:r>
              <a:rPr lang="lv-LV" dirty="0" smtClean="0"/>
              <a:t> </a:t>
            </a:r>
            <a:r>
              <a:rPr lang="lv-LV" dirty="0" err="1" smtClean="0"/>
              <a:t>Advisory</a:t>
            </a:r>
            <a:r>
              <a:rPr lang="lv-LV" dirty="0" smtClean="0"/>
              <a:t> to </a:t>
            </a:r>
            <a:r>
              <a:rPr lang="lv-LV" dirty="0" err="1" smtClean="0"/>
              <a:t>municipalities</a:t>
            </a:r>
            <a:r>
              <a:rPr lang="lv-LV" dirty="0" smtClean="0"/>
              <a:t>/</a:t>
            </a:r>
            <a:r>
              <a:rPr lang="lv-LV" dirty="0" err="1" smtClean="0"/>
              <a:t>municipal</a:t>
            </a:r>
            <a:r>
              <a:rPr lang="lv-LV" dirty="0" smtClean="0"/>
              <a:t> and </a:t>
            </a:r>
            <a:r>
              <a:rPr lang="lv-LV" dirty="0" err="1" smtClean="0"/>
              <a:t>state</a:t>
            </a:r>
            <a:r>
              <a:rPr lang="lv-LV" dirty="0" smtClean="0"/>
              <a:t> </a:t>
            </a:r>
            <a:r>
              <a:rPr lang="lv-LV" dirty="0" err="1" smtClean="0"/>
              <a:t>owned</a:t>
            </a:r>
            <a:r>
              <a:rPr lang="lv-LV" dirty="0" smtClean="0"/>
              <a:t> </a:t>
            </a:r>
            <a:r>
              <a:rPr lang="lv-LV" dirty="0" err="1" smtClean="0"/>
              <a:t>companies</a:t>
            </a:r>
            <a:r>
              <a:rPr lang="lv-LV" dirty="0" smtClean="0"/>
              <a:t>:</a:t>
            </a:r>
          </a:p>
          <a:p>
            <a:pPr lvl="1"/>
            <a:r>
              <a:rPr lang="en-US" sz="2400" dirty="0">
                <a:cs typeface="Calibri" panose="020F0502020204030204" pitchFamily="34" charset="0"/>
              </a:rPr>
              <a:t>Grants for policy development (e.g. SUMP) and project preparation (e.g. financial analysis and preparation</a:t>
            </a:r>
            <a:r>
              <a:rPr lang="en-US" sz="2400" dirty="0" smtClean="0">
                <a:cs typeface="Calibri" panose="020F0502020204030204" pitchFamily="34" charset="0"/>
              </a:rPr>
              <a:t>)</a:t>
            </a:r>
            <a:endParaRPr lang="lv-LV" sz="2400" dirty="0" smtClean="0">
              <a:cs typeface="Calibri" panose="020F0502020204030204" pitchFamily="34" charset="0"/>
            </a:endParaRPr>
          </a:p>
          <a:p>
            <a:pPr lvl="1"/>
            <a:r>
              <a:rPr lang="en-US" sz="2400" dirty="0">
                <a:cs typeface="Calibri" panose="020F0502020204030204" pitchFamily="34" charset="0"/>
              </a:rPr>
              <a:t>Grants under ELENA for energy </a:t>
            </a:r>
            <a:r>
              <a:rPr lang="en-US" sz="2400" dirty="0" smtClean="0">
                <a:cs typeface="Calibri" panose="020F0502020204030204" pitchFamily="34" charset="0"/>
              </a:rPr>
              <a:t>efficiency</a:t>
            </a:r>
          </a:p>
          <a:p>
            <a:pPr marL="457200" lvl="1" indent="0">
              <a:buNone/>
            </a:pPr>
            <a:endParaRPr lang="lv-LV" sz="2400" dirty="0">
              <a:cs typeface="Calibri" panose="020F0502020204030204" pitchFamily="34" charset="0"/>
            </a:endParaRPr>
          </a:p>
          <a:p>
            <a:r>
              <a:rPr lang="lv-LV" b="1" dirty="0" err="1" smtClean="0">
                <a:ea typeface="+mn-ea"/>
              </a:rPr>
              <a:t>Loans</a:t>
            </a:r>
            <a:r>
              <a:rPr lang="lv-LV" b="1" dirty="0" smtClean="0">
                <a:ea typeface="+mn-ea"/>
              </a:rPr>
              <a:t> to </a:t>
            </a:r>
            <a:r>
              <a:rPr lang="lv-LV" b="1" dirty="0" err="1" smtClean="0">
                <a:ea typeface="+mn-ea"/>
              </a:rPr>
              <a:t>municipalities</a:t>
            </a:r>
            <a:r>
              <a:rPr lang="lv-LV" b="1" dirty="0" smtClean="0">
                <a:ea typeface="+mn-ea"/>
              </a:rPr>
              <a:t>/</a:t>
            </a:r>
            <a:r>
              <a:rPr lang="lv-LV" b="1" dirty="0" err="1" smtClean="0">
                <a:ea typeface="+mn-ea"/>
              </a:rPr>
              <a:t>municipal</a:t>
            </a:r>
            <a:r>
              <a:rPr lang="lv-LV" b="1" dirty="0" smtClean="0">
                <a:ea typeface="+mn-ea"/>
              </a:rPr>
              <a:t> and </a:t>
            </a:r>
            <a:r>
              <a:rPr lang="lv-LV" b="1" dirty="0" err="1" smtClean="0">
                <a:ea typeface="+mn-ea"/>
              </a:rPr>
              <a:t>state</a:t>
            </a:r>
            <a:r>
              <a:rPr lang="lv-LV" b="1" dirty="0" smtClean="0">
                <a:ea typeface="+mn-ea"/>
              </a:rPr>
              <a:t> </a:t>
            </a:r>
            <a:r>
              <a:rPr lang="lv-LV" b="1" dirty="0" err="1" smtClean="0">
                <a:ea typeface="+mn-ea"/>
              </a:rPr>
              <a:t>owned</a:t>
            </a:r>
            <a:r>
              <a:rPr lang="lv-LV" b="1" dirty="0" smtClean="0">
                <a:ea typeface="+mn-ea"/>
              </a:rPr>
              <a:t> </a:t>
            </a:r>
            <a:r>
              <a:rPr lang="lv-LV" b="1" dirty="0" err="1" smtClean="0">
                <a:ea typeface="+mn-ea"/>
              </a:rPr>
              <a:t>companies</a:t>
            </a:r>
            <a:r>
              <a:rPr lang="lv-LV" sz="2600" b="1" dirty="0" smtClean="0">
                <a:ea typeface="+mn-ea"/>
              </a:rPr>
              <a:t>:</a:t>
            </a:r>
          </a:p>
          <a:p>
            <a:pPr lvl="2"/>
            <a:r>
              <a:rPr lang="lv-LV" sz="2400" dirty="0" err="1">
                <a:cs typeface="Calibri" panose="020F0502020204030204" pitchFamily="34" charset="0"/>
              </a:rPr>
              <a:t>Loans</a:t>
            </a:r>
            <a:r>
              <a:rPr lang="lv-LV" sz="2400" dirty="0">
                <a:cs typeface="Calibri" panose="020F0502020204030204" pitchFamily="34" charset="0"/>
              </a:rPr>
              <a:t> </a:t>
            </a:r>
            <a:r>
              <a:rPr lang="lv-LV" sz="2400" dirty="0" smtClean="0">
                <a:cs typeface="Calibri" panose="020F0502020204030204" pitchFamily="34" charset="0"/>
              </a:rPr>
              <a:t>to </a:t>
            </a:r>
            <a:r>
              <a:rPr lang="lv-LV" sz="2400" dirty="0" err="1" smtClean="0">
                <a:cs typeface="Calibri" panose="020F0502020204030204" pitchFamily="34" charset="0"/>
              </a:rPr>
              <a:t>municipal</a:t>
            </a:r>
            <a:r>
              <a:rPr lang="lv-LV" sz="2400" dirty="0" smtClean="0">
                <a:cs typeface="Calibri" panose="020F0502020204030204" pitchFamily="34" charset="0"/>
              </a:rPr>
              <a:t> and </a:t>
            </a:r>
            <a:r>
              <a:rPr lang="lv-LV" sz="2400" dirty="0" err="1" smtClean="0">
                <a:cs typeface="Calibri" panose="020F0502020204030204" pitchFamily="34" charset="0"/>
              </a:rPr>
              <a:t>state</a:t>
            </a:r>
            <a:r>
              <a:rPr lang="lv-LV" sz="2400" dirty="0" smtClean="0">
                <a:cs typeface="Calibri" panose="020F0502020204030204" pitchFamily="34" charset="0"/>
              </a:rPr>
              <a:t> </a:t>
            </a:r>
            <a:r>
              <a:rPr lang="lv-LV" sz="2400" dirty="0" err="1" smtClean="0">
                <a:cs typeface="Calibri" panose="020F0502020204030204" pitchFamily="34" charset="0"/>
              </a:rPr>
              <a:t>owned</a:t>
            </a:r>
            <a:r>
              <a:rPr lang="lv-LV" sz="2400" dirty="0" smtClean="0">
                <a:cs typeface="Calibri" panose="020F0502020204030204" pitchFamily="34" charset="0"/>
              </a:rPr>
              <a:t> </a:t>
            </a:r>
            <a:r>
              <a:rPr lang="lv-LV" sz="2400" dirty="0" err="1" smtClean="0">
                <a:cs typeface="Calibri" panose="020F0502020204030204" pitchFamily="34" charset="0"/>
              </a:rPr>
              <a:t>entities</a:t>
            </a:r>
            <a:r>
              <a:rPr lang="lv-LV" sz="2400" dirty="0" smtClean="0">
                <a:cs typeface="Calibri" panose="020F0502020204030204" pitchFamily="34" charset="0"/>
              </a:rPr>
              <a:t>: </a:t>
            </a:r>
            <a:r>
              <a:rPr lang="lv-LV" sz="2400" dirty="0" err="1" smtClean="0">
                <a:cs typeface="Calibri" panose="020F0502020204030204" pitchFamily="34" charset="0"/>
              </a:rPr>
              <a:t>e.g</a:t>
            </a:r>
            <a:r>
              <a:rPr lang="lv-LV" sz="2400" dirty="0" smtClean="0">
                <a:cs typeface="Calibri" panose="020F0502020204030204" pitchFamily="34" charset="0"/>
              </a:rPr>
              <a:t>. </a:t>
            </a:r>
            <a:r>
              <a:rPr lang="lv-LV" sz="2400" dirty="0" err="1">
                <a:cs typeface="Calibri" panose="020F0502020204030204" pitchFamily="34" charset="0"/>
              </a:rPr>
              <a:t>u</a:t>
            </a:r>
            <a:r>
              <a:rPr lang="lv-LV" sz="2400" dirty="0" err="1" smtClean="0">
                <a:cs typeface="Calibri" panose="020F0502020204030204" pitchFamily="34" charset="0"/>
              </a:rPr>
              <a:t>niversities</a:t>
            </a:r>
            <a:r>
              <a:rPr lang="lv-LV" sz="2400" dirty="0" smtClean="0">
                <a:cs typeface="Calibri" panose="020F0502020204030204" pitchFamily="34" charset="0"/>
              </a:rPr>
              <a:t>, </a:t>
            </a:r>
            <a:r>
              <a:rPr lang="lv-LV" sz="2400" dirty="0" err="1" smtClean="0">
                <a:cs typeface="Calibri" panose="020F0502020204030204" pitchFamily="34" charset="0"/>
              </a:rPr>
              <a:t>hospitals</a:t>
            </a:r>
            <a:r>
              <a:rPr lang="lv-LV" sz="2400" dirty="0">
                <a:cs typeface="Calibri" panose="020F0502020204030204" pitchFamily="34" charset="0"/>
              </a:rPr>
              <a:t>,</a:t>
            </a:r>
            <a:r>
              <a:rPr lang="lv-LV" sz="2400" dirty="0" smtClean="0">
                <a:cs typeface="Calibri" panose="020F0502020204030204" pitchFamily="34" charset="0"/>
              </a:rPr>
              <a:t> </a:t>
            </a:r>
            <a:r>
              <a:rPr lang="lv-LV" sz="2400" dirty="0" err="1" smtClean="0">
                <a:cs typeface="Calibri" panose="020F0502020204030204" pitchFamily="34" charset="0"/>
              </a:rPr>
              <a:t>under</a:t>
            </a:r>
            <a:r>
              <a:rPr lang="lv-LV" sz="2400" dirty="0" smtClean="0">
                <a:cs typeface="Calibri" panose="020F0502020204030204" pitchFamily="34" charset="0"/>
              </a:rPr>
              <a:t> </a:t>
            </a:r>
            <a:r>
              <a:rPr lang="lv-LV" sz="2400" dirty="0" err="1" smtClean="0">
                <a:cs typeface="Calibri" panose="020F0502020204030204" pitchFamily="34" charset="0"/>
              </a:rPr>
              <a:t>Social</a:t>
            </a:r>
            <a:r>
              <a:rPr lang="lv-LV" sz="2400" dirty="0" smtClean="0">
                <a:cs typeface="Calibri" panose="020F0502020204030204" pitchFamily="34" charset="0"/>
              </a:rPr>
              <a:t> </a:t>
            </a:r>
            <a:r>
              <a:rPr lang="lv-LV" sz="2400" dirty="0" err="1" smtClean="0">
                <a:cs typeface="Calibri" panose="020F0502020204030204" pitchFamily="34" charset="0"/>
              </a:rPr>
              <a:t>Investment</a:t>
            </a:r>
            <a:r>
              <a:rPr lang="lv-LV" sz="2400" dirty="0" smtClean="0">
                <a:cs typeface="Calibri" panose="020F0502020204030204" pitchFamily="34" charset="0"/>
              </a:rPr>
              <a:t> and </a:t>
            </a:r>
            <a:r>
              <a:rPr lang="lv-LV" sz="2400" dirty="0" err="1" smtClean="0">
                <a:cs typeface="Calibri" panose="020F0502020204030204" pitchFamily="34" charset="0"/>
              </a:rPr>
              <a:t>Skills</a:t>
            </a:r>
            <a:r>
              <a:rPr lang="lv-LV" sz="2400" dirty="0" smtClean="0">
                <a:cs typeface="Calibri" panose="020F0502020204030204" pitchFamily="34" charset="0"/>
              </a:rPr>
              <a:t> </a:t>
            </a:r>
            <a:r>
              <a:rPr lang="lv-LV" sz="2400" dirty="0" err="1" smtClean="0">
                <a:cs typeface="Calibri" panose="020F0502020204030204" pitchFamily="34" charset="0"/>
              </a:rPr>
              <a:t>window</a:t>
            </a:r>
            <a:endParaRPr lang="lv-LV" sz="2400" dirty="0" smtClean="0">
              <a:cs typeface="Calibri" panose="020F0502020204030204" pitchFamily="34" charset="0"/>
            </a:endParaRPr>
          </a:p>
          <a:p>
            <a:pPr lvl="2"/>
            <a:r>
              <a:rPr lang="lv-LV" sz="2400" dirty="0" err="1">
                <a:cs typeface="Calibri" panose="020F0502020204030204" pitchFamily="34" charset="0"/>
              </a:rPr>
              <a:t>Municipal</a:t>
            </a:r>
            <a:r>
              <a:rPr lang="lv-LV" sz="2400" dirty="0">
                <a:cs typeface="Calibri" panose="020F0502020204030204" pitchFamily="34" charset="0"/>
              </a:rPr>
              <a:t> </a:t>
            </a:r>
            <a:r>
              <a:rPr lang="lv-LV" sz="2400" dirty="0" err="1">
                <a:cs typeface="Calibri" panose="020F0502020204030204" pitchFamily="34" charset="0"/>
              </a:rPr>
              <a:t>framework</a:t>
            </a:r>
            <a:r>
              <a:rPr lang="lv-LV" sz="2400" dirty="0">
                <a:cs typeface="Calibri" panose="020F0502020204030204" pitchFamily="34" charset="0"/>
              </a:rPr>
              <a:t> </a:t>
            </a:r>
            <a:r>
              <a:rPr lang="lv-LV" sz="2400" dirty="0" err="1">
                <a:cs typeface="Calibri" panose="020F0502020204030204" pitchFamily="34" charset="0"/>
              </a:rPr>
              <a:t>loan</a:t>
            </a:r>
            <a:r>
              <a:rPr lang="lv-LV" sz="2400" dirty="0">
                <a:cs typeface="Calibri" panose="020F0502020204030204" pitchFamily="34" charset="0"/>
              </a:rPr>
              <a:t> to </a:t>
            </a:r>
            <a:r>
              <a:rPr lang="lv-LV" sz="2400" dirty="0" err="1">
                <a:cs typeface="Calibri" panose="020F0502020204030204" pitchFamily="34" charset="0"/>
              </a:rPr>
              <a:t>the</a:t>
            </a:r>
            <a:r>
              <a:rPr lang="lv-LV" sz="2400" dirty="0">
                <a:cs typeface="Calibri" panose="020F0502020204030204" pitchFamily="34" charset="0"/>
              </a:rPr>
              <a:t> </a:t>
            </a:r>
            <a:r>
              <a:rPr lang="lv-LV" sz="2400" dirty="0" err="1" smtClean="0">
                <a:cs typeface="Calibri" panose="020F0502020204030204" pitchFamily="34" charset="0"/>
              </a:rPr>
              <a:t>smaller</a:t>
            </a:r>
            <a:r>
              <a:rPr lang="lv-LV" sz="2400" dirty="0" smtClean="0">
                <a:cs typeface="Calibri" panose="020F0502020204030204" pitchFamily="34" charset="0"/>
              </a:rPr>
              <a:t> </a:t>
            </a:r>
            <a:r>
              <a:rPr lang="lv-LV" sz="2400" dirty="0" err="1" smtClean="0">
                <a:cs typeface="Calibri" panose="020F0502020204030204" pitchFamily="34" charset="0"/>
              </a:rPr>
              <a:t>cities</a:t>
            </a:r>
            <a:r>
              <a:rPr lang="lv-LV" sz="2400" dirty="0" smtClean="0">
                <a:cs typeface="Calibri" panose="020F0502020204030204" pitchFamily="34" charset="0"/>
              </a:rPr>
              <a:t> </a:t>
            </a:r>
            <a:r>
              <a:rPr lang="lv-LV" sz="2400" dirty="0">
                <a:cs typeface="Calibri" panose="020F0502020204030204" pitchFamily="34" charset="0"/>
              </a:rPr>
              <a:t>to </a:t>
            </a:r>
            <a:r>
              <a:rPr lang="lv-LV" sz="2400" dirty="0" err="1">
                <a:cs typeface="Calibri" panose="020F0502020204030204" pitchFamily="34" charset="0"/>
              </a:rPr>
              <a:t>cover</a:t>
            </a:r>
            <a:r>
              <a:rPr lang="lv-LV" sz="2400" dirty="0">
                <a:cs typeface="Calibri" panose="020F0502020204030204" pitchFamily="34" charset="0"/>
              </a:rPr>
              <a:t> 50% </a:t>
            </a:r>
            <a:r>
              <a:rPr lang="lv-LV" sz="2400" dirty="0" err="1">
                <a:cs typeface="Calibri" panose="020F0502020204030204" pitchFamily="34" charset="0"/>
              </a:rPr>
              <a:t>of</a:t>
            </a:r>
            <a:r>
              <a:rPr lang="lv-LV" sz="2400" dirty="0">
                <a:cs typeface="Calibri" panose="020F0502020204030204" pitchFamily="34" charset="0"/>
              </a:rPr>
              <a:t> 5-7 </a:t>
            </a:r>
            <a:r>
              <a:rPr lang="lv-LV" sz="2400" dirty="0" err="1">
                <a:cs typeface="Calibri" panose="020F0502020204030204" pitchFamily="34" charset="0"/>
              </a:rPr>
              <a:t>year</a:t>
            </a:r>
            <a:r>
              <a:rPr lang="lv-LV" sz="2400" dirty="0">
                <a:cs typeface="Calibri" panose="020F0502020204030204" pitchFamily="34" charset="0"/>
              </a:rPr>
              <a:t> </a:t>
            </a:r>
            <a:r>
              <a:rPr lang="lv-LV" sz="2400" dirty="0" err="1">
                <a:cs typeface="Calibri" panose="020F0502020204030204" pitchFamily="34" charset="0"/>
              </a:rPr>
              <a:t>investment</a:t>
            </a:r>
            <a:r>
              <a:rPr lang="lv-LV" sz="2400" dirty="0">
                <a:cs typeface="Calibri" panose="020F0502020204030204" pitchFamily="34" charset="0"/>
              </a:rPr>
              <a:t> </a:t>
            </a:r>
            <a:r>
              <a:rPr lang="lv-LV" sz="2400" dirty="0" err="1">
                <a:cs typeface="Calibri" panose="020F0502020204030204" pitchFamily="34" charset="0"/>
              </a:rPr>
              <a:t>program</a:t>
            </a:r>
            <a:r>
              <a:rPr lang="lv-LV" sz="2400" dirty="0">
                <a:cs typeface="Calibri" panose="020F0502020204030204" pitchFamily="34" charset="0"/>
              </a:rPr>
              <a:t> </a:t>
            </a:r>
            <a:r>
              <a:rPr lang="lv-LV" sz="2400" dirty="0" err="1">
                <a:cs typeface="Calibri" panose="020F0502020204030204" pitchFamily="34" charset="0"/>
              </a:rPr>
              <a:t>with</a:t>
            </a:r>
            <a:r>
              <a:rPr lang="lv-LV" sz="2400" dirty="0">
                <a:cs typeface="Calibri" panose="020F0502020204030204" pitchFamily="34" charset="0"/>
              </a:rPr>
              <a:t> </a:t>
            </a:r>
            <a:r>
              <a:rPr lang="lv-LV" sz="2400" dirty="0" err="1">
                <a:cs typeface="Calibri" panose="020F0502020204030204" pitchFamily="34" charset="0"/>
              </a:rPr>
              <a:t>flexible</a:t>
            </a:r>
            <a:r>
              <a:rPr lang="lv-LV" sz="2400" dirty="0">
                <a:cs typeface="Calibri" panose="020F0502020204030204" pitchFamily="34" charset="0"/>
              </a:rPr>
              <a:t> </a:t>
            </a:r>
            <a:r>
              <a:rPr lang="lv-LV" sz="2400" dirty="0" err="1">
                <a:cs typeface="Calibri" panose="020F0502020204030204" pitchFamily="34" charset="0"/>
              </a:rPr>
              <a:t>allocation</a:t>
            </a:r>
            <a:r>
              <a:rPr lang="lv-LV" sz="2400" dirty="0">
                <a:cs typeface="Calibri" panose="020F0502020204030204" pitchFamily="34" charset="0"/>
              </a:rPr>
              <a:t> to </a:t>
            </a:r>
            <a:r>
              <a:rPr lang="lv-LV" sz="2400" dirty="0" err="1">
                <a:cs typeface="Calibri" panose="020F0502020204030204" pitchFamily="34" charset="0"/>
              </a:rPr>
              <a:t>projects</a:t>
            </a:r>
            <a:r>
              <a:rPr lang="lv-LV" sz="2400" dirty="0">
                <a:cs typeface="Calibri" panose="020F0502020204030204" pitchFamily="34" charset="0"/>
              </a:rPr>
              <a:t> </a:t>
            </a:r>
            <a:r>
              <a:rPr lang="lv-LV" sz="2400" dirty="0" err="1">
                <a:cs typeface="Calibri" panose="020F0502020204030204" pitchFamily="34" charset="0"/>
              </a:rPr>
              <a:t>after</a:t>
            </a:r>
            <a:r>
              <a:rPr lang="lv-LV" sz="2400" dirty="0">
                <a:cs typeface="Calibri" panose="020F0502020204030204" pitchFamily="34" charset="0"/>
              </a:rPr>
              <a:t> </a:t>
            </a:r>
            <a:r>
              <a:rPr lang="lv-LV" sz="2400" dirty="0" err="1">
                <a:cs typeface="Calibri" panose="020F0502020204030204" pitchFamily="34" charset="0"/>
              </a:rPr>
              <a:t>disbursement</a:t>
            </a:r>
            <a:endParaRPr lang="lv-LV" sz="2400" dirty="0" smtClean="0">
              <a:cs typeface="Calibri" panose="020F0502020204030204" pitchFamily="34" charset="0"/>
            </a:endParaRPr>
          </a:p>
          <a:p>
            <a:pPr lvl="2"/>
            <a:endParaRPr lang="lv-LV" sz="2400" dirty="0">
              <a:cs typeface="Calibri" panose="020F0502020204030204" pitchFamily="34" charset="0"/>
            </a:endParaRPr>
          </a:p>
          <a:p>
            <a:pPr lvl="1"/>
            <a:endParaRPr lang="en-US" sz="2400" dirty="0">
              <a:cs typeface="Calibri" panose="020F0502020204030204" pitchFamily="34" charset="0"/>
            </a:endParaRPr>
          </a:p>
          <a:p>
            <a:pPr marL="457200" lvl="1" indent="0">
              <a:buNone/>
            </a:pPr>
            <a:r>
              <a:rPr lang="lv-LV" sz="2400" dirty="0" smtClean="0">
                <a:cs typeface="Calibri" panose="020F0502020204030204" pitchFamily="34" charset="0"/>
              </a:rPr>
              <a:t>		</a:t>
            </a:r>
            <a:endParaRPr lang="en-US" sz="2400" dirty="0">
              <a:cs typeface="Calibri" panose="020F0502020204030204" pitchFamily="34" charset="0"/>
            </a:endParaRPr>
          </a:p>
          <a:p>
            <a:pPr lvl="1"/>
            <a:endParaRPr lang="en-GB" dirty="0"/>
          </a:p>
        </p:txBody>
      </p:sp>
      <p:sp>
        <p:nvSpPr>
          <p:cNvPr id="4" name="Slide Number Placeholder 3"/>
          <p:cNvSpPr>
            <a:spLocks noGrp="1"/>
          </p:cNvSpPr>
          <p:nvPr>
            <p:ph type="sldNum" sz="quarter" idx="11"/>
          </p:nvPr>
        </p:nvSpPr>
        <p:spPr/>
        <p:txBody>
          <a:bodyPr/>
          <a:lstStyle/>
          <a:p>
            <a:pPr>
              <a:defRPr/>
            </a:pPr>
            <a:fld id="{A6CB47FB-FC65-487E-B87F-ED7EF06A8745}" type="slidenum">
              <a:rPr lang="en-US" smtClean="0">
                <a:solidFill>
                  <a:srgbClr val="FFFFFF"/>
                </a:solidFill>
              </a:rPr>
              <a:pPr>
                <a:defRPr/>
              </a:pPr>
              <a:t>14</a:t>
            </a:fld>
            <a:endParaRPr lang="en-US">
              <a:solidFill>
                <a:srgbClr val="FFFFFF"/>
              </a:solidFill>
            </a:endParaRPr>
          </a:p>
        </p:txBody>
      </p:sp>
    </p:spTree>
    <p:extLst>
      <p:ext uri="{BB962C8B-B14F-4D97-AF65-F5344CB8AC3E}">
        <p14:creationId xmlns:p14="http://schemas.microsoft.com/office/powerpoint/2010/main" val="13689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2920" y="354574"/>
            <a:ext cx="1548866" cy="612775"/>
          </a:xfrm>
        </p:spPr>
        <p:txBody>
          <a:bodyPr/>
          <a:lstStyle/>
          <a:p>
            <a:r>
              <a:rPr lang="fr-BE" sz="2800" b="0" dirty="0" err="1" smtClean="0">
                <a:latin typeface="Calibri" panose="020F0502020204030204" pitchFamily="34" charset="0"/>
              </a:rPr>
              <a:t>Thank</a:t>
            </a:r>
            <a:r>
              <a:rPr lang="fr-BE" sz="2800" b="0" dirty="0" smtClean="0">
                <a:latin typeface="Calibri" panose="020F0502020204030204" pitchFamily="34" charset="0"/>
              </a:rPr>
              <a:t> </a:t>
            </a:r>
            <a:r>
              <a:rPr lang="fr-BE" sz="2800" b="0" dirty="0" err="1" smtClean="0">
                <a:latin typeface="Calibri" panose="020F0502020204030204" pitchFamily="34" charset="0"/>
              </a:rPr>
              <a:t>you</a:t>
            </a:r>
            <a:r>
              <a:rPr lang="fr-BE" sz="2800" b="0" dirty="0" smtClean="0">
                <a:latin typeface="Calibri" panose="020F0502020204030204" pitchFamily="34" charset="0"/>
              </a:rPr>
              <a:t>!</a:t>
            </a:r>
            <a:endParaRPr lang="en-GB" sz="2800" b="0"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74" y="980728"/>
            <a:ext cx="7308812" cy="4853508"/>
          </a:xfrm>
          <a:prstGeom prst="rect">
            <a:avLst/>
          </a:prstGeom>
        </p:spPr>
      </p:pic>
      <p:sp>
        <p:nvSpPr>
          <p:cNvPr id="4" name="Slide Number Placeholder 3"/>
          <p:cNvSpPr>
            <a:spLocks noGrp="1"/>
          </p:cNvSpPr>
          <p:nvPr>
            <p:ph type="sldNum" sz="quarter" idx="11"/>
          </p:nvPr>
        </p:nvSpPr>
        <p:spPr/>
        <p:txBody>
          <a:bodyPr/>
          <a:lstStyle/>
          <a:p>
            <a:pPr>
              <a:defRPr/>
            </a:pPr>
            <a:fld id="{A6CB47FB-FC65-487E-B87F-ED7EF06A8745}" type="slidenum">
              <a:rPr lang="en-US" smtClean="0">
                <a:solidFill>
                  <a:srgbClr val="FFFFFF"/>
                </a:solidFill>
              </a:rPr>
              <a:pPr>
                <a:defRPr/>
              </a:pPr>
              <a:t>15</a:t>
            </a:fld>
            <a:endParaRPr lang="en-US">
              <a:solidFill>
                <a:srgbClr val="FFFFFF"/>
              </a:solidFill>
            </a:endParaRPr>
          </a:p>
        </p:txBody>
      </p:sp>
      <p:sp>
        <p:nvSpPr>
          <p:cNvPr id="5" name="Rectangle 4"/>
          <p:cNvSpPr/>
          <p:nvPr/>
        </p:nvSpPr>
        <p:spPr bwMode="auto">
          <a:xfrm>
            <a:off x="2699792" y="1376772"/>
            <a:ext cx="2952328" cy="46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4"/>
              </a:buBlip>
              <a:tabLst/>
            </a:pPr>
            <a:endParaRPr kumimoji="0" lang="en-GB" sz="2400" b="0" i="0" u="none" strike="noStrike" cap="none" normalizeH="0" baseline="0" smtClean="0">
              <a:ln>
                <a:noFill/>
              </a:ln>
              <a:solidFill>
                <a:schemeClr val="tx1"/>
              </a:solidFill>
              <a:effectLst/>
              <a:latin typeface="Arial" charset="0"/>
              <a:cs typeface="Times New Roman" pitchFamily="18" charset="0"/>
            </a:endParaRPr>
          </a:p>
        </p:txBody>
      </p:sp>
      <p:sp>
        <p:nvSpPr>
          <p:cNvPr id="6" name="TextBox 5"/>
          <p:cNvSpPr txBox="1"/>
          <p:nvPr/>
        </p:nvSpPr>
        <p:spPr>
          <a:xfrm>
            <a:off x="3455876" y="5913276"/>
            <a:ext cx="4788532" cy="400110"/>
          </a:xfrm>
          <a:prstGeom prst="rect">
            <a:avLst/>
          </a:prstGeom>
          <a:solidFill>
            <a:schemeClr val="bg1">
              <a:lumMod val="95000"/>
            </a:schemeClr>
          </a:solidFill>
        </p:spPr>
        <p:txBody>
          <a:bodyPr wrap="square" rtlCol="0">
            <a:spAutoFit/>
          </a:bodyPr>
          <a:lstStyle/>
          <a:p>
            <a:pPr>
              <a:buNone/>
            </a:pPr>
            <a:r>
              <a:rPr lang="en-GB" dirty="0" smtClean="0">
                <a:solidFill>
                  <a:schemeClr val="bg1">
                    <a:lumMod val="50000"/>
                  </a:schemeClr>
                </a:solidFill>
                <a:latin typeface="Calibri" panose="020F0502020204030204" pitchFamily="34" charset="0"/>
              </a:rPr>
              <a:t>For further questions: </a:t>
            </a:r>
            <a:r>
              <a:rPr lang="en-GB" dirty="0" smtClean="0">
                <a:latin typeface="Calibri" panose="020F0502020204030204" pitchFamily="34" charset="0"/>
                <a:hlinkClick r:id="rId5"/>
              </a:rPr>
              <a:t>vilnius@eib.org</a:t>
            </a:r>
            <a:endParaRPr lang="en-GB" dirty="0">
              <a:latin typeface="Calibri" panose="020F0502020204030204" pitchFamily="34" charset="0"/>
            </a:endParaRPr>
          </a:p>
        </p:txBody>
      </p:sp>
    </p:spTree>
    <p:extLst>
      <p:ext uri="{BB962C8B-B14F-4D97-AF65-F5344CB8AC3E}">
        <p14:creationId xmlns:p14="http://schemas.microsoft.com/office/powerpoint/2010/main" val="2962294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4" y="872716"/>
            <a:ext cx="9144000" cy="4878518"/>
          </a:xfrm>
          <a:prstGeom prst="rect">
            <a:avLst/>
          </a:prstGeom>
          <a:blipFill dpi="0" rotWithShape="1">
            <a:blip r:embed="rId3">
              <a:alphaModFix amt="2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p:txBody>
          <a:bodyPr/>
          <a:lstStyle/>
          <a:p>
            <a:r>
              <a:rPr lang="fr-FR" sz="2400" dirty="0" smtClean="0">
                <a:latin typeface="Calibri" panose="020F0502020204030204" pitchFamily="34" charset="0"/>
              </a:rPr>
              <a:t>The EIB </a:t>
            </a:r>
            <a:r>
              <a:rPr lang="fr-FR" sz="2400" dirty="0" smtClean="0">
                <a:solidFill>
                  <a:schemeClr val="bg1">
                    <a:lumMod val="65000"/>
                  </a:schemeClr>
                </a:solidFill>
                <a:latin typeface="Calibri" panose="020F0502020204030204" pitchFamily="34" charset="0"/>
              </a:rPr>
              <a:t>Group</a:t>
            </a:r>
            <a:endParaRPr lang="fr-FR" sz="2400" dirty="0">
              <a:solidFill>
                <a:schemeClr val="bg1">
                  <a:lumMod val="65000"/>
                </a:schemeClr>
              </a:solidFill>
              <a:latin typeface="Calibri" panose="020F0502020204030204" pitchFamily="34" charset="0"/>
            </a:endParaRPr>
          </a:p>
        </p:txBody>
      </p:sp>
      <p:sp>
        <p:nvSpPr>
          <p:cNvPr id="5" name="Espace réservé du numéro de diapositive 4"/>
          <p:cNvSpPr>
            <a:spLocks noGrp="1"/>
          </p:cNvSpPr>
          <p:nvPr>
            <p:ph type="sldNum" sz="quarter" idx="12"/>
          </p:nvPr>
        </p:nvSpPr>
        <p:spPr/>
        <p:txBody>
          <a:bodyPr/>
          <a:lstStyle/>
          <a:p>
            <a:pPr>
              <a:buNone/>
            </a:pPr>
            <a:fld id="{68559C87-4400-0E45-97C7-BDEE4D66133D}" type="slidenum">
              <a:rPr lang="fr-FR" smtClean="0">
                <a:solidFill>
                  <a:schemeClr val="tx1"/>
                </a:solidFill>
              </a:rPr>
              <a:pPr>
                <a:buNone/>
              </a:pPr>
              <a:t>2</a:t>
            </a:fld>
            <a:endParaRPr lang="fr-FR">
              <a:solidFill>
                <a:schemeClr val="tx1"/>
              </a:solidFill>
            </a:endParaRPr>
          </a:p>
        </p:txBody>
      </p:sp>
      <p:pic>
        <p:nvPicPr>
          <p:cNvPr id="10" name="Espace réservé pour une image  9"/>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t="-23580" b="-23580"/>
          <a:stretch/>
        </p:blipFill>
        <p:spPr>
          <a:xfrm>
            <a:off x="323528" y="1574949"/>
            <a:ext cx="3474506" cy="2286099"/>
          </a:xfrm>
        </p:spPr>
      </p:pic>
      <p:sp>
        <p:nvSpPr>
          <p:cNvPr id="8" name="Espace réservé du texte 7"/>
          <p:cNvSpPr>
            <a:spLocks noGrp="1"/>
          </p:cNvSpPr>
          <p:nvPr>
            <p:ph type="body" sz="quarter" idx="15"/>
          </p:nvPr>
        </p:nvSpPr>
        <p:spPr>
          <a:xfrm>
            <a:off x="3851920" y="1660455"/>
            <a:ext cx="4865360" cy="2012950"/>
          </a:xfrm>
        </p:spPr>
        <p:txBody>
          <a:bodyPr anchor="ctr">
            <a:normAutofit/>
          </a:bodyPr>
          <a:lstStyle/>
          <a:p>
            <a:r>
              <a:rPr lang="fr-FR" sz="2400" dirty="0" err="1">
                <a:solidFill>
                  <a:srgbClr val="14539F"/>
                </a:solidFill>
                <a:latin typeface="Futura Lt BT" panose="020B0402020204020303" pitchFamily="34" charset="0"/>
              </a:rPr>
              <a:t>Providing</a:t>
            </a:r>
            <a:r>
              <a:rPr lang="fr-FR" sz="2400" dirty="0">
                <a:solidFill>
                  <a:srgbClr val="14539F"/>
                </a:solidFill>
                <a:latin typeface="Futura Lt BT" panose="020B0402020204020303" pitchFamily="34" charset="0"/>
              </a:rPr>
              <a:t> finance and expertise for </a:t>
            </a:r>
            <a:r>
              <a:rPr lang="fr-FR" sz="2400" dirty="0" err="1">
                <a:solidFill>
                  <a:srgbClr val="14539F"/>
                </a:solidFill>
                <a:latin typeface="Futura Lt BT" panose="020B0402020204020303" pitchFamily="34" charset="0"/>
              </a:rPr>
              <a:t>sound</a:t>
            </a:r>
            <a:r>
              <a:rPr lang="fr-FR" sz="2400" dirty="0">
                <a:solidFill>
                  <a:srgbClr val="14539F"/>
                </a:solidFill>
                <a:latin typeface="Futura Lt BT" panose="020B0402020204020303" pitchFamily="34" charset="0"/>
              </a:rPr>
              <a:t> and </a:t>
            </a:r>
            <a:r>
              <a:rPr lang="fr-FR" sz="2400" dirty="0" err="1">
                <a:solidFill>
                  <a:srgbClr val="14539F"/>
                </a:solidFill>
                <a:latin typeface="Futura Lt BT" panose="020B0402020204020303" pitchFamily="34" charset="0"/>
              </a:rPr>
              <a:t>sustainable</a:t>
            </a:r>
            <a:r>
              <a:rPr lang="fr-FR" sz="2400" dirty="0">
                <a:solidFill>
                  <a:srgbClr val="14539F"/>
                </a:solidFill>
                <a:latin typeface="Futura Lt BT" panose="020B0402020204020303" pitchFamily="34" charset="0"/>
              </a:rPr>
              <a:t> </a:t>
            </a:r>
            <a:r>
              <a:rPr lang="fr-FR" sz="2400" dirty="0" err="1">
                <a:solidFill>
                  <a:srgbClr val="14539F"/>
                </a:solidFill>
                <a:latin typeface="Futura Lt BT" panose="020B0402020204020303" pitchFamily="34" charset="0"/>
              </a:rPr>
              <a:t>investment</a:t>
            </a:r>
            <a:r>
              <a:rPr lang="fr-FR" sz="2400" dirty="0">
                <a:solidFill>
                  <a:srgbClr val="14539F"/>
                </a:solidFill>
                <a:latin typeface="Futura Lt BT" panose="020B0402020204020303" pitchFamily="34" charset="0"/>
              </a:rPr>
              <a:t> </a:t>
            </a:r>
            <a:r>
              <a:rPr lang="fr-FR" sz="2400" dirty="0" err="1" smtClean="0">
                <a:solidFill>
                  <a:srgbClr val="14539F"/>
                </a:solidFill>
                <a:latin typeface="Futura Lt BT" panose="020B0402020204020303" pitchFamily="34" charset="0"/>
              </a:rPr>
              <a:t>projects</a:t>
            </a:r>
            <a:r>
              <a:rPr lang="lv-LV" sz="2400" dirty="0" smtClean="0">
                <a:solidFill>
                  <a:srgbClr val="14539F"/>
                </a:solidFill>
                <a:latin typeface="Futura Lt BT" panose="020B0402020204020303" pitchFamily="34" charset="0"/>
              </a:rPr>
              <a:t> </a:t>
            </a:r>
            <a:r>
              <a:rPr lang="lv-LV" sz="2400" dirty="0" err="1" smtClean="0">
                <a:solidFill>
                  <a:srgbClr val="14539F"/>
                </a:solidFill>
                <a:latin typeface="Futura Lt BT" panose="020B0402020204020303" pitchFamily="34" charset="0"/>
              </a:rPr>
              <a:t>in</a:t>
            </a:r>
            <a:r>
              <a:rPr lang="lv-LV" sz="2400" dirty="0" smtClean="0">
                <a:solidFill>
                  <a:srgbClr val="14539F"/>
                </a:solidFill>
                <a:latin typeface="Futura Lt BT" panose="020B0402020204020303" pitchFamily="34" charset="0"/>
              </a:rPr>
              <a:t> </a:t>
            </a:r>
            <a:r>
              <a:rPr lang="lv-LV" sz="2400" dirty="0" err="1" smtClean="0">
                <a:solidFill>
                  <a:srgbClr val="14539F"/>
                </a:solidFill>
                <a:latin typeface="Futura Lt BT" panose="020B0402020204020303" pitchFamily="34" charset="0"/>
              </a:rPr>
              <a:t>line</a:t>
            </a:r>
            <a:r>
              <a:rPr lang="lv-LV" sz="2400" dirty="0" smtClean="0">
                <a:solidFill>
                  <a:srgbClr val="14539F"/>
                </a:solidFill>
                <a:latin typeface="Futura Lt BT" panose="020B0402020204020303" pitchFamily="34" charset="0"/>
              </a:rPr>
              <a:t> </a:t>
            </a:r>
            <a:r>
              <a:rPr lang="lv-LV" sz="2400" dirty="0" err="1" smtClean="0">
                <a:solidFill>
                  <a:srgbClr val="14539F"/>
                </a:solidFill>
                <a:latin typeface="Futura Lt BT" panose="020B0402020204020303" pitchFamily="34" charset="0"/>
              </a:rPr>
              <a:t>with</a:t>
            </a:r>
            <a:r>
              <a:rPr lang="lv-LV" sz="2400" dirty="0" smtClean="0">
                <a:solidFill>
                  <a:srgbClr val="14539F"/>
                </a:solidFill>
                <a:latin typeface="Futura Lt BT" panose="020B0402020204020303" pitchFamily="34" charset="0"/>
              </a:rPr>
              <a:t> </a:t>
            </a:r>
            <a:r>
              <a:rPr lang="lv-LV" sz="2400" dirty="0" err="1" smtClean="0">
                <a:solidFill>
                  <a:srgbClr val="14539F"/>
                </a:solidFill>
                <a:latin typeface="Futura Lt BT" panose="020B0402020204020303" pitchFamily="34" charset="0"/>
              </a:rPr>
              <a:t>the</a:t>
            </a:r>
            <a:r>
              <a:rPr lang="lv-LV" sz="2400" dirty="0" smtClean="0">
                <a:solidFill>
                  <a:srgbClr val="14539F"/>
                </a:solidFill>
                <a:latin typeface="Futura Lt BT" panose="020B0402020204020303" pitchFamily="34" charset="0"/>
              </a:rPr>
              <a:t> EU </a:t>
            </a:r>
            <a:r>
              <a:rPr lang="lv-LV" sz="2400" dirty="0" err="1" smtClean="0">
                <a:solidFill>
                  <a:srgbClr val="14539F"/>
                </a:solidFill>
                <a:latin typeface="Futura Lt BT" panose="020B0402020204020303" pitchFamily="34" charset="0"/>
              </a:rPr>
              <a:t>priorities</a:t>
            </a:r>
            <a:endParaRPr lang="fr-FR" sz="2400" dirty="0">
              <a:solidFill>
                <a:srgbClr val="14539F"/>
              </a:solidFill>
              <a:latin typeface="Futura Lt BT" panose="020B0402020204020303" pitchFamily="34" charset="0"/>
            </a:endParaRPr>
          </a:p>
        </p:txBody>
      </p:sp>
      <p:sp>
        <p:nvSpPr>
          <p:cNvPr id="9" name="Espace réservé du texte 8"/>
          <p:cNvSpPr>
            <a:spLocks noGrp="1"/>
          </p:cNvSpPr>
          <p:nvPr>
            <p:ph type="body" sz="quarter" idx="16"/>
          </p:nvPr>
        </p:nvSpPr>
        <p:spPr>
          <a:xfrm>
            <a:off x="3815915" y="3488916"/>
            <a:ext cx="4667685" cy="1992312"/>
          </a:xfrm>
        </p:spPr>
        <p:txBody>
          <a:bodyPr anchor="ctr"/>
          <a:lstStyle/>
          <a:p>
            <a:r>
              <a:rPr lang="fr-FR" sz="2400" dirty="0" err="1">
                <a:solidFill>
                  <a:srgbClr val="14539F"/>
                </a:solidFill>
                <a:latin typeface="Futura Lt BT" panose="020B0402020204020303" pitchFamily="34" charset="0"/>
              </a:rPr>
              <a:t>Leading</a:t>
            </a:r>
            <a:r>
              <a:rPr lang="fr-FR" sz="2400" dirty="0">
                <a:solidFill>
                  <a:srgbClr val="14539F"/>
                </a:solidFill>
                <a:latin typeface="Futura Lt BT" panose="020B0402020204020303" pitchFamily="34" charset="0"/>
              </a:rPr>
              <a:t> </a:t>
            </a:r>
            <a:r>
              <a:rPr lang="fr-FR" sz="2400" dirty="0" err="1">
                <a:solidFill>
                  <a:srgbClr val="14539F"/>
                </a:solidFill>
                <a:latin typeface="Futura Lt BT" panose="020B0402020204020303" pitchFamily="34" charset="0"/>
              </a:rPr>
              <a:t>developer</a:t>
            </a:r>
            <a:r>
              <a:rPr lang="fr-FR" sz="2400" dirty="0">
                <a:solidFill>
                  <a:srgbClr val="14539F"/>
                </a:solidFill>
                <a:latin typeface="Futura Lt BT" panose="020B0402020204020303" pitchFamily="34" charset="0"/>
              </a:rPr>
              <a:t> of </a:t>
            </a:r>
            <a:r>
              <a:rPr lang="fr-FR" sz="2400" dirty="0" err="1">
                <a:solidFill>
                  <a:srgbClr val="14539F"/>
                </a:solidFill>
                <a:latin typeface="Futura Lt BT" panose="020B0402020204020303" pitchFamily="34" charset="0"/>
              </a:rPr>
              <a:t>risk</a:t>
            </a:r>
            <a:r>
              <a:rPr lang="fr-FR" sz="2400" dirty="0">
                <a:solidFill>
                  <a:srgbClr val="14539F"/>
                </a:solidFill>
                <a:latin typeface="Futura Lt BT" panose="020B0402020204020303" pitchFamily="34" charset="0"/>
              </a:rPr>
              <a:t> </a:t>
            </a:r>
            <a:r>
              <a:rPr lang="fr-FR" sz="2400" dirty="0" err="1">
                <a:solidFill>
                  <a:srgbClr val="14539F"/>
                </a:solidFill>
                <a:latin typeface="Futura Lt BT" panose="020B0402020204020303" pitchFamily="34" charset="0"/>
              </a:rPr>
              <a:t>financing</a:t>
            </a:r>
            <a:r>
              <a:rPr lang="fr-FR" sz="2400" dirty="0">
                <a:solidFill>
                  <a:srgbClr val="14539F"/>
                </a:solidFill>
                <a:latin typeface="Futura Lt BT" panose="020B0402020204020303" pitchFamily="34" charset="0"/>
              </a:rPr>
              <a:t> for </a:t>
            </a:r>
            <a:r>
              <a:rPr lang="fr-FR" sz="2400" dirty="0" err="1">
                <a:solidFill>
                  <a:srgbClr val="14539F"/>
                </a:solidFill>
                <a:latin typeface="Futura Lt BT" panose="020B0402020204020303" pitchFamily="34" charset="0"/>
              </a:rPr>
              <a:t>innovative</a:t>
            </a:r>
            <a:r>
              <a:rPr lang="fr-FR" sz="2400" dirty="0">
                <a:solidFill>
                  <a:srgbClr val="14539F"/>
                </a:solidFill>
                <a:latin typeface="Futura Lt BT" panose="020B0402020204020303" pitchFamily="34" charset="0"/>
              </a:rPr>
              <a:t> </a:t>
            </a:r>
            <a:r>
              <a:rPr lang="fr-FR" sz="2400" dirty="0" err="1">
                <a:solidFill>
                  <a:srgbClr val="14539F"/>
                </a:solidFill>
                <a:latin typeface="Futura Lt BT" panose="020B0402020204020303" pitchFamily="34" charset="0"/>
              </a:rPr>
              <a:t>SMEs</a:t>
            </a:r>
            <a:endParaRPr lang="fr-FR" sz="2400" dirty="0">
              <a:solidFill>
                <a:srgbClr val="14539F"/>
              </a:solidFill>
              <a:latin typeface="Futura Lt BT" panose="020B0402020204020303" pitchFamily="34" charset="0"/>
            </a:endParaRPr>
          </a:p>
          <a:p>
            <a:endParaRPr lang="fr-FR" dirty="0">
              <a:solidFill>
                <a:srgbClr val="14539F"/>
              </a:solidFill>
              <a:latin typeface="Futura Lt BT" panose="020B0402020204020303" pitchFamily="34" charset="0"/>
            </a:endParaRPr>
          </a:p>
        </p:txBody>
      </p:sp>
      <p:sp>
        <p:nvSpPr>
          <p:cNvPr id="6" name="Footer Placeholder 5"/>
          <p:cNvSpPr>
            <a:spLocks noGrp="1"/>
          </p:cNvSpPr>
          <p:nvPr>
            <p:ph type="ftr" sz="quarter" idx="11"/>
          </p:nvPr>
        </p:nvSpPr>
        <p:spPr/>
        <p:txBody>
          <a:bodyPr/>
          <a:lstStyle/>
          <a:p>
            <a:endParaRPr lang="fr-FR"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861" y="3521921"/>
            <a:ext cx="2844544" cy="1284219"/>
          </a:xfrm>
          <a:prstGeom prst="rect">
            <a:avLst/>
          </a:prstGeom>
        </p:spPr>
      </p:pic>
    </p:spTree>
    <p:extLst>
      <p:ext uri="{BB962C8B-B14F-4D97-AF65-F5344CB8AC3E}">
        <p14:creationId xmlns:p14="http://schemas.microsoft.com/office/powerpoint/2010/main" val="4603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0" y="1075242"/>
            <a:ext cx="9144000" cy="4878518"/>
          </a:xfrm>
        </p:spPr>
      </p:pic>
      <p:sp>
        <p:nvSpPr>
          <p:cNvPr id="2" name="Titre 1"/>
          <p:cNvSpPr>
            <a:spLocks noGrp="1"/>
          </p:cNvSpPr>
          <p:nvPr>
            <p:ph type="title"/>
          </p:nvPr>
        </p:nvSpPr>
        <p:spPr/>
        <p:txBody>
          <a:bodyPr/>
          <a:lstStyle/>
          <a:p>
            <a:r>
              <a:rPr lang="fr-FR" sz="2400" dirty="0" smtClean="0">
                <a:latin typeface="Calibri" panose="020F0502020204030204" pitchFamily="34" charset="0"/>
              </a:rPr>
              <a:t>EIB: </a:t>
            </a:r>
            <a:r>
              <a:rPr lang="fr-FR" sz="2400" dirty="0" smtClean="0">
                <a:solidFill>
                  <a:schemeClr val="bg1">
                    <a:lumMod val="65000"/>
                  </a:schemeClr>
                </a:solidFill>
                <a:latin typeface="Calibri" panose="020F0502020204030204" pitchFamily="34" charset="0"/>
              </a:rPr>
              <a:t>the EU Bank</a:t>
            </a:r>
            <a:endParaRPr lang="fr-FR" sz="2400" dirty="0">
              <a:solidFill>
                <a:schemeClr val="bg1">
                  <a:lumMod val="65000"/>
                </a:schemeClr>
              </a:solidFill>
              <a:latin typeface="Calibri" panose="020F0502020204030204" pitchFamily="34" charset="0"/>
            </a:endParaRPr>
          </a:p>
        </p:txBody>
      </p:sp>
      <p:sp>
        <p:nvSpPr>
          <p:cNvPr id="7" name="Espace réservé du numéro de diapositive 6"/>
          <p:cNvSpPr>
            <a:spLocks noGrp="1"/>
          </p:cNvSpPr>
          <p:nvPr>
            <p:ph type="sldNum" sz="quarter" idx="12"/>
          </p:nvPr>
        </p:nvSpPr>
        <p:spPr/>
        <p:txBody>
          <a:bodyPr/>
          <a:lstStyle/>
          <a:p>
            <a:pPr>
              <a:buNone/>
            </a:pPr>
            <a:fld id="{68559C87-4400-0E45-97C7-BDEE4D66133D}" type="slidenum">
              <a:rPr lang="fr-FR" smtClean="0">
                <a:solidFill>
                  <a:schemeClr val="tx1"/>
                </a:solidFill>
              </a:rPr>
              <a:pPr>
                <a:buNone/>
              </a:pPr>
              <a:t>3</a:t>
            </a:fld>
            <a:endParaRPr lang="fr-FR">
              <a:solidFill>
                <a:schemeClr val="tx1"/>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9" name="Espace réservé du contenu 3"/>
          <p:cNvSpPr txBox="1">
            <a:spLocks/>
          </p:cNvSpPr>
          <p:nvPr/>
        </p:nvSpPr>
        <p:spPr>
          <a:xfrm>
            <a:off x="4702628" y="2682652"/>
            <a:ext cx="4477883" cy="784076"/>
          </a:xfrm>
          <a:prstGeom prst="rect">
            <a:avLst/>
          </a:prstGeom>
          <a:solidFill>
            <a:srgbClr val="015CAB">
              <a:alpha val="80000"/>
            </a:srgbClr>
          </a:solidFill>
        </p:spPr>
        <p:txBody>
          <a:bodyPr vert="horz" lIns="91440" tIns="45720" rIns="91440" bIns="45720" rtlCol="0" anchor="ctr">
            <a:normAutofit/>
          </a:bodyPr>
          <a:lst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fontAlgn="auto">
              <a:spcAft>
                <a:spcPts val="0"/>
              </a:spcAft>
              <a:buClr>
                <a:schemeClr val="bg1">
                  <a:lumMod val="50000"/>
                </a:schemeClr>
              </a:buClr>
              <a:buFont typeface="Arial" pitchFamily="34" charset="0"/>
              <a:buNone/>
            </a:pPr>
            <a:r>
              <a:rPr lang="fr-FR" sz="1600" dirty="0" smtClean="0">
                <a:solidFill>
                  <a:schemeClr val="bg1"/>
                </a:solidFill>
                <a:latin typeface="Futura Lt BT" panose="020B0402020204020303" pitchFamily="34" charset="0"/>
              </a:rPr>
              <a:t>Main </a:t>
            </a:r>
            <a:r>
              <a:rPr lang="fr-FR" sz="1600" dirty="0" err="1" smtClean="0">
                <a:solidFill>
                  <a:schemeClr val="bg1"/>
                </a:solidFill>
                <a:latin typeface="Futura Lt BT" panose="020B0402020204020303" pitchFamily="34" charset="0"/>
              </a:rPr>
              <a:t>financing</a:t>
            </a:r>
            <a:r>
              <a:rPr lang="fr-FR" sz="1600" dirty="0" smtClean="0">
                <a:solidFill>
                  <a:schemeClr val="bg1"/>
                </a:solidFill>
                <a:latin typeface="Futura Lt BT" panose="020B0402020204020303" pitchFamily="34" charset="0"/>
              </a:rPr>
              <a:t> </a:t>
            </a:r>
            <a:r>
              <a:rPr lang="fr-FR" sz="1600" dirty="0" err="1" smtClean="0">
                <a:solidFill>
                  <a:schemeClr val="bg1"/>
                </a:solidFill>
                <a:latin typeface="Futura Lt BT" panose="020B0402020204020303" pitchFamily="34" charset="0"/>
              </a:rPr>
              <a:t>partner</a:t>
            </a:r>
            <a:r>
              <a:rPr lang="fr-FR" sz="1600" dirty="0" smtClean="0">
                <a:solidFill>
                  <a:schemeClr val="bg1"/>
                </a:solidFill>
                <a:latin typeface="Futura Lt BT" panose="020B0402020204020303" pitchFamily="34" charset="0"/>
              </a:rPr>
              <a:t> for the EU </a:t>
            </a:r>
            <a:r>
              <a:rPr lang="lv-LV" sz="1600" dirty="0" err="1" smtClean="0">
                <a:solidFill>
                  <a:schemeClr val="bg1"/>
                </a:solidFill>
                <a:latin typeface="Futura Lt BT" panose="020B0402020204020303" pitchFamily="34" charset="0"/>
              </a:rPr>
              <a:t>member</a:t>
            </a:r>
            <a:r>
              <a:rPr lang="lv-LV" sz="1600" dirty="0" smtClean="0">
                <a:solidFill>
                  <a:schemeClr val="bg1"/>
                </a:solidFill>
                <a:latin typeface="Futura Lt BT" panose="020B0402020204020303" pitchFamily="34" charset="0"/>
              </a:rPr>
              <a:t> </a:t>
            </a:r>
            <a:r>
              <a:rPr lang="lv-LV" sz="1600" dirty="0" err="1" smtClean="0">
                <a:solidFill>
                  <a:schemeClr val="bg1"/>
                </a:solidFill>
                <a:latin typeface="Futura Lt BT" panose="020B0402020204020303" pitchFamily="34" charset="0"/>
              </a:rPr>
              <a:t>states</a:t>
            </a:r>
            <a:r>
              <a:rPr lang="fr-FR" sz="1600" dirty="0" smtClean="0">
                <a:solidFill>
                  <a:schemeClr val="bg1"/>
                </a:solidFill>
                <a:latin typeface="Futura Lt BT" panose="020B0402020204020303" pitchFamily="34" charset="0"/>
              </a:rPr>
              <a:t> </a:t>
            </a:r>
            <a:r>
              <a:rPr lang="fr-FR" sz="1600" dirty="0" err="1" smtClean="0">
                <a:solidFill>
                  <a:schemeClr val="bg1"/>
                </a:solidFill>
                <a:latin typeface="Futura Lt BT" panose="020B0402020204020303" pitchFamily="34" charset="0"/>
              </a:rPr>
              <a:t>since</a:t>
            </a:r>
            <a:r>
              <a:rPr lang="fr-FR" sz="1600" dirty="0" smtClean="0">
                <a:solidFill>
                  <a:schemeClr val="bg1"/>
                </a:solidFill>
                <a:latin typeface="Futura Lt BT" panose="020B0402020204020303" pitchFamily="34" charset="0"/>
              </a:rPr>
              <a:t> 1958</a:t>
            </a:r>
            <a:endParaRPr lang="fr-FR" sz="1600" dirty="0">
              <a:solidFill>
                <a:schemeClr val="bg1"/>
              </a:solidFill>
              <a:latin typeface="Futura Lt BT" panose="020B0402020204020303" pitchFamily="34" charset="0"/>
            </a:endParaRPr>
          </a:p>
        </p:txBody>
      </p:sp>
      <p:sp>
        <p:nvSpPr>
          <p:cNvPr id="10" name="Espace réservé du contenu 3"/>
          <p:cNvSpPr txBox="1">
            <a:spLocks/>
          </p:cNvSpPr>
          <p:nvPr/>
        </p:nvSpPr>
        <p:spPr>
          <a:xfrm>
            <a:off x="4703140" y="3570995"/>
            <a:ext cx="4477372" cy="784076"/>
          </a:xfrm>
          <a:prstGeom prst="rect">
            <a:avLst/>
          </a:prstGeom>
          <a:solidFill>
            <a:srgbClr val="015CAB">
              <a:alpha val="80000"/>
            </a:srgbClr>
          </a:solidFill>
        </p:spPr>
        <p:txBody>
          <a:bodyPr vert="horz" lIns="91440" tIns="45720" rIns="91440" bIns="45720" rtlCol="0" anchor="ctr">
            <a:normAutofit/>
          </a:bodyPr>
          <a:lst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fontAlgn="auto">
              <a:spcAft>
                <a:spcPts val="0"/>
              </a:spcAft>
              <a:buClr>
                <a:schemeClr val="bg1">
                  <a:lumMod val="50000"/>
                </a:schemeClr>
              </a:buClr>
              <a:buFont typeface="Arial" pitchFamily="34" charset="0"/>
              <a:buNone/>
            </a:pPr>
            <a:r>
              <a:rPr lang="fr-FR" sz="1600" dirty="0" smtClean="0">
                <a:solidFill>
                  <a:schemeClr val="bg1"/>
                </a:solidFill>
                <a:latin typeface="Futura Lt BT" panose="020B0402020204020303" pitchFamily="34" charset="0"/>
              </a:rPr>
              <a:t>More than13.000 </a:t>
            </a:r>
            <a:r>
              <a:rPr lang="fr-FR" sz="1600" dirty="0" err="1" smtClean="0">
                <a:solidFill>
                  <a:schemeClr val="bg1"/>
                </a:solidFill>
                <a:latin typeface="Futura Lt BT" panose="020B0402020204020303" pitchFamily="34" charset="0"/>
              </a:rPr>
              <a:t>projects</a:t>
            </a:r>
            <a:r>
              <a:rPr lang="fr-FR" sz="1600" dirty="0" smtClean="0">
                <a:solidFill>
                  <a:schemeClr val="bg1"/>
                </a:solidFill>
                <a:latin typeface="Futura Lt BT" panose="020B0402020204020303" pitchFamily="34" charset="0"/>
              </a:rPr>
              <a:t> </a:t>
            </a:r>
            <a:r>
              <a:rPr lang="fr-FR" sz="1600" dirty="0" err="1" smtClean="0">
                <a:solidFill>
                  <a:schemeClr val="bg1"/>
                </a:solidFill>
                <a:latin typeface="Futura Lt BT" panose="020B0402020204020303" pitchFamily="34" charset="0"/>
              </a:rPr>
              <a:t>financed</a:t>
            </a:r>
            <a:r>
              <a:rPr lang="fr-FR" sz="1600" dirty="0" smtClean="0">
                <a:solidFill>
                  <a:schemeClr val="bg1"/>
                </a:solidFill>
                <a:latin typeface="Futura Lt BT" panose="020B0402020204020303" pitchFamily="34" charset="0"/>
              </a:rPr>
              <a:t> in 160 countries (90% in the EU)</a:t>
            </a:r>
            <a:endParaRPr lang="fr-FR" sz="1600" dirty="0">
              <a:solidFill>
                <a:schemeClr val="bg1"/>
              </a:solidFill>
              <a:latin typeface="Futura Lt BT" panose="020B0402020204020303" pitchFamily="34" charset="0"/>
            </a:endParaRPr>
          </a:p>
        </p:txBody>
      </p:sp>
      <p:sp>
        <p:nvSpPr>
          <p:cNvPr id="11" name="Espace réservé du contenu 3"/>
          <p:cNvSpPr txBox="1">
            <a:spLocks/>
          </p:cNvSpPr>
          <p:nvPr/>
        </p:nvSpPr>
        <p:spPr>
          <a:xfrm>
            <a:off x="4702628" y="4491980"/>
            <a:ext cx="4477884" cy="784076"/>
          </a:xfrm>
          <a:prstGeom prst="rect">
            <a:avLst/>
          </a:prstGeom>
          <a:solidFill>
            <a:srgbClr val="015CAB">
              <a:alpha val="80000"/>
            </a:srgbClr>
          </a:solidFill>
        </p:spPr>
        <p:txBody>
          <a:bodyPr vert="horz" lIns="91440" tIns="45720" rIns="91440" bIns="45720" rtlCol="0" anchor="ctr">
            <a:normAutofit/>
          </a:bodyPr>
          <a:lst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fontAlgn="auto">
              <a:spcAft>
                <a:spcPts val="0"/>
              </a:spcAft>
              <a:buClr>
                <a:schemeClr val="bg1">
                  <a:lumMod val="50000"/>
                </a:schemeClr>
              </a:buClr>
              <a:buFont typeface="Arial" pitchFamily="34" charset="0"/>
              <a:buNone/>
            </a:pPr>
            <a:r>
              <a:rPr lang="fr-FR" sz="1600" dirty="0" err="1" smtClean="0">
                <a:solidFill>
                  <a:schemeClr val="bg1"/>
                </a:solidFill>
                <a:latin typeface="Futura Lt BT" panose="020B0402020204020303" pitchFamily="34" charset="0"/>
              </a:rPr>
              <a:t>Shareholders</a:t>
            </a:r>
            <a:r>
              <a:rPr lang="fr-FR" sz="1600" dirty="0" smtClean="0">
                <a:solidFill>
                  <a:schemeClr val="bg1"/>
                </a:solidFill>
                <a:latin typeface="Futura Lt BT" panose="020B0402020204020303" pitchFamily="34" charset="0"/>
              </a:rPr>
              <a:t>: all EU </a:t>
            </a:r>
            <a:r>
              <a:rPr lang="lv-LV" sz="1600" dirty="0" err="1" smtClean="0">
                <a:solidFill>
                  <a:schemeClr val="bg1"/>
                </a:solidFill>
                <a:latin typeface="Futura Lt BT" panose="020B0402020204020303" pitchFamily="34" charset="0"/>
              </a:rPr>
              <a:t>member</a:t>
            </a:r>
            <a:r>
              <a:rPr lang="lv-LV" sz="1600" dirty="0" smtClean="0">
                <a:solidFill>
                  <a:schemeClr val="bg1"/>
                </a:solidFill>
                <a:latin typeface="Futura Lt BT" panose="020B0402020204020303" pitchFamily="34" charset="0"/>
              </a:rPr>
              <a:t> </a:t>
            </a:r>
            <a:r>
              <a:rPr lang="lv-LV" sz="1600" dirty="0" err="1" smtClean="0">
                <a:solidFill>
                  <a:schemeClr val="bg1"/>
                </a:solidFill>
                <a:latin typeface="Futura Lt BT" panose="020B0402020204020303" pitchFamily="34" charset="0"/>
              </a:rPr>
              <a:t>states</a:t>
            </a:r>
            <a:endParaRPr lang="fr-FR" sz="1600" dirty="0">
              <a:solidFill>
                <a:schemeClr val="bg1"/>
              </a:solidFill>
              <a:latin typeface="Futura Lt BT" panose="020B0402020204020303" pitchFamily="34" charset="0"/>
            </a:endParaRPr>
          </a:p>
        </p:txBody>
      </p:sp>
      <p:sp>
        <p:nvSpPr>
          <p:cNvPr id="12" name="Espace réservé du contenu 3"/>
          <p:cNvSpPr txBox="1">
            <a:spLocks/>
          </p:cNvSpPr>
          <p:nvPr/>
        </p:nvSpPr>
        <p:spPr>
          <a:xfrm>
            <a:off x="-508" y="2682652"/>
            <a:ext cx="3924228" cy="2593404"/>
          </a:xfrm>
          <a:prstGeom prst="rect">
            <a:avLst/>
          </a:prstGeom>
          <a:solidFill>
            <a:srgbClr val="015CAB">
              <a:alpha val="80000"/>
            </a:srgbClr>
          </a:solidFill>
        </p:spPr>
        <p:txBody>
          <a:bodyPr vert="horz" lIns="91440" tIns="45720" rIns="91440" bIns="45720" rtlCol="0" anchor="ctr">
            <a:noAutofit/>
          </a:bodyPr>
          <a:lst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fr-FR" sz="3600" dirty="0" err="1">
                <a:solidFill>
                  <a:schemeClr val="bg1"/>
                </a:solidFill>
                <a:latin typeface="Futura Lt BT" panose="020B0402020204020303" pitchFamily="34" charset="0"/>
              </a:rPr>
              <a:t>Investing</a:t>
            </a:r>
            <a:r>
              <a:rPr lang="fr-FR" sz="3600" dirty="0">
                <a:solidFill>
                  <a:schemeClr val="bg1"/>
                </a:solidFill>
                <a:latin typeface="Futura Lt BT" panose="020B0402020204020303" pitchFamily="34" charset="0"/>
              </a:rPr>
              <a:t> in </a:t>
            </a:r>
            <a:br>
              <a:rPr lang="fr-FR" sz="3600" dirty="0">
                <a:solidFill>
                  <a:schemeClr val="bg1"/>
                </a:solidFill>
                <a:latin typeface="Futura Lt BT" panose="020B0402020204020303" pitchFamily="34" charset="0"/>
              </a:rPr>
            </a:br>
            <a:r>
              <a:rPr lang="fr-FR" sz="3600" dirty="0" err="1">
                <a:solidFill>
                  <a:schemeClr val="bg1"/>
                </a:solidFill>
                <a:latin typeface="Futura Lt BT" panose="020B0402020204020303" pitchFamily="34" charset="0"/>
              </a:rPr>
              <a:t>Europe’s</a:t>
            </a:r>
            <a:r>
              <a:rPr lang="fr-FR" sz="3600" dirty="0">
                <a:solidFill>
                  <a:schemeClr val="bg1"/>
                </a:solidFill>
                <a:latin typeface="Futura Lt BT" panose="020B0402020204020303" pitchFamily="34" charset="0"/>
              </a:rPr>
              <a:t> </a:t>
            </a:r>
            <a:r>
              <a:rPr lang="fr-FR" sz="3600" dirty="0" smtClean="0">
                <a:solidFill>
                  <a:schemeClr val="bg1"/>
                </a:solidFill>
                <a:latin typeface="Futura Lt BT" panose="020B0402020204020303" pitchFamily="34" charset="0"/>
              </a:rPr>
              <a:t>future</a:t>
            </a:r>
            <a:endParaRPr lang="fr-FR" sz="3600" dirty="0">
              <a:solidFill>
                <a:schemeClr val="bg1"/>
              </a:solidFill>
              <a:latin typeface="Futura Lt BT" panose="020B0402020204020303" pitchFamily="34" charset="0"/>
            </a:endParaRPr>
          </a:p>
        </p:txBody>
      </p:sp>
    </p:spTree>
    <p:extLst>
      <p:ext uri="{BB962C8B-B14F-4D97-AF65-F5344CB8AC3E}">
        <p14:creationId xmlns:p14="http://schemas.microsoft.com/office/powerpoint/2010/main" val="63804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8802" b="17252"/>
          <a:stretch/>
        </p:blipFill>
        <p:spPr>
          <a:xfrm>
            <a:off x="0" y="5445224"/>
            <a:ext cx="9143268" cy="1404156"/>
          </a:xfrm>
          <a:prstGeom prst="rect">
            <a:avLst/>
          </a:prstGeom>
        </p:spPr>
      </p:pic>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pPr>
              <a:buNone/>
            </a:pPr>
            <a:fld id="{7B5726B0-BA77-4468-99C9-1D2C1D064D21}" type="slidenum">
              <a:rPr lang="en-GB" smtClean="0">
                <a:solidFill>
                  <a:prstClr val="white"/>
                </a:solidFill>
              </a:rPr>
              <a:pPr>
                <a:buNone/>
              </a:pPr>
              <a:t>4</a:t>
            </a:fld>
            <a:endParaRPr lang="en-GB">
              <a:solidFill>
                <a:prstClr val="white"/>
              </a:solidFill>
            </a:endParaRPr>
          </a:p>
        </p:txBody>
      </p:sp>
      <p:sp>
        <p:nvSpPr>
          <p:cNvPr id="8" name="Rectangle 7"/>
          <p:cNvSpPr/>
          <p:nvPr/>
        </p:nvSpPr>
        <p:spPr>
          <a:xfrm>
            <a:off x="2663787" y="728700"/>
            <a:ext cx="4036368" cy="646331"/>
          </a:xfrm>
          <a:prstGeom prst="rect">
            <a:avLst/>
          </a:prstGeom>
          <a:solidFill>
            <a:srgbClr val="015CAB">
              <a:alpha val="80000"/>
            </a:srgbClr>
          </a:solidFill>
        </p:spPr>
        <p:txBody>
          <a:bodyPr vert="horz" lIns="91440" tIns="45720" rIns="91440" bIns="45720" rtlCol="0" anchor="ctr">
            <a:noAutofit/>
          </a:bodyPr>
          <a:lstStyle/>
          <a:p>
            <a:pPr algn="ctr">
              <a:buClr>
                <a:schemeClr val="accent4"/>
              </a:buClr>
              <a:buFont typeface="Arial" pitchFamily="34" charset="0"/>
              <a:buNone/>
            </a:pPr>
            <a:r>
              <a:rPr lang="en-GB" sz="3600" dirty="0">
                <a:solidFill>
                  <a:schemeClr val="bg1"/>
                </a:solidFill>
                <a:latin typeface="Calibri" panose="020F0502020204030204" pitchFamily="34" charset="0"/>
                <a:cs typeface="+mn-cs"/>
              </a:rPr>
              <a:t>EU in </a:t>
            </a:r>
            <a:r>
              <a:rPr lang="en-GB" sz="3600" dirty="0" smtClean="0">
                <a:solidFill>
                  <a:schemeClr val="bg1"/>
                </a:solidFill>
                <a:latin typeface="Calibri" panose="020F0502020204030204" pitchFamily="34" charset="0"/>
                <a:cs typeface="+mn-cs"/>
              </a:rPr>
              <a:t>2020</a:t>
            </a:r>
            <a:endParaRPr lang="en-GB" sz="3600" dirty="0">
              <a:solidFill>
                <a:schemeClr val="bg1"/>
              </a:solidFill>
              <a:latin typeface="Calibri" panose="020F0502020204030204" pitchFamily="34" charset="0"/>
              <a:cs typeface="+mn-cs"/>
            </a:endParaRPr>
          </a:p>
        </p:txBody>
      </p:sp>
      <p:sp>
        <p:nvSpPr>
          <p:cNvPr id="10" name="Rectangle 9"/>
          <p:cNvSpPr/>
          <p:nvPr/>
        </p:nvSpPr>
        <p:spPr>
          <a:xfrm>
            <a:off x="2667706" y="1426106"/>
            <a:ext cx="4032448" cy="338554"/>
          </a:xfrm>
          <a:prstGeom prst="rect">
            <a:avLst/>
          </a:prstGeom>
          <a:solidFill>
            <a:schemeClr val="bg1">
              <a:lumMod val="85000"/>
              <a:alpha val="87000"/>
            </a:schemeClr>
          </a:solidFill>
          <a:ln>
            <a:noFill/>
          </a:ln>
          <a:effectLst/>
        </p:spPr>
        <p:txBody>
          <a:bodyPr vert="horz" wrap="none" lIns="91440" tIns="45720" rIns="91440" bIns="45720" numCol="1" rtlCol="0" anchor="ctr" anchorCtr="0" compatLnSpc="1">
            <a:prstTxWarp prst="textNoShape">
              <a:avLst/>
            </a:prstTxWarp>
          </a:bodyPr>
          <a:lstStyle/>
          <a:p>
            <a:pPr algn="ctr">
              <a:spcAft>
                <a:spcPts val="600"/>
              </a:spcAft>
              <a:buSzPct val="102000"/>
              <a:buNone/>
            </a:pPr>
            <a:r>
              <a:rPr lang="en-GB" sz="1800" dirty="0">
                <a:solidFill>
                  <a:srgbClr val="14539F"/>
                </a:solidFill>
                <a:latin typeface="Futura Lt BT" panose="020B0402020204020303" pitchFamily="34" charset="0"/>
                <a:cs typeface="Calibri" panose="020F0502020204030204" pitchFamily="34" charset="0"/>
              </a:rPr>
              <a:t>Investment </a:t>
            </a:r>
            <a:r>
              <a:rPr lang="en-GB" sz="1800" dirty="0" smtClean="0">
                <a:solidFill>
                  <a:srgbClr val="14539F"/>
                </a:solidFill>
                <a:latin typeface="Futura Lt BT" panose="020B0402020204020303" pitchFamily="34" charset="0"/>
                <a:cs typeface="Calibri" panose="020F0502020204030204" pitchFamily="34" charset="0"/>
              </a:rPr>
              <a:t>gap in key policy areas</a:t>
            </a:r>
            <a:endParaRPr lang="en-GB" sz="1800" dirty="0">
              <a:solidFill>
                <a:srgbClr val="14539F"/>
              </a:solidFill>
              <a:latin typeface="Futura Lt BT" panose="020B0402020204020303" pitchFamily="34" charset="0"/>
              <a:cs typeface="Calibri" panose="020F0502020204030204" pitchFamily="34" charset="0"/>
            </a:endParaRPr>
          </a:p>
        </p:txBody>
      </p:sp>
      <p:sp>
        <p:nvSpPr>
          <p:cNvPr id="11" name="Rectangle 10"/>
          <p:cNvSpPr/>
          <p:nvPr/>
        </p:nvSpPr>
        <p:spPr>
          <a:xfrm>
            <a:off x="2667705" y="1825773"/>
            <a:ext cx="4032449" cy="602955"/>
          </a:xfrm>
          <a:prstGeom prst="rect">
            <a:avLst/>
          </a:prstGeom>
          <a:solidFill>
            <a:schemeClr val="bg1">
              <a:lumMod val="85000"/>
              <a:alpha val="87000"/>
            </a:schemeClr>
          </a:solidFill>
          <a:ln>
            <a:noFill/>
          </a:ln>
          <a:effectLst/>
        </p:spPr>
        <p:txBody>
          <a:bodyPr vert="horz" wrap="square" lIns="91440" tIns="45720" rIns="91440" bIns="45720" numCol="1" rtlCol="0" anchor="ctr" anchorCtr="0" compatLnSpc="1">
            <a:prstTxWarp prst="textNoShape">
              <a:avLst/>
            </a:prstTxWarp>
          </a:bodyPr>
          <a:lstStyle/>
          <a:p>
            <a:pPr algn="ctr">
              <a:spcAft>
                <a:spcPts val="600"/>
              </a:spcAft>
              <a:buSzPct val="102000"/>
              <a:buNone/>
            </a:pPr>
            <a:r>
              <a:rPr lang="en-US" sz="1800" dirty="0" smtClean="0">
                <a:solidFill>
                  <a:srgbClr val="14539F"/>
                </a:solidFill>
                <a:latin typeface="Futura Lt BT" panose="020B0402020204020303" pitchFamily="34" charset="0"/>
                <a:cs typeface="Calibri" panose="020F0502020204030204" pitchFamily="34" charset="0"/>
              </a:rPr>
              <a:t>High risk characteristics of operations in key policy areas</a:t>
            </a:r>
            <a:endParaRPr lang="en-GB" sz="1800" dirty="0">
              <a:solidFill>
                <a:srgbClr val="14539F"/>
              </a:solidFill>
              <a:latin typeface="Futura Lt BT" panose="020B0402020204020303" pitchFamily="34" charset="0"/>
              <a:cs typeface="Calibri" panose="020F0502020204030204" pitchFamily="34" charset="0"/>
            </a:endParaRPr>
          </a:p>
        </p:txBody>
      </p:sp>
      <p:sp>
        <p:nvSpPr>
          <p:cNvPr id="12" name="Rectangle 11"/>
          <p:cNvSpPr/>
          <p:nvPr/>
        </p:nvSpPr>
        <p:spPr>
          <a:xfrm>
            <a:off x="2667706" y="2492896"/>
            <a:ext cx="4032449" cy="568943"/>
          </a:xfrm>
          <a:prstGeom prst="rect">
            <a:avLst/>
          </a:prstGeom>
          <a:solidFill>
            <a:schemeClr val="bg1">
              <a:lumMod val="85000"/>
              <a:alpha val="87000"/>
            </a:schemeClr>
          </a:solidFill>
          <a:ln>
            <a:noFill/>
          </a:ln>
          <a:effectLst/>
        </p:spPr>
        <p:txBody>
          <a:bodyPr vert="horz" wrap="square" lIns="91440" tIns="45720" rIns="91440" bIns="45720" numCol="1" rtlCol="0" anchor="ctr" anchorCtr="0" compatLnSpc="1">
            <a:prstTxWarp prst="textNoShape">
              <a:avLst/>
            </a:prstTxWarp>
          </a:bodyPr>
          <a:lstStyle/>
          <a:p>
            <a:pPr algn="ctr">
              <a:spcAft>
                <a:spcPts val="600"/>
              </a:spcAft>
              <a:buSzPct val="102000"/>
              <a:buNone/>
            </a:pPr>
            <a:r>
              <a:rPr lang="en-US" sz="1800" dirty="0">
                <a:solidFill>
                  <a:srgbClr val="14539F"/>
                </a:solidFill>
                <a:latin typeface="Futura Lt BT" panose="020B0402020204020303" pitchFamily="34" charset="0"/>
                <a:cs typeface="Calibri" panose="020F0502020204030204" pitchFamily="34" charset="0"/>
              </a:rPr>
              <a:t>Limited public </a:t>
            </a:r>
            <a:r>
              <a:rPr lang="en-US" sz="1800" dirty="0" smtClean="0">
                <a:solidFill>
                  <a:srgbClr val="14539F"/>
                </a:solidFill>
                <a:latin typeface="Futura Lt BT" panose="020B0402020204020303" pitchFamily="34" charset="0"/>
                <a:cs typeface="Calibri" panose="020F0502020204030204" pitchFamily="34" charset="0"/>
              </a:rPr>
              <a:t>resources and persistent investment barriers</a:t>
            </a:r>
            <a:endParaRPr lang="en-GB" sz="1800" dirty="0">
              <a:solidFill>
                <a:srgbClr val="14539F"/>
              </a:solidFill>
              <a:latin typeface="Futura Lt BT" panose="020B0402020204020303" pitchFamily="34" charset="0"/>
              <a:cs typeface="Calibri" panose="020F0502020204030204" pitchFamily="34" charset="0"/>
            </a:endParaRPr>
          </a:p>
        </p:txBody>
      </p:sp>
      <p:sp>
        <p:nvSpPr>
          <p:cNvPr id="13" name="Rectangle 12"/>
          <p:cNvSpPr/>
          <p:nvPr/>
        </p:nvSpPr>
        <p:spPr>
          <a:xfrm>
            <a:off x="2667706" y="3140968"/>
            <a:ext cx="4032449" cy="338554"/>
          </a:xfrm>
          <a:prstGeom prst="rect">
            <a:avLst/>
          </a:prstGeom>
          <a:solidFill>
            <a:schemeClr val="bg1">
              <a:lumMod val="85000"/>
              <a:alpha val="87000"/>
            </a:schemeClr>
          </a:solidFill>
          <a:ln>
            <a:noFill/>
          </a:ln>
          <a:effectLst/>
        </p:spPr>
        <p:txBody>
          <a:bodyPr vert="horz" wrap="none" lIns="91440" tIns="45720" rIns="91440" bIns="45720" numCol="1" rtlCol="0" anchor="ctr" anchorCtr="0" compatLnSpc="1">
            <a:prstTxWarp prst="textNoShape">
              <a:avLst/>
            </a:prstTxWarp>
          </a:bodyPr>
          <a:lstStyle/>
          <a:p>
            <a:pPr algn="ctr">
              <a:spcAft>
                <a:spcPts val="600"/>
              </a:spcAft>
              <a:buSzPct val="102000"/>
              <a:buNone/>
            </a:pPr>
            <a:r>
              <a:rPr lang="en-US" sz="1800" dirty="0" smtClean="0">
                <a:solidFill>
                  <a:srgbClr val="14539F"/>
                </a:solidFill>
                <a:latin typeface="Futura Lt BT" panose="020B0402020204020303" pitchFamily="34" charset="0"/>
                <a:cs typeface="Calibri" panose="020F0502020204030204" pitchFamily="34" charset="0"/>
              </a:rPr>
              <a:t>COVID-19 crisis</a:t>
            </a:r>
            <a:endParaRPr lang="en-GB" sz="1800" dirty="0">
              <a:solidFill>
                <a:srgbClr val="14539F"/>
              </a:solidFill>
              <a:latin typeface="Futura Lt BT" panose="020B0402020204020303" pitchFamily="34" charset="0"/>
              <a:cs typeface="Calibri" panose="020F0502020204030204" pitchFamily="34" charset="0"/>
            </a:endParaRPr>
          </a:p>
        </p:txBody>
      </p:sp>
      <p:sp>
        <p:nvSpPr>
          <p:cNvPr id="9" name="Title 1"/>
          <p:cNvSpPr txBox="1">
            <a:spLocks/>
          </p:cNvSpPr>
          <p:nvPr/>
        </p:nvSpPr>
        <p:spPr>
          <a:xfrm>
            <a:off x="2250039" y="-49941"/>
            <a:ext cx="6893229" cy="461665"/>
          </a:xfrm>
          <a:prstGeom prst="rect">
            <a:avLst/>
          </a:prstGeom>
          <a:noFill/>
        </p:spPr>
        <p:txBody>
          <a:bodyPr wrap="square" rtlCol="0">
            <a:spAutoFit/>
          </a:bodyPr>
          <a:lstStyle>
            <a:defPPr>
              <a:defRPr lang="en-US"/>
            </a:defPPr>
            <a:lvl1pPr algn="r">
              <a:buNone/>
              <a:defRPr sz="2400">
                <a:solidFill>
                  <a:schemeClr val="tx2"/>
                </a:solidFill>
                <a:latin typeface="Futura Lt BT" panose="020B0402020204020303" pitchFamily="34" charset="0"/>
              </a:defRPr>
            </a:lvl1pPr>
          </a:lstStyle>
          <a:p>
            <a:r>
              <a:rPr lang="en-US" dirty="0">
                <a:solidFill>
                  <a:schemeClr val="bg1">
                    <a:lumMod val="50000"/>
                  </a:schemeClr>
                </a:solidFill>
              </a:rPr>
              <a:t>Why </a:t>
            </a:r>
            <a:r>
              <a:rPr lang="en-US" dirty="0" smtClean="0">
                <a:solidFill>
                  <a:schemeClr val="bg1">
                    <a:lumMod val="50000"/>
                  </a:schemeClr>
                </a:solidFill>
              </a:rPr>
              <a:t>the </a:t>
            </a:r>
            <a:r>
              <a:rPr lang="en-US" dirty="0" err="1" smtClean="0">
                <a:solidFill>
                  <a:schemeClr val="bg1">
                    <a:lumMod val="50000"/>
                  </a:schemeClr>
                </a:solidFill>
              </a:rPr>
              <a:t>InvestEU</a:t>
            </a:r>
            <a:r>
              <a:rPr lang="en-US" dirty="0" smtClean="0">
                <a:solidFill>
                  <a:schemeClr val="bg1">
                    <a:lumMod val="50000"/>
                  </a:schemeClr>
                </a:solidFill>
              </a:rPr>
              <a:t> </a:t>
            </a:r>
            <a:r>
              <a:rPr lang="en-US" dirty="0" err="1" smtClean="0">
                <a:solidFill>
                  <a:schemeClr val="bg1">
                    <a:lumMod val="50000"/>
                  </a:schemeClr>
                </a:solidFill>
              </a:rPr>
              <a:t>Programme</a:t>
            </a:r>
            <a:r>
              <a:rPr lang="en-US" dirty="0" smtClean="0"/>
              <a:t>?</a:t>
            </a:r>
            <a:endParaRPr lang="fr-BE" dirty="0"/>
          </a:p>
        </p:txBody>
      </p:sp>
      <p:sp>
        <p:nvSpPr>
          <p:cNvPr id="3" name="Rectangle 2"/>
          <p:cNvSpPr/>
          <p:nvPr/>
        </p:nvSpPr>
        <p:spPr>
          <a:xfrm>
            <a:off x="2667706" y="5093401"/>
            <a:ext cx="4037894" cy="1071903"/>
          </a:xfrm>
          <a:prstGeom prst="rect">
            <a:avLst/>
          </a:prstGeom>
          <a:blipFill dpi="0" rotWithShape="1">
            <a:blip r:embed="rId4">
              <a:alphaModFix amt="77000"/>
              <a:extLst>
                <a:ext uri="{28A0092B-C50C-407E-A947-70E740481C1C}">
                  <a14:useLocalDpi xmlns:a14="http://schemas.microsoft.com/office/drawing/2010/main" val="0"/>
                </a:ext>
              </a:extLst>
            </a:blip>
            <a:srcRect/>
            <a:stretch>
              <a:fillRect/>
            </a:stretch>
          </a:blipFill>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663787" y="3615825"/>
            <a:ext cx="4036368" cy="646331"/>
          </a:xfrm>
          <a:prstGeom prst="rect">
            <a:avLst/>
          </a:prstGeom>
          <a:solidFill>
            <a:srgbClr val="015CAB">
              <a:alpha val="80000"/>
            </a:srgbClr>
          </a:solidFill>
        </p:spPr>
        <p:txBody>
          <a:bodyPr vert="horz" lIns="91440" tIns="45720" rIns="91440" bIns="45720" rtlCol="0" anchor="ctr">
            <a:noAutofit/>
          </a:bodyPr>
          <a:lstStyle/>
          <a:p>
            <a:pPr algn="ctr">
              <a:buClr>
                <a:schemeClr val="accent4"/>
              </a:buClr>
              <a:buFont typeface="Arial" pitchFamily="34" charset="0"/>
              <a:buNone/>
            </a:pPr>
            <a:r>
              <a:rPr lang="en-GB" sz="3600" dirty="0" smtClean="0">
                <a:solidFill>
                  <a:schemeClr val="bg1"/>
                </a:solidFill>
                <a:latin typeface="Calibri" panose="020F0502020204030204" pitchFamily="34" charset="0"/>
                <a:cs typeface="+mn-cs"/>
              </a:rPr>
              <a:t>… and since</a:t>
            </a:r>
            <a:endParaRPr lang="en-GB" sz="3600" dirty="0">
              <a:solidFill>
                <a:schemeClr val="bg1"/>
              </a:solidFill>
              <a:latin typeface="Calibri" panose="020F0502020204030204" pitchFamily="34" charset="0"/>
              <a:cs typeface="+mn-cs"/>
            </a:endParaRPr>
          </a:p>
        </p:txBody>
      </p:sp>
      <p:sp>
        <p:nvSpPr>
          <p:cNvPr id="16" name="Rectangle 15"/>
          <p:cNvSpPr/>
          <p:nvPr/>
        </p:nvSpPr>
        <p:spPr>
          <a:xfrm>
            <a:off x="2663786" y="4329100"/>
            <a:ext cx="4036369" cy="658484"/>
          </a:xfrm>
          <a:prstGeom prst="rect">
            <a:avLst/>
          </a:prstGeom>
          <a:solidFill>
            <a:schemeClr val="bg1">
              <a:lumMod val="85000"/>
              <a:alpha val="87000"/>
            </a:schemeClr>
          </a:solidFill>
          <a:ln>
            <a:noFill/>
          </a:ln>
          <a:effectLst/>
        </p:spPr>
        <p:txBody>
          <a:bodyPr vert="horz" wrap="square" lIns="91440" tIns="45720" rIns="91440" bIns="45720" numCol="1" rtlCol="0" anchor="ctr" anchorCtr="0" compatLnSpc="1">
            <a:prstTxWarp prst="textNoShape">
              <a:avLst/>
            </a:prstTxWarp>
          </a:bodyPr>
          <a:lstStyle/>
          <a:p>
            <a:pPr algn="ctr">
              <a:spcAft>
                <a:spcPts val="600"/>
              </a:spcAft>
              <a:buSzPct val="102000"/>
              <a:buNone/>
            </a:pPr>
            <a:r>
              <a:rPr lang="en-GB" sz="1800" dirty="0" smtClean="0">
                <a:solidFill>
                  <a:srgbClr val="14539F"/>
                </a:solidFill>
                <a:latin typeface="Futura Lt BT" panose="020B0402020204020303" pitchFamily="34" charset="0"/>
                <a:cs typeface="Calibri" panose="020F0502020204030204" pitchFamily="34" charset="0"/>
              </a:rPr>
              <a:t>Economic Impact of COVID-19 and Russian </a:t>
            </a:r>
            <a:r>
              <a:rPr lang="lv-LV" sz="1800" dirty="0" err="1" smtClean="0">
                <a:solidFill>
                  <a:srgbClr val="14539F"/>
                </a:solidFill>
                <a:latin typeface="Futura Lt BT" panose="020B0402020204020303" pitchFamily="34" charset="0"/>
                <a:cs typeface="Calibri" panose="020F0502020204030204" pitchFamily="34" charset="0"/>
              </a:rPr>
              <a:t>invasion</a:t>
            </a:r>
            <a:r>
              <a:rPr lang="en-GB" sz="1800" dirty="0" smtClean="0">
                <a:solidFill>
                  <a:srgbClr val="14539F"/>
                </a:solidFill>
                <a:latin typeface="Futura Lt BT" panose="020B0402020204020303" pitchFamily="34" charset="0"/>
                <a:cs typeface="Calibri" panose="020F0502020204030204" pitchFamily="34" charset="0"/>
              </a:rPr>
              <a:t> </a:t>
            </a:r>
            <a:r>
              <a:rPr lang="lv-LV" sz="1800" dirty="0" err="1" smtClean="0">
                <a:solidFill>
                  <a:srgbClr val="14539F"/>
                </a:solidFill>
                <a:latin typeface="Futura Lt BT" panose="020B0402020204020303" pitchFamily="34" charset="0"/>
                <a:cs typeface="Calibri" panose="020F0502020204030204" pitchFamily="34" charset="0"/>
              </a:rPr>
              <a:t>in</a:t>
            </a:r>
            <a:r>
              <a:rPr lang="en-GB" sz="1800" dirty="0" smtClean="0">
                <a:solidFill>
                  <a:srgbClr val="14539F"/>
                </a:solidFill>
                <a:latin typeface="Futura Lt BT" panose="020B0402020204020303" pitchFamily="34" charset="0"/>
                <a:cs typeface="Calibri" panose="020F0502020204030204" pitchFamily="34" charset="0"/>
              </a:rPr>
              <a:t> </a:t>
            </a:r>
            <a:r>
              <a:rPr lang="en-GB" sz="1800" dirty="0" smtClean="0">
                <a:solidFill>
                  <a:srgbClr val="14539F"/>
                </a:solidFill>
                <a:latin typeface="Futura Lt BT" panose="020B0402020204020303" pitchFamily="34" charset="0"/>
                <a:cs typeface="Calibri" panose="020F0502020204030204" pitchFamily="34" charset="0"/>
              </a:rPr>
              <a:t>Ukraine</a:t>
            </a:r>
            <a:endParaRPr lang="en-GB" sz="1800" dirty="0">
              <a:solidFill>
                <a:srgbClr val="14539F"/>
              </a:solidFill>
              <a:latin typeface="Futura Lt BT" panose="020B0402020204020303" pitchFamily="34" charset="0"/>
              <a:cs typeface="Calibri" panose="020F0502020204030204" pitchFamily="34" charset="0"/>
            </a:endParaRPr>
          </a:p>
        </p:txBody>
      </p:sp>
    </p:spTree>
    <p:extLst>
      <p:ext uri="{BB962C8B-B14F-4D97-AF65-F5344CB8AC3E}">
        <p14:creationId xmlns:p14="http://schemas.microsoft.com/office/powerpoint/2010/main" val="35526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3"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96436" y="773405"/>
            <a:ext cx="3599998" cy="1108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rme libre 8"/>
          <p:cNvSpPr/>
          <p:nvPr/>
        </p:nvSpPr>
        <p:spPr>
          <a:xfrm>
            <a:off x="703634" y="1862742"/>
            <a:ext cx="3645425" cy="523220"/>
          </a:xfrm>
          <a:custGeom>
            <a:avLst/>
            <a:gdLst>
              <a:gd name="connsiteX0" fmla="*/ 0 w 1184997"/>
              <a:gd name="connsiteY0" fmla="*/ 0 h 710998"/>
              <a:gd name="connsiteX1" fmla="*/ 1184997 w 1184997"/>
              <a:gd name="connsiteY1" fmla="*/ 0 h 710998"/>
              <a:gd name="connsiteX2" fmla="*/ 1184997 w 1184997"/>
              <a:gd name="connsiteY2" fmla="*/ 710998 h 710998"/>
              <a:gd name="connsiteX3" fmla="*/ 0 w 1184997"/>
              <a:gd name="connsiteY3" fmla="*/ 710998 h 710998"/>
              <a:gd name="connsiteX4" fmla="*/ 0 w 1184997"/>
              <a:gd name="connsiteY4" fmla="*/ 0 h 710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997" h="710998">
                <a:moveTo>
                  <a:pt x="0" y="0"/>
                </a:moveTo>
                <a:lnTo>
                  <a:pt x="1184997" y="0"/>
                </a:lnTo>
                <a:lnTo>
                  <a:pt x="1184997" y="710998"/>
                </a:lnTo>
                <a:lnTo>
                  <a:pt x="0" y="710998"/>
                </a:lnTo>
                <a:lnTo>
                  <a:pt x="0" y="0"/>
                </a:lnTo>
                <a:close/>
              </a:path>
            </a:pathLst>
          </a:custGeom>
          <a:solidFill>
            <a:schemeClr val="tx2">
              <a:alpha val="87000"/>
            </a:schemeClr>
          </a:solidFill>
        </p:spPr>
        <p:txBody>
          <a:bodyPr wrap="square" anchor="ctr">
            <a:spAutoFit/>
          </a:bodyPr>
          <a:lstStyle/>
          <a:p>
            <a:pPr algn="ctr">
              <a:buNone/>
            </a:pPr>
            <a:r>
              <a:rPr lang="fr-FR" sz="1800" dirty="0">
                <a:solidFill>
                  <a:schemeClr val="bg1">
                    <a:lumMod val="95000"/>
                  </a:schemeClr>
                </a:solidFill>
                <a:latin typeface="Futura Lt BT" panose="020B0402020204020303" pitchFamily="34" charset="0"/>
                <a:cs typeface="Times New Roman" pitchFamily="18" charset="0"/>
              </a:rPr>
              <a:t>EUR </a:t>
            </a:r>
            <a:r>
              <a:rPr lang="fr-FR" sz="2800" dirty="0" smtClean="0">
                <a:solidFill>
                  <a:schemeClr val="bg1">
                    <a:lumMod val="95000"/>
                  </a:schemeClr>
                </a:solidFill>
                <a:latin typeface="Futura Lt BT" panose="020B0402020204020303" pitchFamily="34" charset="0"/>
                <a:cs typeface="Times New Roman" pitchFamily="18" charset="0"/>
              </a:rPr>
              <a:t>26.7</a:t>
            </a:r>
            <a:r>
              <a:rPr lang="fr-FR" sz="1800" dirty="0" smtClean="0">
                <a:solidFill>
                  <a:schemeClr val="bg1">
                    <a:lumMod val="95000"/>
                  </a:schemeClr>
                </a:solidFill>
                <a:latin typeface="Futura Lt BT" panose="020B0402020204020303" pitchFamily="34" charset="0"/>
                <a:cs typeface="Times New Roman" pitchFamily="18" charset="0"/>
              </a:rPr>
              <a:t>bn*</a:t>
            </a:r>
            <a:endParaRPr lang="fr-FR" sz="1800" dirty="0">
              <a:solidFill>
                <a:schemeClr val="bg1">
                  <a:lumMod val="95000"/>
                </a:schemeClr>
              </a:solidFill>
              <a:latin typeface="Futura Lt BT" panose="020B0402020204020303" pitchFamily="34" charset="0"/>
              <a:cs typeface="Times New Roman" pitchFamily="18" charset="0"/>
            </a:endParaRPr>
          </a:p>
        </p:txBody>
      </p:sp>
      <p:sp>
        <p:nvSpPr>
          <p:cNvPr id="10" name="Forme libre 9"/>
          <p:cNvSpPr/>
          <p:nvPr/>
        </p:nvSpPr>
        <p:spPr>
          <a:xfrm>
            <a:off x="4896436" y="1953588"/>
            <a:ext cx="3600000" cy="338554"/>
          </a:xfrm>
          <a:custGeom>
            <a:avLst/>
            <a:gdLst>
              <a:gd name="connsiteX0" fmla="*/ 0 w 1184997"/>
              <a:gd name="connsiteY0" fmla="*/ 0 h 710998"/>
              <a:gd name="connsiteX1" fmla="*/ 1184997 w 1184997"/>
              <a:gd name="connsiteY1" fmla="*/ 0 h 710998"/>
              <a:gd name="connsiteX2" fmla="*/ 1184997 w 1184997"/>
              <a:gd name="connsiteY2" fmla="*/ 710998 h 710998"/>
              <a:gd name="connsiteX3" fmla="*/ 0 w 1184997"/>
              <a:gd name="connsiteY3" fmla="*/ 710998 h 710998"/>
              <a:gd name="connsiteX4" fmla="*/ 0 w 1184997"/>
              <a:gd name="connsiteY4" fmla="*/ 0 h 710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997" h="710998">
                <a:moveTo>
                  <a:pt x="0" y="0"/>
                </a:moveTo>
                <a:lnTo>
                  <a:pt x="1184997" y="0"/>
                </a:lnTo>
                <a:lnTo>
                  <a:pt x="1184997" y="710998"/>
                </a:lnTo>
                <a:lnTo>
                  <a:pt x="0" y="710998"/>
                </a:lnTo>
                <a:lnTo>
                  <a:pt x="0" y="0"/>
                </a:lnTo>
                <a:close/>
              </a:path>
            </a:pathLst>
          </a:custGeom>
          <a:solidFill>
            <a:schemeClr val="bg1">
              <a:lumMod val="85000"/>
              <a:alpha val="87000"/>
            </a:schemeClr>
          </a:solidFill>
          <a:ln>
            <a:noFill/>
          </a:ln>
          <a:effectLst/>
        </p:spPr>
        <p:txBody>
          <a:bodyPr vert="horz" wrap="none" lIns="91440" tIns="45720" rIns="91440" bIns="45720" numCol="1" rtlCol="0" anchor="ctr" anchorCtr="0" compatLnSpc="1">
            <a:prstTxWarp prst="textNoShape">
              <a:avLst/>
            </a:prstTxWarp>
          </a:bodyPr>
          <a:lstStyle/>
          <a:p>
            <a:pPr algn="ctr">
              <a:spcAft>
                <a:spcPts val="600"/>
              </a:spcAft>
              <a:buSzPct val="102000"/>
              <a:buNone/>
            </a:pPr>
            <a:r>
              <a:rPr lang="fr-FR" sz="1600" dirty="0" smtClean="0">
                <a:solidFill>
                  <a:srgbClr val="14539F"/>
                </a:solidFill>
                <a:latin typeface="Futura Lt BT" panose="020B0402020204020303" pitchFamily="34" charset="0"/>
                <a:cs typeface="Calibri" panose="020F0502020204030204" pitchFamily="34" charset="0"/>
              </a:rPr>
              <a:t>25% - </a:t>
            </a:r>
            <a:r>
              <a:rPr lang="fr-FR" sz="1600" dirty="0" err="1" smtClean="0">
                <a:solidFill>
                  <a:srgbClr val="14539F"/>
                </a:solidFill>
                <a:latin typeface="Futura Lt BT" panose="020B0402020204020303" pitchFamily="34" charset="0"/>
                <a:cs typeface="Calibri" panose="020F0502020204030204" pitchFamily="34" charset="0"/>
              </a:rPr>
              <a:t>Other</a:t>
            </a:r>
            <a:r>
              <a:rPr lang="fr-FR" sz="1600" dirty="0" smtClean="0">
                <a:solidFill>
                  <a:srgbClr val="14539F"/>
                </a:solidFill>
                <a:latin typeface="Futura Lt BT" panose="020B0402020204020303" pitchFamily="34" charset="0"/>
                <a:cs typeface="Calibri" panose="020F0502020204030204" pitchFamily="34" charset="0"/>
              </a:rPr>
              <a:t> </a:t>
            </a:r>
            <a:r>
              <a:rPr lang="fr-FR" sz="1600" dirty="0" err="1">
                <a:solidFill>
                  <a:srgbClr val="14539F"/>
                </a:solidFill>
                <a:latin typeface="Futura Lt BT" panose="020B0402020204020303" pitchFamily="34" charset="0"/>
                <a:cs typeface="Calibri" panose="020F0502020204030204" pitchFamily="34" charset="0"/>
              </a:rPr>
              <a:t>Implementing</a:t>
            </a:r>
            <a:r>
              <a:rPr lang="fr-FR" sz="1600" dirty="0">
                <a:solidFill>
                  <a:srgbClr val="14539F"/>
                </a:solidFill>
                <a:latin typeface="Futura Lt BT" panose="020B0402020204020303" pitchFamily="34" charset="0"/>
                <a:cs typeface="Calibri" panose="020F0502020204030204" pitchFamily="34" charset="0"/>
              </a:rPr>
              <a:t> </a:t>
            </a:r>
            <a:r>
              <a:rPr lang="fr-FR" sz="1600" dirty="0" err="1">
                <a:solidFill>
                  <a:srgbClr val="14539F"/>
                </a:solidFill>
                <a:latin typeface="Futura Lt BT" panose="020B0402020204020303" pitchFamily="34" charset="0"/>
                <a:cs typeface="Calibri" panose="020F0502020204030204" pitchFamily="34" charset="0"/>
              </a:rPr>
              <a:t>Partners</a:t>
            </a:r>
            <a:endParaRPr lang="fr-FR" sz="1600" dirty="0">
              <a:solidFill>
                <a:srgbClr val="14539F"/>
              </a:solidFill>
              <a:latin typeface="Futura Lt BT" panose="020B0402020204020303" pitchFamily="34" charset="0"/>
              <a:cs typeface="Calibri" panose="020F0502020204030204" pitchFamily="34" charset="0"/>
            </a:endParaRPr>
          </a:p>
        </p:txBody>
      </p:sp>
      <p:sp>
        <p:nvSpPr>
          <p:cNvPr id="15" name="Forme libre 14"/>
          <p:cNvSpPr/>
          <p:nvPr/>
        </p:nvSpPr>
        <p:spPr>
          <a:xfrm>
            <a:off x="703634" y="3068960"/>
            <a:ext cx="7792801" cy="584775"/>
          </a:xfrm>
          <a:custGeom>
            <a:avLst/>
            <a:gdLst>
              <a:gd name="connsiteX0" fmla="*/ 0 w 1184997"/>
              <a:gd name="connsiteY0" fmla="*/ 0 h 710998"/>
              <a:gd name="connsiteX1" fmla="*/ 1184997 w 1184997"/>
              <a:gd name="connsiteY1" fmla="*/ 0 h 710998"/>
              <a:gd name="connsiteX2" fmla="*/ 1184997 w 1184997"/>
              <a:gd name="connsiteY2" fmla="*/ 710998 h 710998"/>
              <a:gd name="connsiteX3" fmla="*/ 0 w 1184997"/>
              <a:gd name="connsiteY3" fmla="*/ 710998 h 710998"/>
              <a:gd name="connsiteX4" fmla="*/ 0 w 1184997"/>
              <a:gd name="connsiteY4" fmla="*/ 0 h 710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997" h="710998">
                <a:moveTo>
                  <a:pt x="0" y="0"/>
                </a:moveTo>
                <a:lnTo>
                  <a:pt x="1184997" y="0"/>
                </a:lnTo>
                <a:lnTo>
                  <a:pt x="1184997" y="710998"/>
                </a:lnTo>
                <a:lnTo>
                  <a:pt x="0" y="710998"/>
                </a:lnTo>
                <a:lnTo>
                  <a:pt x="0" y="0"/>
                </a:lnTo>
                <a:close/>
              </a:path>
            </a:pathLst>
          </a:custGeom>
          <a:solidFill>
            <a:schemeClr val="tx2">
              <a:alpha val="87000"/>
            </a:schemeClr>
          </a:solidFill>
        </p:spPr>
        <p:txBody>
          <a:bodyPr wrap="square" anchor="ctr">
            <a:spAutoFit/>
          </a:bodyPr>
          <a:lstStyle/>
          <a:p>
            <a:pPr algn="ctr">
              <a:buNone/>
            </a:pPr>
            <a:r>
              <a:rPr lang="fr-FR" sz="3200" dirty="0" err="1" smtClean="0">
                <a:solidFill>
                  <a:schemeClr val="bg1">
                    <a:lumMod val="95000"/>
                  </a:schemeClr>
                </a:solidFill>
                <a:latin typeface="Futura Lt BT" panose="020B0402020204020303" pitchFamily="34" charset="0"/>
                <a:cs typeface="Times New Roman" pitchFamily="18" charset="0"/>
              </a:rPr>
              <a:t>InvestEU</a:t>
            </a:r>
            <a:r>
              <a:rPr lang="fr-FR" sz="3200" dirty="0" smtClean="0">
                <a:solidFill>
                  <a:schemeClr val="bg1">
                    <a:lumMod val="95000"/>
                  </a:schemeClr>
                </a:solidFill>
                <a:latin typeface="Futura Lt BT" panose="020B0402020204020303" pitchFamily="34" charset="0"/>
                <a:cs typeface="Times New Roman" pitchFamily="18" charset="0"/>
              </a:rPr>
              <a:t> </a:t>
            </a:r>
            <a:r>
              <a:rPr lang="fr-FR" sz="3200" dirty="0" err="1" smtClean="0">
                <a:solidFill>
                  <a:schemeClr val="bg1">
                    <a:lumMod val="95000"/>
                  </a:schemeClr>
                </a:solidFill>
                <a:latin typeface="Futura Lt BT" panose="020B0402020204020303" pitchFamily="34" charset="0"/>
                <a:cs typeface="Times New Roman" pitchFamily="18" charset="0"/>
              </a:rPr>
              <a:t>Fund</a:t>
            </a:r>
            <a:endParaRPr lang="fr-FR" sz="3200" dirty="0">
              <a:solidFill>
                <a:schemeClr val="bg1">
                  <a:lumMod val="95000"/>
                </a:schemeClr>
              </a:solidFill>
              <a:latin typeface="Futura Lt BT" panose="020B0402020204020303" pitchFamily="34" charset="0"/>
              <a:cs typeface="Times New Roman" pitchFamily="18" charset="0"/>
            </a:endParaRPr>
          </a:p>
        </p:txBody>
      </p:sp>
      <p:sp>
        <p:nvSpPr>
          <p:cNvPr id="45" name="Flèche vers la droite 44"/>
          <p:cNvSpPr/>
          <p:nvPr/>
        </p:nvSpPr>
        <p:spPr>
          <a:xfrm rot="5400000">
            <a:off x="2315381" y="2486557"/>
            <a:ext cx="467356" cy="424612"/>
          </a:xfrm>
          <a:prstGeom prst="rightArrow">
            <a:avLst/>
          </a:prstGeom>
          <a:solidFill>
            <a:srgbClr val="FFC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fr-FR" sz="1800">
              <a:solidFill>
                <a:srgbClr val="0051A5"/>
              </a:solidFill>
            </a:endParaRPr>
          </a:p>
        </p:txBody>
      </p:sp>
      <p:sp>
        <p:nvSpPr>
          <p:cNvPr id="47" name="Flèche vers la droite 46"/>
          <p:cNvSpPr/>
          <p:nvPr/>
        </p:nvSpPr>
        <p:spPr>
          <a:xfrm rot="5400000">
            <a:off x="6462758" y="2478960"/>
            <a:ext cx="467356" cy="424612"/>
          </a:xfrm>
          <a:prstGeom prst="rightArrow">
            <a:avLst/>
          </a:prstGeom>
          <a:solidFill>
            <a:srgbClr val="FFC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fr-FR" sz="1800">
              <a:solidFill>
                <a:srgbClr val="0051A5"/>
              </a:solidFill>
            </a:endParaRPr>
          </a:p>
        </p:txBody>
      </p:sp>
      <p:pic>
        <p:nvPicPr>
          <p:cNvPr id="24" name="Picture 23" descr="EIB_EU_SLOGAN_B_English_RVB_72"/>
          <p:cNvPicPr/>
          <p:nvPr/>
        </p:nvPicPr>
        <p:blipFill rotWithShape="1">
          <a:blip r:embed="rId3" cstate="print">
            <a:extLst>
              <a:ext uri="{28A0092B-C50C-407E-A947-70E740481C1C}">
                <a14:useLocalDpi xmlns:a14="http://schemas.microsoft.com/office/drawing/2010/main" val="0"/>
              </a:ext>
            </a:extLst>
          </a:blip>
          <a:srcRect b="13215"/>
          <a:stretch/>
        </p:blipFill>
        <p:spPr bwMode="auto">
          <a:xfrm>
            <a:off x="4952942" y="1086921"/>
            <a:ext cx="1955800" cy="756084"/>
          </a:xfrm>
          <a:prstGeom prst="rect">
            <a:avLst/>
          </a:prstGeom>
          <a:noFill/>
          <a:ln>
            <a:noFill/>
          </a:ln>
        </p:spPr>
      </p:pic>
      <p:pic>
        <p:nvPicPr>
          <p:cNvPr id="25" name="Picture 24"/>
          <p:cNvPicPr/>
          <p:nvPr/>
        </p:nvPicPr>
        <p:blipFill>
          <a:blip r:embed="rId4">
            <a:extLst>
              <a:ext uri="{28A0092B-C50C-407E-A947-70E740481C1C}">
                <a14:useLocalDpi xmlns:a14="http://schemas.microsoft.com/office/drawing/2010/main" val="0"/>
              </a:ext>
            </a:extLst>
          </a:blip>
          <a:srcRect/>
          <a:stretch>
            <a:fillRect/>
          </a:stretch>
        </p:blipFill>
        <p:spPr bwMode="auto">
          <a:xfrm>
            <a:off x="1927771" y="836712"/>
            <a:ext cx="1360410" cy="937963"/>
          </a:xfrm>
          <a:prstGeom prst="rect">
            <a:avLst/>
          </a:prstGeom>
          <a:noFill/>
        </p:spPr>
      </p:pic>
      <p:sp>
        <p:nvSpPr>
          <p:cNvPr id="26" name="Flèche vers la droite 55"/>
          <p:cNvSpPr/>
          <p:nvPr/>
        </p:nvSpPr>
        <p:spPr>
          <a:xfrm rot="5400000">
            <a:off x="4422549" y="3784435"/>
            <a:ext cx="396044" cy="551730"/>
          </a:xfrm>
          <a:prstGeom prst="rightArrow">
            <a:avLst/>
          </a:prstGeom>
          <a:solidFill>
            <a:srgbClr val="FFC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fr-FR" sz="1800">
              <a:solidFill>
                <a:srgbClr val="0051A5"/>
              </a:solidFill>
            </a:endParaRPr>
          </a:p>
        </p:txBody>
      </p:sp>
      <p:sp>
        <p:nvSpPr>
          <p:cNvPr id="16" name="TextBox 15"/>
          <p:cNvSpPr txBox="1"/>
          <p:nvPr/>
        </p:nvSpPr>
        <p:spPr>
          <a:xfrm>
            <a:off x="3527884" y="0"/>
            <a:ext cx="5652628" cy="461665"/>
          </a:xfrm>
          <a:prstGeom prst="rect">
            <a:avLst/>
          </a:prstGeom>
          <a:noFill/>
        </p:spPr>
        <p:txBody>
          <a:bodyPr wrap="square" rtlCol="0">
            <a:spAutoFit/>
          </a:bodyPr>
          <a:lstStyle/>
          <a:p>
            <a:pPr algn="r">
              <a:buNone/>
            </a:pPr>
            <a:r>
              <a:rPr lang="en-GB" sz="2400" dirty="0" err="1" smtClean="0">
                <a:solidFill>
                  <a:schemeClr val="tx2"/>
                </a:solidFill>
                <a:latin typeface="Futura Lt BT" panose="020B0402020204020303" pitchFamily="34" charset="0"/>
              </a:rPr>
              <a:t>InvestEU</a:t>
            </a:r>
            <a:r>
              <a:rPr lang="en-GB" sz="2400" dirty="0" smtClean="0">
                <a:solidFill>
                  <a:schemeClr val="tx2"/>
                </a:solidFill>
                <a:latin typeface="Futura Lt BT" panose="020B0402020204020303" pitchFamily="34" charset="0"/>
              </a:rPr>
              <a:t> Fund</a:t>
            </a:r>
            <a:endParaRPr lang="en-GB" sz="2400" dirty="0">
              <a:solidFill>
                <a:schemeClr val="bg1">
                  <a:lumMod val="50000"/>
                </a:schemeClr>
              </a:solidFill>
              <a:latin typeface="Futura Lt BT" panose="020B0402020204020303" pitchFamily="34" charset="0"/>
            </a:endParaRPr>
          </a:p>
        </p:txBody>
      </p:sp>
      <p:sp>
        <p:nvSpPr>
          <p:cNvPr id="2" name="Footer Placeholder 1"/>
          <p:cNvSpPr>
            <a:spLocks noGrp="1"/>
          </p:cNvSpPr>
          <p:nvPr>
            <p:ph type="ftr" sz="quarter" idx="11"/>
          </p:nvPr>
        </p:nvSpPr>
        <p:spPr/>
        <p:txBody>
          <a:bodyPr/>
          <a:lstStyle/>
          <a:p>
            <a:endParaRPr lang="en-GB" dirty="0">
              <a:solidFill>
                <a:prstClr val="white"/>
              </a:solidFill>
            </a:endParaRPr>
          </a:p>
        </p:txBody>
      </p:sp>
      <p:sp>
        <p:nvSpPr>
          <p:cNvPr id="3" name="Slide Number Placeholder 2"/>
          <p:cNvSpPr>
            <a:spLocks noGrp="1"/>
          </p:cNvSpPr>
          <p:nvPr>
            <p:ph type="sldNum" sz="quarter" idx="12"/>
          </p:nvPr>
        </p:nvSpPr>
        <p:spPr/>
        <p:txBody>
          <a:bodyPr/>
          <a:lstStyle/>
          <a:p>
            <a:pPr>
              <a:buNone/>
            </a:pPr>
            <a:fld id="{FD0A51CA-4611-42BC-8C78-05A9D4A054CC}" type="slidenum">
              <a:rPr lang="en-GB" smtClean="0">
                <a:solidFill>
                  <a:schemeClr val="tx1"/>
                </a:solidFill>
              </a:rPr>
              <a:pPr>
                <a:buNone/>
              </a:pPr>
              <a:t>5</a:t>
            </a:fld>
            <a:endParaRPr lang="en-GB">
              <a:solidFill>
                <a:schemeClr val="tx1"/>
              </a:solidFill>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7933"/>
          <a:stretch/>
        </p:blipFill>
        <p:spPr>
          <a:xfrm>
            <a:off x="6917005" y="1018070"/>
            <a:ext cx="1491486" cy="731377"/>
          </a:xfrm>
          <a:prstGeom prst="rect">
            <a:avLst/>
          </a:prstGeom>
        </p:spPr>
      </p:pic>
      <p:sp>
        <p:nvSpPr>
          <p:cNvPr id="7" name="TextBox 6"/>
          <p:cNvSpPr txBox="1"/>
          <p:nvPr/>
        </p:nvSpPr>
        <p:spPr>
          <a:xfrm>
            <a:off x="4916103" y="808290"/>
            <a:ext cx="612068" cy="338554"/>
          </a:xfrm>
          <a:prstGeom prst="rect">
            <a:avLst/>
          </a:prstGeom>
          <a:solidFill>
            <a:schemeClr val="bg1">
              <a:lumMod val="85000"/>
              <a:alpha val="87000"/>
            </a:schemeClr>
          </a:solidFill>
          <a:ln>
            <a:noFill/>
          </a:ln>
          <a:effectLst/>
        </p:spPr>
        <p:txBody>
          <a:bodyPr vert="horz" wrap="none" lIns="91440" tIns="45720" rIns="91440" bIns="45720" numCol="1" rtlCol="0" anchor="ctr" anchorCtr="0" compatLnSpc="1">
            <a:prstTxWarp prst="textNoShape">
              <a:avLst/>
            </a:prstTxWarp>
          </a:bodyPr>
          <a:lstStyle>
            <a:defPPr>
              <a:defRPr lang="en-US"/>
            </a:defPPr>
            <a:lvl1pPr algn="ctr">
              <a:spcAft>
                <a:spcPts val="600"/>
              </a:spcAft>
              <a:buSzPct val="102000"/>
              <a:buNone/>
              <a:defRPr sz="1600">
                <a:solidFill>
                  <a:srgbClr val="14539F"/>
                </a:solidFill>
                <a:latin typeface="Futura Lt BT" panose="020B0402020204020303" pitchFamily="34" charset="0"/>
                <a:cs typeface="Calibri" panose="020F0502020204030204" pitchFamily="34" charset="0"/>
              </a:defRPr>
            </a:lvl1pPr>
          </a:lstStyle>
          <a:p>
            <a:r>
              <a:rPr lang="en-US" dirty="0"/>
              <a:t>75%</a:t>
            </a:r>
            <a:endParaRPr lang="en-GB" dirty="0"/>
          </a:p>
        </p:txBody>
      </p:sp>
      <p:sp>
        <p:nvSpPr>
          <p:cNvPr id="27" name="Rectangle 26"/>
          <p:cNvSpPr/>
          <p:nvPr/>
        </p:nvSpPr>
        <p:spPr>
          <a:xfrm>
            <a:off x="2251807" y="4370856"/>
            <a:ext cx="4752528" cy="338554"/>
          </a:xfrm>
          <a:prstGeom prst="rect">
            <a:avLst/>
          </a:prstGeom>
          <a:solidFill>
            <a:schemeClr val="bg1">
              <a:lumMod val="85000"/>
              <a:alpha val="87000"/>
            </a:schemeClr>
          </a:solidFill>
          <a:ln>
            <a:noFill/>
          </a:ln>
          <a:effectLst/>
        </p:spPr>
        <p:txBody>
          <a:bodyPr vert="horz" wrap="none" lIns="91440" tIns="45720" rIns="91440" bIns="45720" numCol="1" rtlCol="0" anchor="ctr" anchorCtr="0" compatLnSpc="1">
            <a:prstTxWarp prst="textNoShape">
              <a:avLst/>
            </a:prstTxWarp>
          </a:bodyPr>
          <a:lstStyle/>
          <a:p>
            <a:pPr algn="ctr">
              <a:spcAft>
                <a:spcPts val="600"/>
              </a:spcAft>
              <a:buSzPct val="102000"/>
              <a:buNone/>
            </a:pPr>
            <a:r>
              <a:rPr lang="en-GB" sz="1800" dirty="0" smtClean="0">
                <a:solidFill>
                  <a:srgbClr val="14539F"/>
                </a:solidFill>
                <a:latin typeface="Futura Lt BT" panose="020B0402020204020303" pitchFamily="34" charset="0"/>
                <a:cs typeface="Calibri" panose="020F0502020204030204" pitchFamily="34" charset="0"/>
              </a:rPr>
              <a:t>Sustainable Infrastructure Window</a:t>
            </a:r>
            <a:endParaRPr lang="en-GB" sz="1800" dirty="0">
              <a:solidFill>
                <a:srgbClr val="14539F"/>
              </a:solidFill>
              <a:latin typeface="Futura Lt BT" panose="020B0402020204020303" pitchFamily="34" charset="0"/>
              <a:cs typeface="Calibri" panose="020F0502020204030204" pitchFamily="34" charset="0"/>
            </a:endParaRPr>
          </a:p>
        </p:txBody>
      </p:sp>
      <p:sp>
        <p:nvSpPr>
          <p:cNvPr id="28" name="Rectangle 27"/>
          <p:cNvSpPr/>
          <p:nvPr/>
        </p:nvSpPr>
        <p:spPr>
          <a:xfrm>
            <a:off x="2251807" y="4766900"/>
            <a:ext cx="4752528" cy="338554"/>
          </a:xfrm>
          <a:prstGeom prst="rect">
            <a:avLst/>
          </a:prstGeom>
          <a:solidFill>
            <a:schemeClr val="bg1">
              <a:lumMod val="85000"/>
              <a:alpha val="87000"/>
            </a:schemeClr>
          </a:solidFill>
          <a:ln>
            <a:noFill/>
          </a:ln>
          <a:effectLst/>
        </p:spPr>
        <p:txBody>
          <a:bodyPr vert="horz" wrap="none" lIns="91440" tIns="45720" rIns="91440" bIns="45720" numCol="1" rtlCol="0" anchor="ctr" anchorCtr="0" compatLnSpc="1">
            <a:prstTxWarp prst="textNoShape">
              <a:avLst/>
            </a:prstTxWarp>
          </a:bodyPr>
          <a:lstStyle/>
          <a:p>
            <a:pPr algn="ctr">
              <a:spcAft>
                <a:spcPts val="600"/>
              </a:spcAft>
              <a:buSzPct val="102000"/>
              <a:buNone/>
            </a:pPr>
            <a:r>
              <a:rPr lang="en-US" sz="1800" dirty="0" smtClean="0">
                <a:solidFill>
                  <a:srgbClr val="14539F"/>
                </a:solidFill>
                <a:latin typeface="Futura Lt BT" panose="020B0402020204020303" pitchFamily="34" charset="0"/>
                <a:cs typeface="Calibri" panose="020F0502020204030204" pitchFamily="34" charset="0"/>
              </a:rPr>
              <a:t>Research, Innovation and </a:t>
            </a:r>
            <a:r>
              <a:rPr lang="en-US" sz="1800" dirty="0" err="1" smtClean="0">
                <a:solidFill>
                  <a:srgbClr val="14539F"/>
                </a:solidFill>
                <a:latin typeface="Futura Lt BT" panose="020B0402020204020303" pitchFamily="34" charset="0"/>
                <a:cs typeface="Calibri" panose="020F0502020204030204" pitchFamily="34" charset="0"/>
              </a:rPr>
              <a:t>Digitalisation</a:t>
            </a:r>
            <a:r>
              <a:rPr lang="en-US" sz="1800" dirty="0" smtClean="0">
                <a:solidFill>
                  <a:srgbClr val="14539F"/>
                </a:solidFill>
                <a:latin typeface="Futura Lt BT" panose="020B0402020204020303" pitchFamily="34" charset="0"/>
                <a:cs typeface="Calibri" panose="020F0502020204030204" pitchFamily="34" charset="0"/>
              </a:rPr>
              <a:t> Window</a:t>
            </a:r>
            <a:endParaRPr lang="en-GB" sz="1800" dirty="0">
              <a:solidFill>
                <a:srgbClr val="14539F"/>
              </a:solidFill>
              <a:latin typeface="Futura Lt BT" panose="020B0402020204020303" pitchFamily="34" charset="0"/>
              <a:cs typeface="Calibri" panose="020F0502020204030204" pitchFamily="34" charset="0"/>
            </a:endParaRPr>
          </a:p>
        </p:txBody>
      </p:sp>
      <p:sp>
        <p:nvSpPr>
          <p:cNvPr id="29" name="Rectangle 28"/>
          <p:cNvSpPr/>
          <p:nvPr/>
        </p:nvSpPr>
        <p:spPr>
          <a:xfrm>
            <a:off x="2251807" y="5162944"/>
            <a:ext cx="4752527" cy="338554"/>
          </a:xfrm>
          <a:prstGeom prst="rect">
            <a:avLst/>
          </a:prstGeom>
          <a:solidFill>
            <a:schemeClr val="bg1">
              <a:lumMod val="85000"/>
              <a:alpha val="87000"/>
            </a:schemeClr>
          </a:solidFill>
          <a:ln>
            <a:noFill/>
          </a:ln>
          <a:effectLst/>
        </p:spPr>
        <p:txBody>
          <a:bodyPr vert="horz" wrap="none" lIns="91440" tIns="45720" rIns="91440" bIns="45720" numCol="1" rtlCol="0" anchor="ctr" anchorCtr="0" compatLnSpc="1">
            <a:prstTxWarp prst="textNoShape">
              <a:avLst/>
            </a:prstTxWarp>
          </a:bodyPr>
          <a:lstStyle/>
          <a:p>
            <a:pPr algn="ctr">
              <a:spcAft>
                <a:spcPts val="600"/>
              </a:spcAft>
              <a:buSzPct val="102000"/>
              <a:buNone/>
            </a:pPr>
            <a:r>
              <a:rPr lang="en-US" sz="1800" dirty="0" smtClean="0">
                <a:solidFill>
                  <a:srgbClr val="14539F"/>
                </a:solidFill>
                <a:latin typeface="Futura Lt BT" panose="020B0402020204020303" pitchFamily="34" charset="0"/>
                <a:cs typeface="Calibri" panose="020F0502020204030204" pitchFamily="34" charset="0"/>
              </a:rPr>
              <a:t>Small and Medium Enterprises Window</a:t>
            </a:r>
            <a:endParaRPr lang="en-GB" sz="1800" dirty="0">
              <a:solidFill>
                <a:srgbClr val="14539F"/>
              </a:solidFill>
              <a:latin typeface="Futura Lt BT" panose="020B0402020204020303" pitchFamily="34" charset="0"/>
              <a:cs typeface="Calibri" panose="020F0502020204030204" pitchFamily="34" charset="0"/>
            </a:endParaRPr>
          </a:p>
        </p:txBody>
      </p:sp>
      <p:sp>
        <p:nvSpPr>
          <p:cNvPr id="30" name="Rectangle 29"/>
          <p:cNvSpPr/>
          <p:nvPr/>
        </p:nvSpPr>
        <p:spPr>
          <a:xfrm>
            <a:off x="2251808" y="5574722"/>
            <a:ext cx="4752526" cy="338554"/>
          </a:xfrm>
          <a:prstGeom prst="rect">
            <a:avLst/>
          </a:prstGeom>
          <a:solidFill>
            <a:schemeClr val="bg1">
              <a:lumMod val="85000"/>
              <a:alpha val="87000"/>
            </a:schemeClr>
          </a:solidFill>
          <a:ln>
            <a:noFill/>
          </a:ln>
          <a:effectLst/>
        </p:spPr>
        <p:txBody>
          <a:bodyPr vert="horz" wrap="none" lIns="91440" tIns="45720" rIns="91440" bIns="45720" numCol="1" rtlCol="0" anchor="ctr" anchorCtr="0" compatLnSpc="1">
            <a:prstTxWarp prst="textNoShape">
              <a:avLst/>
            </a:prstTxWarp>
          </a:bodyPr>
          <a:lstStyle/>
          <a:p>
            <a:pPr algn="ctr">
              <a:spcAft>
                <a:spcPts val="600"/>
              </a:spcAft>
              <a:buSzPct val="102000"/>
              <a:buNone/>
            </a:pPr>
            <a:r>
              <a:rPr lang="en-US" sz="1800" dirty="0" smtClean="0">
                <a:solidFill>
                  <a:srgbClr val="14539F"/>
                </a:solidFill>
                <a:latin typeface="Futura Lt BT" panose="020B0402020204020303" pitchFamily="34" charset="0"/>
                <a:cs typeface="Calibri" panose="020F0502020204030204" pitchFamily="34" charset="0"/>
              </a:rPr>
              <a:t>Social Investment and Skills Window</a:t>
            </a:r>
            <a:endParaRPr lang="en-GB" sz="1800" dirty="0">
              <a:solidFill>
                <a:srgbClr val="14539F"/>
              </a:solidFill>
              <a:latin typeface="Futura Lt BT" panose="020B0402020204020303" pitchFamily="34" charset="0"/>
              <a:cs typeface="Calibri" panose="020F0502020204030204" pitchFamily="34" charset="0"/>
            </a:endParaRPr>
          </a:p>
        </p:txBody>
      </p:sp>
      <p:sp>
        <p:nvSpPr>
          <p:cNvPr id="12" name="TextBox 11"/>
          <p:cNvSpPr txBox="1"/>
          <p:nvPr/>
        </p:nvSpPr>
        <p:spPr>
          <a:xfrm>
            <a:off x="703634" y="5992128"/>
            <a:ext cx="7792800" cy="400110"/>
          </a:xfrm>
          <a:prstGeom prst="rect">
            <a:avLst/>
          </a:prstGeom>
          <a:noFill/>
        </p:spPr>
        <p:txBody>
          <a:bodyPr wrap="square" rtlCol="0">
            <a:spAutoFit/>
          </a:bodyPr>
          <a:lstStyle/>
          <a:p>
            <a:pPr>
              <a:buNone/>
            </a:pPr>
            <a:r>
              <a:rPr lang="en-US" sz="1000" dirty="0" smtClean="0"/>
              <a:t>* It is possible that in the future, Member States contribute to the </a:t>
            </a:r>
            <a:r>
              <a:rPr lang="en-US" sz="1000" dirty="0" err="1" smtClean="0"/>
              <a:t>InvestEU</a:t>
            </a:r>
            <a:r>
              <a:rPr lang="en-US" sz="1000" dirty="0" smtClean="0"/>
              <a:t> guarantee under the Member State compartment and that Top-Ups come from Sectoral </a:t>
            </a:r>
            <a:r>
              <a:rPr lang="en-US" sz="1000" dirty="0" err="1" smtClean="0"/>
              <a:t>Programmes</a:t>
            </a:r>
            <a:r>
              <a:rPr lang="en-US" sz="1000" dirty="0" smtClean="0"/>
              <a:t> from different Policy DGs</a:t>
            </a:r>
            <a:endParaRPr lang="en-GB" sz="1000" dirty="0"/>
          </a:p>
        </p:txBody>
      </p:sp>
    </p:spTree>
    <p:extLst>
      <p:ext uri="{BB962C8B-B14F-4D97-AF65-F5344CB8AC3E}">
        <p14:creationId xmlns:p14="http://schemas.microsoft.com/office/powerpoint/2010/main" val="22915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780" y="152636"/>
            <a:ext cx="6013710" cy="612775"/>
          </a:xfrm>
        </p:spPr>
        <p:txBody>
          <a:bodyPr/>
          <a:lstStyle/>
          <a:p>
            <a:r>
              <a:rPr lang="en-US" sz="2400" b="0" dirty="0" err="1" smtClean="0">
                <a:solidFill>
                  <a:schemeClr val="bg1">
                    <a:lumMod val="50000"/>
                  </a:schemeClr>
                </a:solidFill>
                <a:latin typeface="Futura Lt BT" panose="020B0402020204020303" pitchFamily="34" charset="0"/>
              </a:rPr>
              <a:t>InvestEU</a:t>
            </a:r>
            <a:r>
              <a:rPr lang="en-US" sz="2400" b="0" dirty="0" smtClean="0">
                <a:solidFill>
                  <a:schemeClr val="bg1">
                    <a:lumMod val="50000"/>
                  </a:schemeClr>
                </a:solidFill>
                <a:latin typeface="Futura Lt BT" panose="020B0402020204020303" pitchFamily="34" charset="0"/>
              </a:rPr>
              <a:t> project </a:t>
            </a:r>
            <a:r>
              <a:rPr lang="en-US" sz="2400" b="0" dirty="0">
                <a:latin typeface="Futura Lt BT" panose="020B0402020204020303" pitchFamily="34" charset="0"/>
              </a:rPr>
              <a:t>selection </a:t>
            </a:r>
            <a:r>
              <a:rPr lang="en-US" sz="2400" b="0" dirty="0" smtClean="0">
                <a:latin typeface="Futura Lt BT" panose="020B0402020204020303" pitchFamily="34" charset="0"/>
              </a:rPr>
              <a:t>and eligibility </a:t>
            </a:r>
            <a:r>
              <a:rPr lang="en-US" sz="2400" b="0" dirty="0" smtClean="0">
                <a:solidFill>
                  <a:schemeClr val="tx2"/>
                </a:solidFill>
                <a:latin typeface="Futura Lt BT" panose="020B0402020204020303" pitchFamily="34" charset="0"/>
              </a:rPr>
              <a:t>criteria</a:t>
            </a:r>
            <a:endParaRPr lang="fr-BE" sz="2400" b="0" dirty="0">
              <a:solidFill>
                <a:schemeClr val="tx2"/>
              </a:solidFill>
              <a:latin typeface="Futura Lt BT" panose="020B0402020204020303" pitchFamily="34" charset="0"/>
            </a:endParaRPr>
          </a:p>
        </p:txBody>
      </p:sp>
      <p:sp>
        <p:nvSpPr>
          <p:cNvPr id="3" name="Slide Number Placeholder 2"/>
          <p:cNvSpPr>
            <a:spLocks noGrp="1"/>
          </p:cNvSpPr>
          <p:nvPr>
            <p:ph type="sldNum" sz="quarter" idx="11"/>
          </p:nvPr>
        </p:nvSpPr>
        <p:spPr/>
        <p:txBody>
          <a:bodyPr/>
          <a:lstStyle/>
          <a:p>
            <a:pPr>
              <a:defRPr/>
            </a:pPr>
            <a:fld id="{A6CB47FB-FC65-487E-B87F-ED7EF06A8745}" type="slidenum">
              <a:rPr lang="en-US" sz="900" smtClean="0">
                <a:solidFill>
                  <a:schemeClr val="tx1"/>
                </a:solidFill>
              </a:rPr>
              <a:pPr>
                <a:defRPr/>
              </a:pPr>
              <a:t>6</a:t>
            </a:fld>
            <a:endParaRPr lang="en-US" sz="900">
              <a:solidFill>
                <a:schemeClr val="tx1"/>
              </a:solidFill>
            </a:endParaRPr>
          </a:p>
        </p:txBody>
      </p:sp>
      <p:sp>
        <p:nvSpPr>
          <p:cNvPr id="4" name="Rectangle 3"/>
          <p:cNvSpPr/>
          <p:nvPr/>
        </p:nvSpPr>
        <p:spPr bwMode="auto">
          <a:xfrm>
            <a:off x="863588" y="170080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sz="2400" b="0" i="0" u="none" strike="noStrike" cap="none" normalizeH="0" baseline="0" smtClean="0">
              <a:ln>
                <a:noFill/>
              </a:ln>
              <a:solidFill>
                <a:schemeClr val="tx1"/>
              </a:solidFill>
              <a:effectLst/>
              <a:latin typeface="Arial" charset="0"/>
              <a:cs typeface="Times New Roman" pitchFamily="18" charset="0"/>
            </a:endParaRPr>
          </a:p>
        </p:txBody>
      </p:sp>
      <p:sp>
        <p:nvSpPr>
          <p:cNvPr id="5" name="Rectangle 4"/>
          <p:cNvSpPr/>
          <p:nvPr/>
        </p:nvSpPr>
        <p:spPr bwMode="auto">
          <a:xfrm>
            <a:off x="4499992" y="1577626"/>
            <a:ext cx="4263008" cy="677541"/>
          </a:xfrm>
          <a:prstGeom prst="rect">
            <a:avLst/>
          </a:prstGeom>
          <a:solidFill>
            <a:schemeClr val="bg1">
              <a:lumMod val="85000"/>
              <a:alpha val="87000"/>
            </a:schemeClr>
          </a:solidFill>
          <a:ln>
            <a:noFill/>
          </a:ln>
          <a:effectLst/>
          <a:extLst/>
        </p:spPr>
        <p:txBody>
          <a:bodyPr vert="horz" wrap="none" lIns="91440" tIns="45720" rIns="91440" bIns="45720" numCol="1" rtlCol="0" anchor="ctr" anchorCtr="0" compatLnSpc="1">
            <a:prstTxWarp prst="textNoShape">
              <a:avLst/>
            </a:prstTxWarp>
          </a:bodyPr>
          <a:lstStyle/>
          <a:p>
            <a:pPr>
              <a:spcAft>
                <a:spcPts val="600"/>
              </a:spcAft>
              <a:buSzPct val="102000"/>
              <a:buNone/>
            </a:pPr>
            <a:r>
              <a:rPr lang="en-GB" sz="1600" dirty="0">
                <a:solidFill>
                  <a:srgbClr val="14539F"/>
                </a:solidFill>
                <a:latin typeface="Futura Lt BT" panose="020B0402020204020303" pitchFamily="34" charset="0"/>
                <a:cs typeface="Calibri" panose="020F0502020204030204" pitchFamily="34" charset="0"/>
              </a:rPr>
              <a:t>b</a:t>
            </a:r>
            <a:r>
              <a:rPr lang="en-GB" sz="1600" dirty="0" smtClean="0">
                <a:solidFill>
                  <a:srgbClr val="14539F"/>
                </a:solidFill>
                <a:latin typeface="Futura Lt BT" panose="020B0402020204020303" pitchFamily="34" charset="0"/>
                <a:cs typeface="Calibri" panose="020F0502020204030204" pitchFamily="34" charset="0"/>
              </a:rPr>
              <a:t>e commercially </a:t>
            </a:r>
            <a:r>
              <a:rPr lang="en-GB" sz="1600" dirty="0">
                <a:solidFill>
                  <a:srgbClr val="14539F"/>
                </a:solidFill>
                <a:latin typeface="Futura Lt BT" panose="020B0402020204020303" pitchFamily="34" charset="0"/>
                <a:cs typeface="Calibri" panose="020F0502020204030204" pitchFamily="34" charset="0"/>
              </a:rPr>
              <a:t>sound, economically </a:t>
            </a:r>
            <a:r>
              <a:rPr lang="en-GB" sz="1600" dirty="0" smtClean="0">
                <a:solidFill>
                  <a:srgbClr val="14539F"/>
                </a:solidFill>
                <a:latin typeface="Futura Lt BT" panose="020B0402020204020303" pitchFamily="34" charset="0"/>
                <a:cs typeface="Calibri" panose="020F0502020204030204" pitchFamily="34" charset="0"/>
              </a:rPr>
              <a:t>and </a:t>
            </a:r>
          </a:p>
          <a:p>
            <a:pPr>
              <a:spcAft>
                <a:spcPts val="600"/>
              </a:spcAft>
              <a:buSzPct val="102000"/>
              <a:buNone/>
            </a:pPr>
            <a:r>
              <a:rPr lang="en-GB" sz="1600" dirty="0" smtClean="0">
                <a:solidFill>
                  <a:srgbClr val="14539F"/>
                </a:solidFill>
                <a:latin typeface="Futura Lt BT" panose="020B0402020204020303" pitchFamily="34" charset="0"/>
                <a:cs typeface="Calibri" panose="020F0502020204030204" pitchFamily="34" charset="0"/>
              </a:rPr>
              <a:t>technically </a:t>
            </a:r>
            <a:r>
              <a:rPr lang="en-GB" sz="1600" dirty="0">
                <a:solidFill>
                  <a:srgbClr val="14539F"/>
                </a:solidFill>
                <a:latin typeface="Futura Lt BT" panose="020B0402020204020303" pitchFamily="34" charset="0"/>
                <a:cs typeface="Calibri" panose="020F0502020204030204" pitchFamily="34" charset="0"/>
              </a:rPr>
              <a:t>viable</a:t>
            </a:r>
          </a:p>
        </p:txBody>
      </p:sp>
      <p:sp>
        <p:nvSpPr>
          <p:cNvPr id="10" name="Rectangle 9"/>
          <p:cNvSpPr/>
          <p:nvPr/>
        </p:nvSpPr>
        <p:spPr bwMode="auto">
          <a:xfrm>
            <a:off x="4493096" y="3335288"/>
            <a:ext cx="4269904" cy="453752"/>
          </a:xfrm>
          <a:prstGeom prst="rect">
            <a:avLst/>
          </a:prstGeom>
          <a:solidFill>
            <a:schemeClr val="bg1">
              <a:lumMod val="85000"/>
              <a:alpha val="87000"/>
            </a:schemeClr>
          </a:solidFill>
          <a:ln>
            <a:noFill/>
          </a:ln>
          <a:effectLst/>
          <a:extLst/>
        </p:spPr>
        <p:txBody>
          <a:bodyPr vert="horz" wrap="none" lIns="91440" tIns="45720" rIns="91440" bIns="45720" numCol="1" rtlCol="0" anchor="ctr" anchorCtr="0" compatLnSpc="1">
            <a:prstTxWarp prst="textNoShape">
              <a:avLst/>
            </a:prstTxWarp>
          </a:bodyPr>
          <a:lstStyle/>
          <a:p>
            <a:pPr>
              <a:spcAft>
                <a:spcPts val="600"/>
              </a:spcAft>
              <a:buSzPct val="102000"/>
              <a:buNone/>
            </a:pPr>
            <a:r>
              <a:rPr lang="en-US" sz="1600" dirty="0">
                <a:solidFill>
                  <a:srgbClr val="14539F"/>
                </a:solidFill>
                <a:latin typeface="Futura Lt BT" panose="020B0402020204020303" pitchFamily="34" charset="0"/>
                <a:cs typeface="Calibri" panose="020F0502020204030204" pitchFamily="34" charset="0"/>
              </a:rPr>
              <a:t>b</a:t>
            </a:r>
            <a:r>
              <a:rPr lang="en-US" sz="1600" dirty="0" smtClean="0">
                <a:solidFill>
                  <a:srgbClr val="14539F"/>
                </a:solidFill>
                <a:latin typeface="Futura Lt BT" panose="020B0402020204020303" pitchFamily="34" charset="0"/>
                <a:cs typeface="Calibri" panose="020F0502020204030204" pitchFamily="34" charset="0"/>
              </a:rPr>
              <a:t>e within </a:t>
            </a:r>
            <a:r>
              <a:rPr lang="en-US" sz="1600" dirty="0">
                <a:solidFill>
                  <a:srgbClr val="14539F"/>
                </a:solidFill>
                <a:latin typeface="Futura Lt BT" panose="020B0402020204020303" pitchFamily="34" charset="0"/>
                <a:cs typeface="Calibri" panose="020F0502020204030204" pitchFamily="34" charset="0"/>
              </a:rPr>
              <a:t>EU or cross-border operations</a:t>
            </a:r>
          </a:p>
        </p:txBody>
      </p:sp>
      <p:sp>
        <p:nvSpPr>
          <p:cNvPr id="11" name="Rectangle 10"/>
          <p:cNvSpPr/>
          <p:nvPr/>
        </p:nvSpPr>
        <p:spPr bwMode="auto">
          <a:xfrm>
            <a:off x="4499992" y="2831232"/>
            <a:ext cx="4263008" cy="429000"/>
          </a:xfrm>
          <a:prstGeom prst="rect">
            <a:avLst/>
          </a:prstGeom>
          <a:solidFill>
            <a:schemeClr val="bg1">
              <a:lumMod val="85000"/>
              <a:alpha val="87000"/>
            </a:schemeClr>
          </a:solidFill>
          <a:ln>
            <a:noFill/>
          </a:ln>
          <a:effectLst/>
          <a:extLst/>
        </p:spPr>
        <p:txBody>
          <a:bodyPr vert="horz" wrap="none" lIns="91440" tIns="45720" rIns="91440" bIns="45720" numCol="1" rtlCol="0" anchor="ctr" anchorCtr="0" compatLnSpc="1">
            <a:prstTxWarp prst="textNoShape">
              <a:avLst/>
            </a:prstTxWarp>
          </a:bodyPr>
          <a:lstStyle/>
          <a:p>
            <a:pPr>
              <a:spcAft>
                <a:spcPts val="600"/>
              </a:spcAft>
              <a:buSzPct val="102000"/>
              <a:buNone/>
            </a:pPr>
            <a:r>
              <a:rPr lang="en-GB" sz="1600" dirty="0">
                <a:solidFill>
                  <a:srgbClr val="14539F"/>
                </a:solidFill>
                <a:latin typeface="Futura Lt BT" panose="020B0402020204020303" pitchFamily="34" charset="0"/>
                <a:cs typeface="Calibri" panose="020F0502020204030204" pitchFamily="34" charset="0"/>
              </a:rPr>
              <a:t>b</a:t>
            </a:r>
            <a:r>
              <a:rPr lang="en-GB" sz="1600" dirty="0" smtClean="0">
                <a:solidFill>
                  <a:srgbClr val="14539F"/>
                </a:solidFill>
                <a:latin typeface="Futura Lt BT" panose="020B0402020204020303" pitchFamily="34" charset="0"/>
                <a:cs typeface="Calibri" panose="020F0502020204030204" pitchFamily="34" charset="0"/>
              </a:rPr>
              <a:t>e mature </a:t>
            </a:r>
            <a:r>
              <a:rPr lang="en-GB" sz="1600" dirty="0">
                <a:solidFill>
                  <a:srgbClr val="14539F"/>
                </a:solidFill>
                <a:latin typeface="Futura Lt BT" panose="020B0402020204020303" pitchFamily="34" charset="0"/>
                <a:cs typeface="Calibri" panose="020F0502020204030204" pitchFamily="34" charset="0"/>
              </a:rPr>
              <a:t>enough to be bankable</a:t>
            </a:r>
          </a:p>
        </p:txBody>
      </p:sp>
      <p:sp>
        <p:nvSpPr>
          <p:cNvPr id="14" name="Rectangle 13"/>
          <p:cNvSpPr/>
          <p:nvPr/>
        </p:nvSpPr>
        <p:spPr bwMode="auto">
          <a:xfrm>
            <a:off x="4499992" y="2327176"/>
            <a:ext cx="4263008" cy="429000"/>
          </a:xfrm>
          <a:prstGeom prst="rect">
            <a:avLst/>
          </a:prstGeom>
          <a:solidFill>
            <a:schemeClr val="bg1">
              <a:lumMod val="85000"/>
              <a:alpha val="87000"/>
            </a:schemeClr>
          </a:solidFill>
          <a:ln>
            <a:noFill/>
          </a:ln>
          <a:effectLst/>
          <a:extLst/>
        </p:spPr>
        <p:txBody>
          <a:bodyPr vert="horz" wrap="none" lIns="91440" tIns="45720" rIns="91440" bIns="45720" numCol="1" rtlCol="0" anchor="ctr" anchorCtr="0" compatLnSpc="1">
            <a:prstTxWarp prst="textNoShape">
              <a:avLst/>
            </a:prstTxWarp>
          </a:bodyPr>
          <a:lstStyle/>
          <a:p>
            <a:pPr>
              <a:spcAft>
                <a:spcPts val="600"/>
              </a:spcAft>
              <a:buSzPct val="102000"/>
              <a:buNone/>
            </a:pPr>
            <a:r>
              <a:rPr lang="en-GB" sz="1600" dirty="0">
                <a:solidFill>
                  <a:srgbClr val="14539F"/>
                </a:solidFill>
                <a:latin typeface="Futura Lt BT" panose="020B0402020204020303" pitchFamily="34" charset="0"/>
                <a:cs typeface="Calibri" panose="020F0502020204030204" pitchFamily="34" charset="0"/>
              </a:rPr>
              <a:t>s</a:t>
            </a:r>
            <a:r>
              <a:rPr lang="en-GB" sz="1600" dirty="0" smtClean="0">
                <a:solidFill>
                  <a:srgbClr val="14539F"/>
                </a:solidFill>
                <a:latin typeface="Futura Lt BT" panose="020B0402020204020303" pitchFamily="34" charset="0"/>
                <a:cs typeface="Calibri" panose="020F0502020204030204" pitchFamily="34" charset="0"/>
              </a:rPr>
              <a:t>upport EU priorities</a:t>
            </a:r>
            <a:endParaRPr lang="en-GB" sz="1600" dirty="0">
              <a:solidFill>
                <a:srgbClr val="14539F"/>
              </a:solidFill>
              <a:latin typeface="Futura Lt BT" panose="020B0402020204020303" pitchFamily="34" charset="0"/>
              <a:cs typeface="Calibri" panose="020F0502020204030204" pitchFamily="34" charset="0"/>
            </a:endParaRPr>
          </a:p>
        </p:txBody>
      </p:sp>
      <p:sp>
        <p:nvSpPr>
          <p:cNvPr id="15" name="Rectangle 14"/>
          <p:cNvSpPr/>
          <p:nvPr/>
        </p:nvSpPr>
        <p:spPr>
          <a:xfrm>
            <a:off x="-508" y="1746110"/>
            <a:ext cx="4500500" cy="864096"/>
          </a:xfrm>
          <a:prstGeom prst="rect">
            <a:avLst/>
          </a:prstGeom>
          <a:solidFill>
            <a:schemeClr val="tx2">
              <a:alpha val="87000"/>
            </a:schemeClr>
          </a:solidFill>
          <a:ln>
            <a:noFill/>
          </a:ln>
          <a:effectLst/>
        </p:spPr>
        <p:txBody>
          <a:bodyPr vert="horz" wrap="square" lIns="91440" tIns="45720" rIns="91440" bIns="45720" numCol="1" rtlCol="0" anchor="ctr" anchorCtr="0" compatLnSpc="1">
            <a:prstTxWarp prst="textNoShape">
              <a:avLst/>
            </a:prstTxWarp>
          </a:bodyPr>
          <a:lstStyle/>
          <a:p>
            <a:pPr algn="ctr">
              <a:buNone/>
            </a:pPr>
            <a:r>
              <a:rPr lang="en-US" sz="3200" dirty="0" smtClean="0">
                <a:solidFill>
                  <a:schemeClr val="bg1"/>
                </a:solidFill>
                <a:latin typeface="Futura Lt BT" panose="020B0402020204020303" pitchFamily="34" charset="0"/>
              </a:rPr>
              <a:t>Projects</a:t>
            </a:r>
            <a:r>
              <a:rPr lang="en-US" dirty="0" smtClean="0">
                <a:solidFill>
                  <a:schemeClr val="bg1"/>
                </a:solidFill>
                <a:latin typeface="Futura Lt BT" panose="020B0402020204020303" pitchFamily="34" charset="0"/>
              </a:rPr>
              <a:t> need to </a:t>
            </a:r>
            <a:endParaRPr lang="en-US" sz="3200" dirty="0">
              <a:solidFill>
                <a:schemeClr val="bg1"/>
              </a:solidFill>
              <a:latin typeface="Futura Lt BT" panose="020B0402020204020303"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3100" r="10562"/>
          <a:stretch/>
        </p:blipFill>
        <p:spPr>
          <a:xfrm>
            <a:off x="-508" y="2610206"/>
            <a:ext cx="4500500" cy="3411082"/>
          </a:xfrm>
          <a:prstGeom prst="rect">
            <a:avLst/>
          </a:prstGeom>
        </p:spPr>
      </p:pic>
      <p:sp>
        <p:nvSpPr>
          <p:cNvPr id="16" name="Rectangle 15"/>
          <p:cNvSpPr/>
          <p:nvPr/>
        </p:nvSpPr>
        <p:spPr bwMode="auto">
          <a:xfrm>
            <a:off x="4493096" y="1143616"/>
            <a:ext cx="4263008" cy="429000"/>
          </a:xfrm>
          <a:prstGeom prst="rect">
            <a:avLst/>
          </a:prstGeom>
          <a:solidFill>
            <a:schemeClr val="accent6">
              <a:alpha val="87000"/>
            </a:schemeClr>
          </a:solidFill>
          <a:ln>
            <a:noFill/>
          </a:ln>
          <a:effectLst/>
          <a:extLst/>
        </p:spPr>
        <p:txBody>
          <a:bodyPr vert="horz" wrap="none" lIns="91440" tIns="45720" rIns="91440" bIns="45720" numCol="1" rtlCol="0" anchor="ctr" anchorCtr="0" compatLnSpc="1">
            <a:prstTxWarp prst="textNoShape">
              <a:avLst/>
            </a:prstTxWarp>
          </a:bodyPr>
          <a:lstStyle/>
          <a:p>
            <a:pPr>
              <a:spcAft>
                <a:spcPts val="600"/>
              </a:spcAft>
              <a:buSzPct val="102000"/>
              <a:buNone/>
            </a:pPr>
            <a:r>
              <a:rPr lang="en-GB" sz="1600" b="1" dirty="0" smtClean="0">
                <a:solidFill>
                  <a:schemeClr val="bg1"/>
                </a:solidFill>
                <a:latin typeface="Futura Lt BT" panose="020B0402020204020303" pitchFamily="34" charset="0"/>
                <a:cs typeface="Calibri" panose="020F0502020204030204" pitchFamily="34" charset="0"/>
              </a:rPr>
              <a:t>EIB selection criteria</a:t>
            </a:r>
            <a:endParaRPr lang="en-GB" sz="1600" b="1" dirty="0">
              <a:solidFill>
                <a:schemeClr val="bg1"/>
              </a:solidFill>
              <a:latin typeface="Futura Lt BT" panose="020B0402020204020303" pitchFamily="34" charset="0"/>
              <a:cs typeface="Calibri" panose="020F0502020204030204" pitchFamily="34" charset="0"/>
            </a:endParaRPr>
          </a:p>
        </p:txBody>
      </p:sp>
      <p:sp>
        <p:nvSpPr>
          <p:cNvPr id="17" name="Rectangle 16"/>
          <p:cNvSpPr/>
          <p:nvPr/>
        </p:nvSpPr>
        <p:spPr bwMode="auto">
          <a:xfrm>
            <a:off x="4493096" y="3959048"/>
            <a:ext cx="4263008" cy="429000"/>
          </a:xfrm>
          <a:prstGeom prst="rect">
            <a:avLst/>
          </a:prstGeom>
          <a:solidFill>
            <a:schemeClr val="accent6">
              <a:alpha val="87000"/>
            </a:schemeClr>
          </a:solidFill>
          <a:ln>
            <a:noFill/>
          </a:ln>
          <a:effectLst/>
          <a:extLst/>
        </p:spPr>
        <p:txBody>
          <a:bodyPr vert="horz" wrap="none" lIns="91440" tIns="45720" rIns="91440" bIns="45720" numCol="1" rtlCol="0" anchor="ctr" anchorCtr="0" compatLnSpc="1">
            <a:prstTxWarp prst="textNoShape">
              <a:avLst/>
            </a:prstTxWarp>
          </a:bodyPr>
          <a:lstStyle/>
          <a:p>
            <a:pPr>
              <a:spcAft>
                <a:spcPts val="600"/>
              </a:spcAft>
              <a:buSzPct val="102000"/>
              <a:buNone/>
            </a:pPr>
            <a:r>
              <a:rPr lang="en-GB" sz="1600" b="1" dirty="0" smtClean="0">
                <a:solidFill>
                  <a:schemeClr val="bg1"/>
                </a:solidFill>
                <a:latin typeface="Futura Lt BT" panose="020B0402020204020303" pitchFamily="34" charset="0"/>
                <a:cs typeface="Calibri" panose="020F0502020204030204" pitchFamily="34" charset="0"/>
              </a:rPr>
              <a:t>Additional </a:t>
            </a:r>
            <a:r>
              <a:rPr lang="en-GB" sz="1600" b="1" dirty="0" err="1" smtClean="0">
                <a:solidFill>
                  <a:schemeClr val="bg1"/>
                </a:solidFill>
                <a:latin typeface="Futura Lt BT" panose="020B0402020204020303" pitchFamily="34" charset="0"/>
                <a:cs typeface="Calibri" panose="020F0502020204030204" pitchFamily="34" charset="0"/>
              </a:rPr>
              <a:t>InvestEU</a:t>
            </a:r>
            <a:r>
              <a:rPr lang="en-GB" sz="1600" b="1" dirty="0" smtClean="0">
                <a:solidFill>
                  <a:schemeClr val="bg1"/>
                </a:solidFill>
                <a:latin typeface="Futura Lt BT" panose="020B0402020204020303" pitchFamily="34" charset="0"/>
                <a:cs typeface="Calibri" panose="020F0502020204030204" pitchFamily="34" charset="0"/>
              </a:rPr>
              <a:t> eligibility criteria</a:t>
            </a:r>
            <a:endParaRPr lang="en-GB" sz="1600" b="1" dirty="0">
              <a:solidFill>
                <a:schemeClr val="bg1"/>
              </a:solidFill>
              <a:latin typeface="Futura Lt BT" panose="020B0402020204020303" pitchFamily="34" charset="0"/>
              <a:cs typeface="Calibri" panose="020F0502020204030204" pitchFamily="34" charset="0"/>
            </a:endParaRPr>
          </a:p>
        </p:txBody>
      </p:sp>
      <p:sp>
        <p:nvSpPr>
          <p:cNvPr id="18" name="Rectangle 17"/>
          <p:cNvSpPr/>
          <p:nvPr/>
        </p:nvSpPr>
        <p:spPr bwMode="auto">
          <a:xfrm>
            <a:off x="4493096" y="4383124"/>
            <a:ext cx="4263008" cy="702059"/>
          </a:xfrm>
          <a:prstGeom prst="rect">
            <a:avLst/>
          </a:prstGeom>
          <a:solidFill>
            <a:schemeClr val="bg1">
              <a:lumMod val="85000"/>
              <a:alpha val="87000"/>
            </a:schemeClr>
          </a:solidFill>
          <a:ln>
            <a:noFill/>
          </a:ln>
          <a:effectLst/>
          <a:extLst/>
        </p:spPr>
        <p:txBody>
          <a:bodyPr vert="horz" wrap="square" lIns="91440" tIns="45720" rIns="91440" bIns="45720" numCol="1" rtlCol="0" anchor="ctr" anchorCtr="0" compatLnSpc="1">
            <a:prstTxWarp prst="textNoShape">
              <a:avLst/>
            </a:prstTxWarp>
            <a:noAutofit/>
          </a:bodyPr>
          <a:lstStyle/>
          <a:p>
            <a:pPr>
              <a:spcAft>
                <a:spcPts val="600"/>
              </a:spcAft>
              <a:buSzPct val="102000"/>
              <a:buNone/>
            </a:pPr>
            <a:r>
              <a:rPr lang="en-US" sz="1600" dirty="0">
                <a:solidFill>
                  <a:srgbClr val="14539F"/>
                </a:solidFill>
                <a:latin typeface="Futura Lt BT" panose="020B0402020204020303" pitchFamily="34" charset="0"/>
                <a:cs typeface="Calibri" panose="020F0502020204030204" pitchFamily="34" charset="0"/>
              </a:rPr>
              <a:t>address market failures or </a:t>
            </a:r>
            <a:r>
              <a:rPr lang="en-US" sz="1600" dirty="0" smtClean="0">
                <a:solidFill>
                  <a:srgbClr val="14539F"/>
                </a:solidFill>
                <a:latin typeface="Futura Lt BT" panose="020B0402020204020303" pitchFamily="34" charset="0"/>
                <a:cs typeface="Calibri" panose="020F0502020204030204" pitchFamily="34" charset="0"/>
              </a:rPr>
              <a:t>sub-optimal investment situation</a:t>
            </a:r>
            <a:endParaRPr lang="en-GB" sz="1600" dirty="0">
              <a:solidFill>
                <a:srgbClr val="14539F"/>
              </a:solidFill>
              <a:latin typeface="Futura Lt BT" panose="020B0402020204020303" pitchFamily="34" charset="0"/>
              <a:cs typeface="Calibri" panose="020F0502020204030204" pitchFamily="34" charset="0"/>
            </a:endParaRPr>
          </a:p>
        </p:txBody>
      </p:sp>
      <p:sp>
        <p:nvSpPr>
          <p:cNvPr id="19" name="Rectangle 18"/>
          <p:cNvSpPr/>
          <p:nvPr/>
        </p:nvSpPr>
        <p:spPr bwMode="auto">
          <a:xfrm>
            <a:off x="4493096" y="5147855"/>
            <a:ext cx="4263008" cy="477390"/>
          </a:xfrm>
          <a:prstGeom prst="rect">
            <a:avLst/>
          </a:prstGeom>
          <a:solidFill>
            <a:schemeClr val="bg1">
              <a:lumMod val="85000"/>
              <a:alpha val="87000"/>
            </a:schemeClr>
          </a:solidFill>
          <a:ln>
            <a:noFill/>
          </a:ln>
          <a:effectLst/>
          <a:extLst/>
        </p:spPr>
        <p:txBody>
          <a:bodyPr vert="horz" wrap="square" lIns="91440" tIns="45720" rIns="91440" bIns="45720" numCol="1" rtlCol="0" anchor="ctr" anchorCtr="0" compatLnSpc="1">
            <a:prstTxWarp prst="textNoShape">
              <a:avLst/>
            </a:prstTxWarp>
            <a:noAutofit/>
          </a:bodyPr>
          <a:lstStyle/>
          <a:p>
            <a:pPr>
              <a:spcAft>
                <a:spcPts val="600"/>
              </a:spcAft>
              <a:buSzPct val="102000"/>
              <a:buNone/>
            </a:pPr>
            <a:r>
              <a:rPr lang="en-US" sz="1600" dirty="0">
                <a:solidFill>
                  <a:srgbClr val="14539F"/>
                </a:solidFill>
                <a:latin typeface="Futura Lt BT" panose="020B0402020204020303" pitchFamily="34" charset="0"/>
                <a:cs typeface="Calibri" panose="020F0502020204030204" pitchFamily="34" charset="0"/>
              </a:rPr>
              <a:t>n</a:t>
            </a:r>
            <a:r>
              <a:rPr lang="en-US" sz="1600" dirty="0" smtClean="0">
                <a:solidFill>
                  <a:srgbClr val="14539F"/>
                </a:solidFill>
                <a:latin typeface="Futura Lt BT" panose="020B0402020204020303" pitchFamily="34" charset="0"/>
                <a:cs typeface="Calibri" panose="020F0502020204030204" pitchFamily="34" charset="0"/>
              </a:rPr>
              <a:t>eed to be additional</a:t>
            </a:r>
            <a:endParaRPr lang="en-GB" sz="1600" dirty="0">
              <a:solidFill>
                <a:srgbClr val="14539F"/>
              </a:solidFill>
              <a:latin typeface="Futura Lt BT" panose="020B0402020204020303" pitchFamily="34" charset="0"/>
              <a:cs typeface="Calibri" panose="020F0502020204030204" pitchFamily="34" charset="0"/>
            </a:endParaRPr>
          </a:p>
        </p:txBody>
      </p:sp>
      <p:sp>
        <p:nvSpPr>
          <p:cNvPr id="20" name="Rectangle 19"/>
          <p:cNvSpPr/>
          <p:nvPr/>
        </p:nvSpPr>
        <p:spPr bwMode="auto">
          <a:xfrm>
            <a:off x="4493096" y="5688320"/>
            <a:ext cx="4263008" cy="477390"/>
          </a:xfrm>
          <a:prstGeom prst="rect">
            <a:avLst/>
          </a:prstGeom>
          <a:solidFill>
            <a:schemeClr val="bg1">
              <a:lumMod val="85000"/>
              <a:alpha val="87000"/>
            </a:schemeClr>
          </a:solidFill>
          <a:ln>
            <a:noFill/>
          </a:ln>
          <a:effectLst/>
          <a:extLst/>
        </p:spPr>
        <p:txBody>
          <a:bodyPr vert="horz" wrap="square" lIns="91440" tIns="45720" rIns="91440" bIns="45720" numCol="1" rtlCol="0" anchor="ctr" anchorCtr="0" compatLnSpc="1">
            <a:prstTxWarp prst="textNoShape">
              <a:avLst/>
            </a:prstTxWarp>
            <a:noAutofit/>
          </a:bodyPr>
          <a:lstStyle/>
          <a:p>
            <a:pPr>
              <a:spcAft>
                <a:spcPts val="600"/>
              </a:spcAft>
              <a:buSzPct val="102000"/>
              <a:buNone/>
            </a:pPr>
            <a:r>
              <a:rPr lang="en-US" sz="1600" dirty="0">
                <a:solidFill>
                  <a:srgbClr val="14539F"/>
                </a:solidFill>
                <a:latin typeface="Futura Lt BT" panose="020B0402020204020303" pitchFamily="34" charset="0"/>
                <a:cs typeface="Calibri" panose="020F0502020204030204" pitchFamily="34" charset="0"/>
              </a:rPr>
              <a:t>achieve a multiplier effect and where possible crowd-in private investment</a:t>
            </a:r>
            <a:endParaRPr lang="en-GB" sz="1600" dirty="0">
              <a:solidFill>
                <a:srgbClr val="14539F"/>
              </a:solidFill>
              <a:latin typeface="Futura Lt BT" panose="020B0402020204020303" pitchFamily="34" charset="0"/>
              <a:cs typeface="Calibri" panose="020F0502020204030204" pitchFamily="34" charset="0"/>
            </a:endParaRPr>
          </a:p>
        </p:txBody>
      </p:sp>
      <p:sp>
        <p:nvSpPr>
          <p:cNvPr id="21" name="Rectangle 20"/>
          <p:cNvSpPr/>
          <p:nvPr/>
        </p:nvSpPr>
        <p:spPr bwMode="auto">
          <a:xfrm>
            <a:off x="4494111" y="6243425"/>
            <a:ext cx="4263008" cy="477390"/>
          </a:xfrm>
          <a:prstGeom prst="rect">
            <a:avLst/>
          </a:prstGeom>
          <a:solidFill>
            <a:schemeClr val="bg1">
              <a:lumMod val="85000"/>
              <a:alpha val="87000"/>
            </a:schemeClr>
          </a:solidFill>
          <a:ln>
            <a:noFill/>
          </a:ln>
          <a:effectLst/>
          <a:extLst/>
        </p:spPr>
        <p:txBody>
          <a:bodyPr vert="horz" wrap="square" lIns="91440" tIns="45720" rIns="91440" bIns="45720" numCol="1" rtlCol="0" anchor="ctr" anchorCtr="0" compatLnSpc="1">
            <a:prstTxWarp prst="textNoShape">
              <a:avLst/>
            </a:prstTxWarp>
            <a:noAutofit/>
          </a:bodyPr>
          <a:lstStyle/>
          <a:p>
            <a:pPr>
              <a:spcAft>
                <a:spcPts val="600"/>
              </a:spcAft>
              <a:buSzPct val="102000"/>
              <a:buNone/>
            </a:pPr>
            <a:r>
              <a:rPr lang="en-US" sz="1600" dirty="0">
                <a:solidFill>
                  <a:srgbClr val="14539F"/>
                </a:solidFill>
                <a:latin typeface="Futura Lt BT" panose="020B0402020204020303" pitchFamily="34" charset="0"/>
                <a:cs typeface="Calibri" panose="020F0502020204030204" pitchFamily="34" charset="0"/>
              </a:rPr>
              <a:t>help meet EU policy objectives</a:t>
            </a:r>
            <a:endParaRPr lang="en-GB" sz="1600" dirty="0">
              <a:solidFill>
                <a:srgbClr val="14539F"/>
              </a:solidFill>
              <a:latin typeface="Futura Lt BT" panose="020B0402020204020303" pitchFamily="34" charset="0"/>
              <a:cs typeface="Calibri" panose="020F0502020204030204" pitchFamily="34" charset="0"/>
            </a:endParaRPr>
          </a:p>
        </p:txBody>
      </p:sp>
    </p:spTree>
    <p:extLst>
      <p:ext uri="{BB962C8B-B14F-4D97-AF65-F5344CB8AC3E}">
        <p14:creationId xmlns:p14="http://schemas.microsoft.com/office/powerpoint/2010/main" val="211895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EIB offer under </a:t>
            </a:r>
            <a:r>
              <a:rPr lang="en-US" dirty="0" err="1" smtClean="0"/>
              <a:t>InvestEU</a:t>
            </a:r>
            <a:endParaRPr lang="en-GB"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11D65-8DD6-49C5-89EE-69AB76AFA2B9}" type="datetime1">
              <a:rPr kumimoji="0" lang="fr-LU"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07/04/2022</a:t>
            </a:fld>
            <a:endParaRPr kumimoji="0" lang="en-GB"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0A51CA-4611-42BC-8C78-05A9D4A054CC}" type="slidenum">
              <a:rPr kumimoji="0" lang="en-GB"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Right Arrow 49"/>
          <p:cNvSpPr/>
          <p:nvPr/>
        </p:nvSpPr>
        <p:spPr>
          <a:xfrm>
            <a:off x="940360" y="3553045"/>
            <a:ext cx="5718990" cy="369497"/>
          </a:xfrm>
          <a:prstGeom prst="rightArrow">
            <a:avLst/>
          </a:prstGeom>
          <a:solidFill>
            <a:srgbClr val="E7E6E6">
              <a:lumMod val="85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p:cNvSpPr/>
          <p:nvPr/>
        </p:nvSpPr>
        <p:spPr>
          <a:xfrm>
            <a:off x="6703032" y="2233053"/>
            <a:ext cx="1706178" cy="2287180"/>
          </a:xfrm>
          <a:prstGeom prst="rect">
            <a:avLst/>
          </a:prstGeom>
          <a:solidFill>
            <a:sysClr val="window" lastClr="FFFFFF">
              <a:lumMod val="50000"/>
            </a:sysClr>
          </a:solidFill>
          <a:ln w="12700" cap="flat" cmpd="sng" algn="ctr">
            <a:solidFill>
              <a:srgbClr val="1D9A78">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ight Arrow 51"/>
          <p:cNvSpPr/>
          <p:nvPr/>
        </p:nvSpPr>
        <p:spPr>
          <a:xfrm>
            <a:off x="979278" y="2707118"/>
            <a:ext cx="5649702" cy="369497"/>
          </a:xfrm>
          <a:prstGeom prst="rightArrow">
            <a:avLst/>
          </a:prstGeom>
          <a:solidFill>
            <a:srgbClr val="E7E6E6">
              <a:lumMod val="85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p:cNvSpPr/>
          <p:nvPr/>
        </p:nvSpPr>
        <p:spPr>
          <a:xfrm>
            <a:off x="935596" y="1507518"/>
            <a:ext cx="1455145" cy="3634460"/>
          </a:xfrm>
          <a:prstGeom prst="rect">
            <a:avLst/>
          </a:prstGeom>
          <a:solidFill>
            <a:sysClr val="window" lastClr="FFFFFF">
              <a:lumMod val="50000"/>
            </a:sysClr>
          </a:solidFill>
          <a:ln w="12700" cap="flat" cmpd="sng" algn="ctr">
            <a:solidFill>
              <a:srgbClr val="1D9A78">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prstClr val="white"/>
                </a:solidFill>
                <a:effectLst/>
                <a:uLnTx/>
                <a:uFillTx/>
                <a:latin typeface="Calibri" panose="020F0502020204030204"/>
                <a:ea typeface="+mn-ea"/>
                <a:cs typeface="+mn-cs"/>
              </a:rPr>
              <a:t>EIB</a:t>
            </a: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p:cNvSpPr/>
          <p:nvPr/>
        </p:nvSpPr>
        <p:spPr>
          <a:xfrm>
            <a:off x="6740917" y="2301058"/>
            <a:ext cx="1586728" cy="315300"/>
          </a:xfrm>
          <a:prstGeom prst="rect">
            <a:avLst/>
          </a:prstGeom>
          <a:solidFill>
            <a:srgbClr val="00206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Corporate / </a:t>
            </a:r>
            <a:r>
              <a:rPr kumimoji="0" lang="de-DE"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MidCap</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p:cNvSpPr/>
          <p:nvPr/>
        </p:nvSpPr>
        <p:spPr>
          <a:xfrm>
            <a:off x="6740916" y="2985855"/>
            <a:ext cx="1586728" cy="315300"/>
          </a:xfrm>
          <a:prstGeom prst="rect">
            <a:avLst/>
          </a:prstGeom>
          <a:solidFill>
            <a:srgbClr val="00206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Project </a:t>
            </a:r>
            <a:r>
              <a:rPr kumimoji="0" lang="de-DE"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Finance</a:t>
            </a:r>
            <a:r>
              <a:rPr kumimoji="0" lang="de-DE" sz="1200" b="0" i="0" u="none" strike="noStrike" kern="0" cap="none" spc="0" normalizeH="0" baseline="0" noProof="0" dirty="0" smtClean="0">
                <a:ln>
                  <a:noFill/>
                </a:ln>
                <a:solidFill>
                  <a:prstClr val="white"/>
                </a:solidFill>
                <a:effectLst/>
                <a:uLnTx/>
                <a:uFillTx/>
                <a:latin typeface="Calibri" panose="020F0502020204030204"/>
                <a:ea typeface="+mn-ea"/>
                <a:cs typeface="+mn-cs"/>
              </a:rPr>
              <a:t> / PPP</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62"/>
          <p:cNvSpPr/>
          <p:nvPr/>
        </p:nvSpPr>
        <p:spPr>
          <a:xfrm>
            <a:off x="6740916" y="2643456"/>
            <a:ext cx="1586728" cy="315300"/>
          </a:xfrm>
          <a:prstGeom prst="rect">
            <a:avLst/>
          </a:prstGeom>
          <a:solidFill>
            <a:srgbClr val="00206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Venture </a:t>
            </a:r>
            <a:r>
              <a:rPr kumimoji="0" lang="de-DE" sz="1200" b="0" i="0" u="none" strike="noStrike" kern="0" cap="none" spc="0" normalizeH="0" baseline="0" noProof="0" dirty="0" err="1">
                <a:ln>
                  <a:noFill/>
                </a:ln>
                <a:solidFill>
                  <a:prstClr val="white"/>
                </a:solidFill>
                <a:effectLst/>
                <a:uLnTx/>
                <a:uFillTx/>
                <a:latin typeface="Calibri" panose="020F0502020204030204"/>
                <a:ea typeface="+mn-ea"/>
                <a:cs typeface="+mn-cs"/>
              </a:rPr>
              <a:t>Debt</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4" name="Rectangle 63"/>
          <p:cNvSpPr/>
          <p:nvPr/>
        </p:nvSpPr>
        <p:spPr>
          <a:xfrm>
            <a:off x="4199961" y="3910339"/>
            <a:ext cx="1706700" cy="511488"/>
          </a:xfrm>
          <a:prstGeom prst="rect">
            <a:avLst/>
          </a:prstGeom>
          <a:solidFill>
            <a:srgbClr val="1D9A78">
              <a:lumMod val="75000"/>
            </a:srgbClr>
          </a:solidFill>
          <a:ln w="12700" cap="flat" cmpd="sng" algn="ctr">
            <a:solidFill>
              <a:srgbClr val="1D9A78">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white"/>
                </a:solidFill>
                <a:effectLst/>
                <a:uLnTx/>
                <a:uFillTx/>
                <a:latin typeface="Calibri" panose="020F0502020204030204"/>
                <a:ea typeface="+mn-ea"/>
                <a:cs typeface="+mn-cs"/>
              </a:rPr>
              <a:t>Financial </a:t>
            </a:r>
            <a:r>
              <a:rPr kumimoji="0" lang="de-DE" sz="1600" b="0" i="0" u="none" strike="noStrike" kern="0" cap="none" spc="0" normalizeH="0" baseline="0" noProof="0" dirty="0" err="1">
                <a:ln>
                  <a:noFill/>
                </a:ln>
                <a:solidFill>
                  <a:prstClr val="white"/>
                </a:solidFill>
                <a:effectLst/>
                <a:uLnTx/>
                <a:uFillTx/>
                <a:latin typeface="Calibri" panose="020F0502020204030204"/>
                <a:ea typeface="+mn-ea"/>
                <a:cs typeface="+mn-cs"/>
              </a:rPr>
              <a:t>Intermediary</a:t>
            </a: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2572366" y="1549763"/>
            <a:ext cx="5836844" cy="954107"/>
          </a:xfrm>
          <a:prstGeom prst="rect">
            <a:avLst/>
          </a:prstGeom>
        </p:spPr>
        <p:txBody>
          <a:bodyPr wrap="square">
            <a:spAutoFit/>
          </a:bodyPr>
          <a:lstStyle/>
          <a:p>
            <a:pPr marL="268288" marR="0" lvl="0" indent="-268288"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Direct IEU transactions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while bankable in principle – allow the Bank to facilitate or accelerate projects by pushing certain boundaries beyond EIB standards: (</a:t>
            </a:r>
            <a:r>
              <a:rPr kumimoji="0" lang="en-US" sz="1400" b="0" i="0" u="none" strike="noStrike" kern="0" cap="none" spc="0" normalizeH="0" baseline="0" noProof="0" dirty="0" err="1">
                <a:ln>
                  <a:noFill/>
                </a:ln>
                <a:solidFill>
                  <a:prstClr val="black"/>
                </a:solidFill>
                <a:effectLst/>
                <a:uLnTx/>
                <a:uFillTx/>
                <a:latin typeface="Calibri" panose="020F0502020204030204"/>
                <a:ea typeface="+mn-ea"/>
                <a:cs typeface="+mn-cs"/>
              </a:rPr>
              <a:t>i</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maturity, (ii) subordination, (iii) less collateral,…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1" name="Rectangle 70"/>
          <p:cNvSpPr/>
          <p:nvPr/>
        </p:nvSpPr>
        <p:spPr>
          <a:xfrm>
            <a:off x="2675548" y="4562544"/>
            <a:ext cx="5298309" cy="738664"/>
          </a:xfrm>
          <a:prstGeom prst="rect">
            <a:avLst/>
          </a:prstGeom>
        </p:spPr>
        <p:txBody>
          <a:bodyPr wrap="square">
            <a:spAutoFit/>
          </a:bodyPr>
          <a:lstStyle/>
          <a:p>
            <a:pPr marL="268288" marR="0" lvl="0" indent="-268288"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Indirect Invest EU transactions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aim to share risks with banks and other intermediaries in order to allow them to directly engage in eligible IEU transactions. </a:t>
            </a:r>
          </a:p>
        </p:txBody>
      </p:sp>
      <p:sp>
        <p:nvSpPr>
          <p:cNvPr id="30" name="Rectangle 29"/>
          <p:cNvSpPr/>
          <p:nvPr/>
        </p:nvSpPr>
        <p:spPr>
          <a:xfrm>
            <a:off x="6767581" y="3853111"/>
            <a:ext cx="1586728" cy="610526"/>
          </a:xfrm>
          <a:prstGeom prst="rect">
            <a:avLst/>
          </a:prstGeom>
          <a:solidFill>
            <a:srgbClr val="00206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Smaller</a:t>
            </a:r>
            <a:r>
              <a:rPr kumimoji="0" lang="de-DE" sz="1200" b="0" i="0" u="none" strike="noStrike" kern="0" cap="none" spc="0" normalizeH="0" baseline="0" noProof="0" dirty="0" smtClean="0">
                <a:ln>
                  <a:noFill/>
                </a:ln>
                <a:solidFill>
                  <a:prstClr val="white"/>
                </a:solidFill>
                <a:effectLst/>
                <a:uLnTx/>
                <a:uFillTx/>
                <a:latin typeface="Calibri" panose="020F0502020204030204"/>
                <a:ea typeface="+mn-ea"/>
                <a:cs typeface="+mn-cs"/>
              </a:rPr>
              <a:t> Final </a:t>
            </a:r>
            <a:r>
              <a:rPr kumimoji="0" lang="de-DE"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Recipients</a:t>
            </a:r>
            <a:r>
              <a:rPr kumimoji="0" lang="de-DE" sz="1200" b="0" i="0" u="none" strike="noStrike" kern="0" cap="none" spc="0" normalizeH="0" baseline="0" noProof="0" dirty="0" smtClean="0">
                <a:ln>
                  <a:noFill/>
                </a:ln>
                <a:solidFill>
                  <a:prstClr val="white"/>
                </a:solidFill>
                <a:effectLst/>
                <a:uLnTx/>
                <a:uFillTx/>
                <a:latin typeface="Calibri" panose="020F0502020204030204"/>
                <a:ea typeface="+mn-ea"/>
                <a:cs typeface="+mn-cs"/>
              </a:rPr>
              <a:t> (e.g. SMEs, </a:t>
            </a:r>
            <a:r>
              <a:rPr kumimoji="0" lang="de-DE"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municipalities</a:t>
            </a:r>
            <a:r>
              <a:rPr kumimoji="0" lang="de-DE" sz="1200" b="0" i="0" u="none" strike="noStrike" kern="0" cap="none" spc="0" normalizeH="0" baseline="0" noProof="0" dirty="0" smtClean="0">
                <a:ln>
                  <a:noFill/>
                </a:ln>
                <a:solidFill>
                  <a:prstClr val="white"/>
                </a:solidFill>
                <a:effectLst/>
                <a:uLnTx/>
                <a:uFillTx/>
                <a:latin typeface="Calibri" panose="020F0502020204030204"/>
                <a:ea typeface="+mn-ea"/>
                <a:cs typeface="+mn-cs"/>
              </a:rPr>
              <a:t>,…) </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p:cNvSpPr/>
          <p:nvPr/>
        </p:nvSpPr>
        <p:spPr>
          <a:xfrm>
            <a:off x="6754163" y="3353062"/>
            <a:ext cx="1586728" cy="315300"/>
          </a:xfrm>
          <a:prstGeom prst="rect">
            <a:avLst/>
          </a:prstGeom>
          <a:solidFill>
            <a:srgbClr val="00206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white"/>
                </a:solidFill>
                <a:effectLst/>
                <a:uLnTx/>
                <a:uFillTx/>
                <a:latin typeface="Calibri" panose="020F0502020204030204"/>
                <a:ea typeface="+mn-ea"/>
                <a:cs typeface="+mn-cs"/>
              </a:rPr>
              <a:t>Public </a:t>
            </a:r>
            <a:r>
              <a:rPr kumimoji="0" lang="de-DE"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Sector</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565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4" y="-23488"/>
            <a:ext cx="7886700" cy="576000"/>
          </a:xfrm>
        </p:spPr>
        <p:txBody>
          <a:bodyPr/>
          <a:lstStyle/>
          <a:p>
            <a:r>
              <a:rPr lang="en-US" dirty="0" smtClean="0"/>
              <a:t>Different Financing Structures</a:t>
            </a:r>
            <a:endParaRPr lang="en-GB" dirty="0"/>
          </a:p>
        </p:txBody>
      </p:sp>
      <p:sp>
        <p:nvSpPr>
          <p:cNvPr id="4" name="Date Placeholder 3"/>
          <p:cNvSpPr>
            <a:spLocks noGrp="1"/>
          </p:cNvSpPr>
          <p:nvPr>
            <p:ph type="dt" sz="half" idx="10"/>
          </p:nvPr>
        </p:nvSpPr>
        <p:spPr/>
        <p:txBody>
          <a:bodyPr/>
          <a:lstStyle/>
          <a:p>
            <a:fld id="{481503B0-C89C-6348-B03F-73B7AF7A7674}" type="datetime1">
              <a:rPr lang="fr-LU" smtClean="0"/>
              <a:t>07/04/2022</a:t>
            </a:fld>
            <a:endParaRPr lang="fr-FR"/>
          </a:p>
        </p:txBody>
      </p:sp>
      <p:sp>
        <p:nvSpPr>
          <p:cNvPr id="5" name="Slide Number Placeholder 4"/>
          <p:cNvSpPr>
            <a:spLocks noGrp="1"/>
          </p:cNvSpPr>
          <p:nvPr>
            <p:ph type="sldNum" sz="quarter" idx="12"/>
          </p:nvPr>
        </p:nvSpPr>
        <p:spPr/>
        <p:txBody>
          <a:bodyPr/>
          <a:lstStyle/>
          <a:p>
            <a:fld id="{68559C87-4400-0E45-97C7-BDEE4D66133D}" type="slidenum">
              <a:rPr lang="fr-FR" smtClean="0"/>
              <a:t>8</a:t>
            </a:fld>
            <a:endParaRPr lang="fr-FR"/>
          </a:p>
        </p:txBody>
      </p:sp>
      <p:grpSp>
        <p:nvGrpSpPr>
          <p:cNvPr id="7" name="Group 6"/>
          <p:cNvGrpSpPr/>
          <p:nvPr/>
        </p:nvGrpSpPr>
        <p:grpSpPr>
          <a:xfrm>
            <a:off x="367217" y="565589"/>
            <a:ext cx="8129887" cy="4960921"/>
            <a:chOff x="625475" y="1777650"/>
            <a:chExt cx="7894109" cy="4579918"/>
          </a:xfrm>
        </p:grpSpPr>
        <p:grpSp>
          <p:nvGrpSpPr>
            <p:cNvPr id="8" name="Group 7"/>
            <p:cNvGrpSpPr/>
            <p:nvPr/>
          </p:nvGrpSpPr>
          <p:grpSpPr>
            <a:xfrm>
              <a:off x="625475" y="1777650"/>
              <a:ext cx="7885685" cy="706767"/>
              <a:chOff x="625475" y="1777650"/>
              <a:chExt cx="7885685" cy="706767"/>
            </a:xfrm>
          </p:grpSpPr>
          <p:sp>
            <p:nvSpPr>
              <p:cNvPr id="9" name="Freeform 8"/>
              <p:cNvSpPr/>
              <p:nvPr/>
            </p:nvSpPr>
            <p:spPr>
              <a:xfrm>
                <a:off x="625475" y="1791713"/>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EIB</a:t>
                </a:r>
                <a:endParaRPr lang="en-US" sz="1800" kern="1200" dirty="0"/>
              </a:p>
            </p:txBody>
          </p:sp>
          <p:sp>
            <p:nvSpPr>
              <p:cNvPr id="10" name="Freeform 9"/>
              <p:cNvSpPr/>
              <p:nvPr/>
            </p:nvSpPr>
            <p:spPr>
              <a:xfrm rot="21589526">
                <a:off x="2602759" y="1782636"/>
                <a:ext cx="659058" cy="700497"/>
              </a:xfrm>
              <a:custGeom>
                <a:avLst/>
                <a:gdLst>
                  <a:gd name="connsiteX0" fmla="*/ 0 w 659058"/>
                  <a:gd name="connsiteY0" fmla="*/ 140099 h 700497"/>
                  <a:gd name="connsiteX1" fmla="*/ 329529 w 659058"/>
                  <a:gd name="connsiteY1" fmla="*/ 140099 h 700497"/>
                  <a:gd name="connsiteX2" fmla="*/ 329529 w 659058"/>
                  <a:gd name="connsiteY2" fmla="*/ 0 h 700497"/>
                  <a:gd name="connsiteX3" fmla="*/ 659058 w 659058"/>
                  <a:gd name="connsiteY3" fmla="*/ 350249 h 700497"/>
                  <a:gd name="connsiteX4" fmla="*/ 329529 w 659058"/>
                  <a:gd name="connsiteY4" fmla="*/ 700497 h 700497"/>
                  <a:gd name="connsiteX5" fmla="*/ 329529 w 659058"/>
                  <a:gd name="connsiteY5" fmla="*/ 560398 h 700497"/>
                  <a:gd name="connsiteX6" fmla="*/ 0 w 659058"/>
                  <a:gd name="connsiteY6" fmla="*/ 560398 h 700497"/>
                  <a:gd name="connsiteX7" fmla="*/ 0 w 659058"/>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058" h="700497">
                    <a:moveTo>
                      <a:pt x="0" y="140099"/>
                    </a:moveTo>
                    <a:lnTo>
                      <a:pt x="329529" y="140099"/>
                    </a:lnTo>
                    <a:lnTo>
                      <a:pt x="329529" y="0"/>
                    </a:lnTo>
                    <a:lnTo>
                      <a:pt x="659058" y="350249"/>
                    </a:lnTo>
                    <a:lnTo>
                      <a:pt x="329529" y="700497"/>
                    </a:lnTo>
                    <a:lnTo>
                      <a:pt x="329529"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40098" rIns="197717" bIns="140099" numCol="1" spcCol="1270" anchor="ctr" anchorCtr="0">
                <a:noAutofit/>
              </a:bodyPr>
              <a:lstStyle/>
              <a:p>
                <a:pPr lvl="0" algn="ctr" defTabSz="622300">
                  <a:lnSpc>
                    <a:spcPct val="90000"/>
                  </a:lnSpc>
                  <a:spcBef>
                    <a:spcPct val="0"/>
                  </a:spcBef>
                  <a:spcAft>
                    <a:spcPct val="35000"/>
                  </a:spcAft>
                </a:pPr>
                <a:r>
                  <a:rPr lang="en-US" sz="1400" kern="1200" dirty="0" smtClean="0"/>
                  <a:t>Loan</a:t>
                </a:r>
                <a:endParaRPr lang="en-US" sz="1400" kern="1200" dirty="0"/>
              </a:p>
            </p:txBody>
          </p:sp>
          <p:sp>
            <p:nvSpPr>
              <p:cNvPr id="11" name="Freeform 10"/>
              <p:cNvSpPr/>
              <p:nvPr/>
            </p:nvSpPr>
            <p:spPr>
              <a:xfrm>
                <a:off x="3962256" y="1781546"/>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Project promoter</a:t>
                </a:r>
                <a:endParaRPr lang="en-US" sz="1800" kern="1200" dirty="0"/>
              </a:p>
            </p:txBody>
          </p:sp>
          <p:sp>
            <p:nvSpPr>
              <p:cNvPr id="12" name="Freeform 11"/>
              <p:cNvSpPr/>
              <p:nvPr/>
            </p:nvSpPr>
            <p:spPr>
              <a:xfrm>
                <a:off x="5939178" y="1777650"/>
                <a:ext cx="658740" cy="700497"/>
              </a:xfrm>
              <a:custGeom>
                <a:avLst/>
                <a:gdLst>
                  <a:gd name="connsiteX0" fmla="*/ 0 w 658740"/>
                  <a:gd name="connsiteY0" fmla="*/ 140099 h 700497"/>
                  <a:gd name="connsiteX1" fmla="*/ 329370 w 658740"/>
                  <a:gd name="connsiteY1" fmla="*/ 140099 h 700497"/>
                  <a:gd name="connsiteX2" fmla="*/ 329370 w 658740"/>
                  <a:gd name="connsiteY2" fmla="*/ 0 h 700497"/>
                  <a:gd name="connsiteX3" fmla="*/ 658740 w 658740"/>
                  <a:gd name="connsiteY3" fmla="*/ 350249 h 700497"/>
                  <a:gd name="connsiteX4" fmla="*/ 329370 w 658740"/>
                  <a:gd name="connsiteY4" fmla="*/ 700497 h 700497"/>
                  <a:gd name="connsiteX5" fmla="*/ 329370 w 658740"/>
                  <a:gd name="connsiteY5" fmla="*/ 560398 h 700497"/>
                  <a:gd name="connsiteX6" fmla="*/ 0 w 658740"/>
                  <a:gd name="connsiteY6" fmla="*/ 560398 h 700497"/>
                  <a:gd name="connsiteX7" fmla="*/ 0 w 658740"/>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740" h="700497">
                    <a:moveTo>
                      <a:pt x="0" y="140099"/>
                    </a:moveTo>
                    <a:lnTo>
                      <a:pt x="329370" y="140099"/>
                    </a:lnTo>
                    <a:lnTo>
                      <a:pt x="329370" y="0"/>
                    </a:lnTo>
                    <a:lnTo>
                      <a:pt x="658740" y="350249"/>
                    </a:lnTo>
                    <a:lnTo>
                      <a:pt x="329370" y="700497"/>
                    </a:lnTo>
                    <a:lnTo>
                      <a:pt x="329370"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0099" rIns="197622" bIns="140099" numCol="1" spcCol="1270" anchor="ctr" anchorCtr="0">
                <a:noAutofit/>
              </a:bodyPr>
              <a:lstStyle/>
              <a:p>
                <a:pPr lvl="0" algn="ctr" defTabSz="622300">
                  <a:lnSpc>
                    <a:spcPct val="90000"/>
                  </a:lnSpc>
                  <a:spcBef>
                    <a:spcPct val="0"/>
                  </a:spcBef>
                  <a:spcAft>
                    <a:spcPct val="35000"/>
                  </a:spcAft>
                </a:pPr>
                <a:endParaRPr lang="en-US" sz="1400" kern="1200"/>
              </a:p>
            </p:txBody>
          </p:sp>
          <p:sp>
            <p:nvSpPr>
              <p:cNvPr id="13" name="Freeform 12"/>
              <p:cNvSpPr/>
              <p:nvPr/>
            </p:nvSpPr>
            <p:spPr>
              <a:xfrm>
                <a:off x="7298024" y="1781546"/>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Project</a:t>
                </a:r>
                <a:endParaRPr lang="en-US" sz="1800" kern="1200" dirty="0"/>
              </a:p>
            </p:txBody>
          </p:sp>
        </p:grpSp>
        <p:grpSp>
          <p:nvGrpSpPr>
            <p:cNvPr id="14" name="Group 13"/>
            <p:cNvGrpSpPr/>
            <p:nvPr/>
          </p:nvGrpSpPr>
          <p:grpSpPr>
            <a:xfrm>
              <a:off x="632689" y="2809211"/>
              <a:ext cx="7886895" cy="715562"/>
              <a:chOff x="531438" y="1777650"/>
              <a:chExt cx="7886895" cy="715562"/>
            </a:xfrm>
          </p:grpSpPr>
          <p:sp>
            <p:nvSpPr>
              <p:cNvPr id="15" name="Freeform 14"/>
              <p:cNvSpPr/>
              <p:nvPr/>
            </p:nvSpPr>
            <p:spPr>
              <a:xfrm>
                <a:off x="531438" y="1791713"/>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EIB</a:t>
                </a:r>
                <a:endParaRPr lang="en-US" sz="1800" kern="1200" dirty="0"/>
              </a:p>
            </p:txBody>
          </p:sp>
          <p:sp>
            <p:nvSpPr>
              <p:cNvPr id="16" name="Freeform 15"/>
              <p:cNvSpPr/>
              <p:nvPr/>
            </p:nvSpPr>
            <p:spPr>
              <a:xfrm rot="21589526">
                <a:off x="2502014" y="1792715"/>
                <a:ext cx="659058" cy="700497"/>
              </a:xfrm>
              <a:custGeom>
                <a:avLst/>
                <a:gdLst>
                  <a:gd name="connsiteX0" fmla="*/ 0 w 659058"/>
                  <a:gd name="connsiteY0" fmla="*/ 140099 h 700497"/>
                  <a:gd name="connsiteX1" fmla="*/ 329529 w 659058"/>
                  <a:gd name="connsiteY1" fmla="*/ 140099 h 700497"/>
                  <a:gd name="connsiteX2" fmla="*/ 329529 w 659058"/>
                  <a:gd name="connsiteY2" fmla="*/ 0 h 700497"/>
                  <a:gd name="connsiteX3" fmla="*/ 659058 w 659058"/>
                  <a:gd name="connsiteY3" fmla="*/ 350249 h 700497"/>
                  <a:gd name="connsiteX4" fmla="*/ 329529 w 659058"/>
                  <a:gd name="connsiteY4" fmla="*/ 700497 h 700497"/>
                  <a:gd name="connsiteX5" fmla="*/ 329529 w 659058"/>
                  <a:gd name="connsiteY5" fmla="*/ 560398 h 700497"/>
                  <a:gd name="connsiteX6" fmla="*/ 0 w 659058"/>
                  <a:gd name="connsiteY6" fmla="*/ 560398 h 700497"/>
                  <a:gd name="connsiteX7" fmla="*/ 0 w 659058"/>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058" h="700497">
                    <a:moveTo>
                      <a:pt x="0" y="140099"/>
                    </a:moveTo>
                    <a:lnTo>
                      <a:pt x="329529" y="140099"/>
                    </a:lnTo>
                    <a:lnTo>
                      <a:pt x="329529" y="0"/>
                    </a:lnTo>
                    <a:lnTo>
                      <a:pt x="659058" y="350249"/>
                    </a:lnTo>
                    <a:lnTo>
                      <a:pt x="329529" y="700497"/>
                    </a:lnTo>
                    <a:lnTo>
                      <a:pt x="329529"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40098" rIns="197717" bIns="140099" numCol="1" spcCol="1270" anchor="ctr" anchorCtr="0">
                <a:noAutofit/>
              </a:bodyPr>
              <a:lstStyle/>
              <a:p>
                <a:pPr lvl="0" algn="ctr" defTabSz="622300">
                  <a:lnSpc>
                    <a:spcPct val="90000"/>
                  </a:lnSpc>
                  <a:spcBef>
                    <a:spcPct val="0"/>
                  </a:spcBef>
                  <a:spcAft>
                    <a:spcPct val="35000"/>
                  </a:spcAft>
                </a:pPr>
                <a:r>
                  <a:rPr lang="en-US" sz="1400" kern="1200" dirty="0" smtClean="0"/>
                  <a:t>Loan</a:t>
                </a:r>
                <a:endParaRPr lang="en-US" sz="1400" kern="1200" dirty="0"/>
              </a:p>
            </p:txBody>
          </p:sp>
          <p:sp>
            <p:nvSpPr>
              <p:cNvPr id="17" name="Freeform 16"/>
              <p:cNvSpPr/>
              <p:nvPr/>
            </p:nvSpPr>
            <p:spPr>
              <a:xfrm>
                <a:off x="3868923" y="1791712"/>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Bank </a:t>
                </a:r>
                <a:endParaRPr lang="en-US" sz="1800" kern="1200" dirty="0"/>
              </a:p>
            </p:txBody>
          </p:sp>
          <p:sp>
            <p:nvSpPr>
              <p:cNvPr id="18" name="Freeform 17"/>
              <p:cNvSpPr/>
              <p:nvPr/>
            </p:nvSpPr>
            <p:spPr>
              <a:xfrm>
                <a:off x="5838433" y="1777650"/>
                <a:ext cx="658740" cy="700497"/>
              </a:xfrm>
              <a:custGeom>
                <a:avLst/>
                <a:gdLst>
                  <a:gd name="connsiteX0" fmla="*/ 0 w 658740"/>
                  <a:gd name="connsiteY0" fmla="*/ 140099 h 700497"/>
                  <a:gd name="connsiteX1" fmla="*/ 329370 w 658740"/>
                  <a:gd name="connsiteY1" fmla="*/ 140099 h 700497"/>
                  <a:gd name="connsiteX2" fmla="*/ 329370 w 658740"/>
                  <a:gd name="connsiteY2" fmla="*/ 0 h 700497"/>
                  <a:gd name="connsiteX3" fmla="*/ 658740 w 658740"/>
                  <a:gd name="connsiteY3" fmla="*/ 350249 h 700497"/>
                  <a:gd name="connsiteX4" fmla="*/ 329370 w 658740"/>
                  <a:gd name="connsiteY4" fmla="*/ 700497 h 700497"/>
                  <a:gd name="connsiteX5" fmla="*/ 329370 w 658740"/>
                  <a:gd name="connsiteY5" fmla="*/ 560398 h 700497"/>
                  <a:gd name="connsiteX6" fmla="*/ 0 w 658740"/>
                  <a:gd name="connsiteY6" fmla="*/ 560398 h 700497"/>
                  <a:gd name="connsiteX7" fmla="*/ 0 w 658740"/>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740" h="700497">
                    <a:moveTo>
                      <a:pt x="0" y="140099"/>
                    </a:moveTo>
                    <a:lnTo>
                      <a:pt x="329370" y="140099"/>
                    </a:lnTo>
                    <a:lnTo>
                      <a:pt x="329370" y="0"/>
                    </a:lnTo>
                    <a:lnTo>
                      <a:pt x="658740" y="350249"/>
                    </a:lnTo>
                    <a:lnTo>
                      <a:pt x="329370" y="700497"/>
                    </a:lnTo>
                    <a:lnTo>
                      <a:pt x="329370"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0099" rIns="197622" bIns="140099" numCol="1" spcCol="1270" anchor="ctr" anchorCtr="0">
                <a:noAutofit/>
              </a:bodyPr>
              <a:lstStyle/>
              <a:p>
                <a:pPr lvl="0" algn="ctr" defTabSz="622300">
                  <a:lnSpc>
                    <a:spcPct val="90000"/>
                  </a:lnSpc>
                  <a:spcBef>
                    <a:spcPct val="0"/>
                  </a:spcBef>
                  <a:spcAft>
                    <a:spcPct val="35000"/>
                  </a:spcAft>
                </a:pPr>
                <a:endParaRPr lang="en-US" sz="1400" kern="1200"/>
              </a:p>
            </p:txBody>
          </p:sp>
          <p:sp>
            <p:nvSpPr>
              <p:cNvPr id="19" name="Freeform 18"/>
              <p:cNvSpPr/>
              <p:nvPr/>
            </p:nvSpPr>
            <p:spPr>
              <a:xfrm>
                <a:off x="7205197" y="1781546"/>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Project 1</a:t>
                </a:r>
              </a:p>
              <a:p>
                <a:pPr lvl="0" algn="ctr" defTabSz="800100">
                  <a:lnSpc>
                    <a:spcPct val="90000"/>
                  </a:lnSpc>
                  <a:spcBef>
                    <a:spcPct val="0"/>
                  </a:spcBef>
                  <a:spcAft>
                    <a:spcPct val="35000"/>
                  </a:spcAft>
                </a:pPr>
                <a:r>
                  <a:rPr lang="en-US" dirty="0" smtClean="0"/>
                  <a:t>Project 2</a:t>
                </a:r>
              </a:p>
            </p:txBody>
          </p:sp>
        </p:grpSp>
        <p:grpSp>
          <p:nvGrpSpPr>
            <p:cNvPr id="20" name="Group 19"/>
            <p:cNvGrpSpPr/>
            <p:nvPr/>
          </p:nvGrpSpPr>
          <p:grpSpPr>
            <a:xfrm>
              <a:off x="625981" y="3771280"/>
              <a:ext cx="7885685" cy="706767"/>
              <a:chOff x="625475" y="1777650"/>
              <a:chExt cx="7885685" cy="706767"/>
            </a:xfrm>
          </p:grpSpPr>
          <p:sp>
            <p:nvSpPr>
              <p:cNvPr id="21" name="Freeform 20"/>
              <p:cNvSpPr/>
              <p:nvPr/>
            </p:nvSpPr>
            <p:spPr>
              <a:xfrm>
                <a:off x="625475" y="1791713"/>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EIB</a:t>
                </a:r>
                <a:endParaRPr lang="en-US" sz="1800" kern="1200" dirty="0"/>
              </a:p>
            </p:txBody>
          </p:sp>
          <p:sp>
            <p:nvSpPr>
              <p:cNvPr id="22" name="Freeform 21"/>
              <p:cNvSpPr/>
              <p:nvPr/>
            </p:nvSpPr>
            <p:spPr>
              <a:xfrm rot="21589526">
                <a:off x="2602759" y="1782636"/>
                <a:ext cx="659058" cy="700497"/>
              </a:xfrm>
              <a:custGeom>
                <a:avLst/>
                <a:gdLst>
                  <a:gd name="connsiteX0" fmla="*/ 0 w 659058"/>
                  <a:gd name="connsiteY0" fmla="*/ 140099 h 700497"/>
                  <a:gd name="connsiteX1" fmla="*/ 329529 w 659058"/>
                  <a:gd name="connsiteY1" fmla="*/ 140099 h 700497"/>
                  <a:gd name="connsiteX2" fmla="*/ 329529 w 659058"/>
                  <a:gd name="connsiteY2" fmla="*/ 0 h 700497"/>
                  <a:gd name="connsiteX3" fmla="*/ 659058 w 659058"/>
                  <a:gd name="connsiteY3" fmla="*/ 350249 h 700497"/>
                  <a:gd name="connsiteX4" fmla="*/ 329529 w 659058"/>
                  <a:gd name="connsiteY4" fmla="*/ 700497 h 700497"/>
                  <a:gd name="connsiteX5" fmla="*/ 329529 w 659058"/>
                  <a:gd name="connsiteY5" fmla="*/ 560398 h 700497"/>
                  <a:gd name="connsiteX6" fmla="*/ 0 w 659058"/>
                  <a:gd name="connsiteY6" fmla="*/ 560398 h 700497"/>
                  <a:gd name="connsiteX7" fmla="*/ 0 w 659058"/>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058" h="700497">
                    <a:moveTo>
                      <a:pt x="0" y="140099"/>
                    </a:moveTo>
                    <a:lnTo>
                      <a:pt x="329529" y="140099"/>
                    </a:lnTo>
                    <a:lnTo>
                      <a:pt x="329529" y="0"/>
                    </a:lnTo>
                    <a:lnTo>
                      <a:pt x="659058" y="350249"/>
                    </a:lnTo>
                    <a:lnTo>
                      <a:pt x="329529" y="700497"/>
                    </a:lnTo>
                    <a:lnTo>
                      <a:pt x="329529"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40098" rIns="197717" bIns="140099" numCol="1" spcCol="1270" anchor="ctr" anchorCtr="0">
                <a:noAutofit/>
              </a:bodyPr>
              <a:lstStyle/>
              <a:p>
                <a:pPr lvl="0" algn="ctr" defTabSz="622300">
                  <a:lnSpc>
                    <a:spcPct val="90000"/>
                  </a:lnSpc>
                  <a:spcBef>
                    <a:spcPct val="0"/>
                  </a:spcBef>
                  <a:spcAft>
                    <a:spcPct val="35000"/>
                  </a:spcAft>
                </a:pPr>
                <a:r>
                  <a:rPr lang="en-US" sz="1400" kern="1200" dirty="0" smtClean="0"/>
                  <a:t>Loan</a:t>
                </a:r>
                <a:endParaRPr lang="en-US" sz="1400" kern="1200" dirty="0"/>
              </a:p>
            </p:txBody>
          </p:sp>
          <p:sp>
            <p:nvSpPr>
              <p:cNvPr id="23" name="Freeform 22"/>
              <p:cNvSpPr/>
              <p:nvPr/>
            </p:nvSpPr>
            <p:spPr>
              <a:xfrm>
                <a:off x="3962256" y="1781546"/>
                <a:ext cx="1442358"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700" dirty="0" smtClean="0"/>
                  <a:t>Government/Self Government</a:t>
                </a:r>
                <a:r>
                  <a:rPr lang="en-US" sz="1700" kern="1200" dirty="0" smtClean="0"/>
                  <a:t> </a:t>
                </a:r>
                <a:endParaRPr lang="en-US" sz="1700" kern="1200" dirty="0"/>
              </a:p>
            </p:txBody>
          </p:sp>
          <p:sp>
            <p:nvSpPr>
              <p:cNvPr id="24" name="Freeform 23"/>
              <p:cNvSpPr/>
              <p:nvPr/>
            </p:nvSpPr>
            <p:spPr>
              <a:xfrm>
                <a:off x="5939178" y="1777650"/>
                <a:ext cx="658740" cy="700497"/>
              </a:xfrm>
              <a:custGeom>
                <a:avLst/>
                <a:gdLst>
                  <a:gd name="connsiteX0" fmla="*/ 0 w 658740"/>
                  <a:gd name="connsiteY0" fmla="*/ 140099 h 700497"/>
                  <a:gd name="connsiteX1" fmla="*/ 329370 w 658740"/>
                  <a:gd name="connsiteY1" fmla="*/ 140099 h 700497"/>
                  <a:gd name="connsiteX2" fmla="*/ 329370 w 658740"/>
                  <a:gd name="connsiteY2" fmla="*/ 0 h 700497"/>
                  <a:gd name="connsiteX3" fmla="*/ 658740 w 658740"/>
                  <a:gd name="connsiteY3" fmla="*/ 350249 h 700497"/>
                  <a:gd name="connsiteX4" fmla="*/ 329370 w 658740"/>
                  <a:gd name="connsiteY4" fmla="*/ 700497 h 700497"/>
                  <a:gd name="connsiteX5" fmla="*/ 329370 w 658740"/>
                  <a:gd name="connsiteY5" fmla="*/ 560398 h 700497"/>
                  <a:gd name="connsiteX6" fmla="*/ 0 w 658740"/>
                  <a:gd name="connsiteY6" fmla="*/ 560398 h 700497"/>
                  <a:gd name="connsiteX7" fmla="*/ 0 w 658740"/>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740" h="700497">
                    <a:moveTo>
                      <a:pt x="0" y="140099"/>
                    </a:moveTo>
                    <a:lnTo>
                      <a:pt x="329370" y="140099"/>
                    </a:lnTo>
                    <a:lnTo>
                      <a:pt x="329370" y="0"/>
                    </a:lnTo>
                    <a:lnTo>
                      <a:pt x="658740" y="350249"/>
                    </a:lnTo>
                    <a:lnTo>
                      <a:pt x="329370" y="700497"/>
                    </a:lnTo>
                    <a:lnTo>
                      <a:pt x="329370"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0099" rIns="197622" bIns="140099" numCol="1" spcCol="1270" anchor="ctr" anchorCtr="0">
                <a:noAutofit/>
              </a:bodyPr>
              <a:lstStyle/>
              <a:p>
                <a:pPr lvl="0" algn="ctr" defTabSz="622300">
                  <a:lnSpc>
                    <a:spcPct val="90000"/>
                  </a:lnSpc>
                  <a:spcBef>
                    <a:spcPct val="0"/>
                  </a:spcBef>
                  <a:spcAft>
                    <a:spcPct val="35000"/>
                  </a:spcAft>
                </a:pPr>
                <a:endParaRPr lang="en-US" sz="1400" kern="1200"/>
              </a:p>
            </p:txBody>
          </p:sp>
          <p:sp>
            <p:nvSpPr>
              <p:cNvPr id="25" name="Freeform 24"/>
              <p:cNvSpPr/>
              <p:nvPr/>
            </p:nvSpPr>
            <p:spPr>
              <a:xfrm>
                <a:off x="7298024" y="1781546"/>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Project 1</a:t>
                </a:r>
              </a:p>
              <a:p>
                <a:pPr lvl="0" algn="ctr" defTabSz="800100">
                  <a:lnSpc>
                    <a:spcPct val="90000"/>
                  </a:lnSpc>
                  <a:spcBef>
                    <a:spcPct val="0"/>
                  </a:spcBef>
                  <a:spcAft>
                    <a:spcPct val="35000"/>
                  </a:spcAft>
                </a:pPr>
                <a:r>
                  <a:rPr lang="en-US" dirty="0" smtClean="0"/>
                  <a:t>Project 2</a:t>
                </a:r>
              </a:p>
            </p:txBody>
          </p:sp>
        </p:grpSp>
        <p:grpSp>
          <p:nvGrpSpPr>
            <p:cNvPr id="32" name="Group 31"/>
            <p:cNvGrpSpPr/>
            <p:nvPr/>
          </p:nvGrpSpPr>
          <p:grpSpPr>
            <a:xfrm>
              <a:off x="625475" y="4701025"/>
              <a:ext cx="7885686" cy="706767"/>
              <a:chOff x="625475" y="1777650"/>
              <a:chExt cx="7885686" cy="706767"/>
            </a:xfrm>
          </p:grpSpPr>
          <p:sp>
            <p:nvSpPr>
              <p:cNvPr id="33" name="Freeform 32"/>
              <p:cNvSpPr/>
              <p:nvPr/>
            </p:nvSpPr>
            <p:spPr>
              <a:xfrm>
                <a:off x="625475" y="1791713"/>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EIB</a:t>
                </a:r>
                <a:endParaRPr lang="en-US" sz="1800" kern="1200" dirty="0"/>
              </a:p>
            </p:txBody>
          </p:sp>
          <p:sp>
            <p:nvSpPr>
              <p:cNvPr id="34" name="Freeform 33"/>
              <p:cNvSpPr/>
              <p:nvPr/>
            </p:nvSpPr>
            <p:spPr>
              <a:xfrm rot="21589526">
                <a:off x="2373289" y="1782551"/>
                <a:ext cx="1174085" cy="700497"/>
              </a:xfrm>
              <a:custGeom>
                <a:avLst/>
                <a:gdLst>
                  <a:gd name="connsiteX0" fmla="*/ 0 w 659058"/>
                  <a:gd name="connsiteY0" fmla="*/ 140099 h 700497"/>
                  <a:gd name="connsiteX1" fmla="*/ 329529 w 659058"/>
                  <a:gd name="connsiteY1" fmla="*/ 140099 h 700497"/>
                  <a:gd name="connsiteX2" fmla="*/ 329529 w 659058"/>
                  <a:gd name="connsiteY2" fmla="*/ 0 h 700497"/>
                  <a:gd name="connsiteX3" fmla="*/ 659058 w 659058"/>
                  <a:gd name="connsiteY3" fmla="*/ 350249 h 700497"/>
                  <a:gd name="connsiteX4" fmla="*/ 329529 w 659058"/>
                  <a:gd name="connsiteY4" fmla="*/ 700497 h 700497"/>
                  <a:gd name="connsiteX5" fmla="*/ 329529 w 659058"/>
                  <a:gd name="connsiteY5" fmla="*/ 560398 h 700497"/>
                  <a:gd name="connsiteX6" fmla="*/ 0 w 659058"/>
                  <a:gd name="connsiteY6" fmla="*/ 560398 h 700497"/>
                  <a:gd name="connsiteX7" fmla="*/ 0 w 659058"/>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058" h="700497">
                    <a:moveTo>
                      <a:pt x="0" y="140099"/>
                    </a:moveTo>
                    <a:lnTo>
                      <a:pt x="329529" y="140099"/>
                    </a:lnTo>
                    <a:lnTo>
                      <a:pt x="329529" y="0"/>
                    </a:lnTo>
                    <a:lnTo>
                      <a:pt x="659058" y="350249"/>
                    </a:lnTo>
                    <a:lnTo>
                      <a:pt x="329529" y="700497"/>
                    </a:lnTo>
                    <a:lnTo>
                      <a:pt x="329529"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40098" rIns="197717" bIns="140099" numCol="1" spcCol="1270" anchor="ctr" anchorCtr="0">
                <a:noAutofit/>
              </a:bodyPr>
              <a:lstStyle/>
              <a:p>
                <a:pPr lvl="0" algn="ctr" defTabSz="622300">
                  <a:lnSpc>
                    <a:spcPct val="90000"/>
                  </a:lnSpc>
                  <a:spcBef>
                    <a:spcPct val="0"/>
                  </a:spcBef>
                  <a:spcAft>
                    <a:spcPct val="35000"/>
                  </a:spcAft>
                </a:pPr>
                <a:r>
                  <a:rPr lang="en-US" sz="1300" kern="1200" dirty="0" smtClean="0"/>
                  <a:t>Loan/</a:t>
                </a:r>
              </a:p>
              <a:p>
                <a:pPr lvl="0" algn="ctr" defTabSz="622300">
                  <a:lnSpc>
                    <a:spcPct val="90000"/>
                  </a:lnSpc>
                  <a:spcBef>
                    <a:spcPct val="0"/>
                  </a:spcBef>
                  <a:spcAft>
                    <a:spcPct val="35000"/>
                  </a:spcAft>
                </a:pPr>
                <a:r>
                  <a:rPr lang="en-US" sz="1300" kern="1200" dirty="0" smtClean="0"/>
                  <a:t>Participation</a:t>
                </a:r>
                <a:endParaRPr lang="en-US" sz="1300" kern="1200" dirty="0"/>
              </a:p>
            </p:txBody>
          </p:sp>
          <p:sp>
            <p:nvSpPr>
              <p:cNvPr id="35" name="Freeform 34"/>
              <p:cNvSpPr/>
              <p:nvPr/>
            </p:nvSpPr>
            <p:spPr>
              <a:xfrm>
                <a:off x="3962256" y="1781546"/>
                <a:ext cx="1442358"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dirty="0" smtClean="0"/>
                  <a:t>Fund</a:t>
                </a:r>
                <a:r>
                  <a:rPr lang="en-US" sz="1800" kern="1200" dirty="0" smtClean="0"/>
                  <a:t> </a:t>
                </a:r>
                <a:endParaRPr lang="en-US" sz="1800" kern="1200" dirty="0"/>
              </a:p>
            </p:txBody>
          </p:sp>
          <p:sp>
            <p:nvSpPr>
              <p:cNvPr id="36" name="Freeform 35"/>
              <p:cNvSpPr/>
              <p:nvPr/>
            </p:nvSpPr>
            <p:spPr>
              <a:xfrm>
                <a:off x="5939178" y="1777650"/>
                <a:ext cx="658740" cy="700497"/>
              </a:xfrm>
              <a:custGeom>
                <a:avLst/>
                <a:gdLst>
                  <a:gd name="connsiteX0" fmla="*/ 0 w 658740"/>
                  <a:gd name="connsiteY0" fmla="*/ 140099 h 700497"/>
                  <a:gd name="connsiteX1" fmla="*/ 329370 w 658740"/>
                  <a:gd name="connsiteY1" fmla="*/ 140099 h 700497"/>
                  <a:gd name="connsiteX2" fmla="*/ 329370 w 658740"/>
                  <a:gd name="connsiteY2" fmla="*/ 0 h 700497"/>
                  <a:gd name="connsiteX3" fmla="*/ 658740 w 658740"/>
                  <a:gd name="connsiteY3" fmla="*/ 350249 h 700497"/>
                  <a:gd name="connsiteX4" fmla="*/ 329370 w 658740"/>
                  <a:gd name="connsiteY4" fmla="*/ 700497 h 700497"/>
                  <a:gd name="connsiteX5" fmla="*/ 329370 w 658740"/>
                  <a:gd name="connsiteY5" fmla="*/ 560398 h 700497"/>
                  <a:gd name="connsiteX6" fmla="*/ 0 w 658740"/>
                  <a:gd name="connsiteY6" fmla="*/ 560398 h 700497"/>
                  <a:gd name="connsiteX7" fmla="*/ 0 w 658740"/>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740" h="700497">
                    <a:moveTo>
                      <a:pt x="0" y="140099"/>
                    </a:moveTo>
                    <a:lnTo>
                      <a:pt x="329370" y="140099"/>
                    </a:lnTo>
                    <a:lnTo>
                      <a:pt x="329370" y="0"/>
                    </a:lnTo>
                    <a:lnTo>
                      <a:pt x="658740" y="350249"/>
                    </a:lnTo>
                    <a:lnTo>
                      <a:pt x="329370" y="700497"/>
                    </a:lnTo>
                    <a:lnTo>
                      <a:pt x="329370"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0099" rIns="197622" bIns="140099" numCol="1" spcCol="1270" anchor="ctr" anchorCtr="0">
                <a:noAutofit/>
              </a:bodyPr>
              <a:lstStyle/>
              <a:p>
                <a:pPr lvl="0" algn="ctr" defTabSz="622300">
                  <a:lnSpc>
                    <a:spcPct val="90000"/>
                  </a:lnSpc>
                  <a:spcBef>
                    <a:spcPct val="0"/>
                  </a:spcBef>
                  <a:spcAft>
                    <a:spcPct val="35000"/>
                  </a:spcAft>
                </a:pPr>
                <a:endParaRPr lang="en-US" sz="1400" kern="1200"/>
              </a:p>
            </p:txBody>
          </p:sp>
          <p:sp>
            <p:nvSpPr>
              <p:cNvPr id="37" name="Freeform 36"/>
              <p:cNvSpPr/>
              <p:nvPr/>
            </p:nvSpPr>
            <p:spPr>
              <a:xfrm>
                <a:off x="7225423" y="1781546"/>
                <a:ext cx="1285738"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dirty="0" smtClean="0"/>
                  <a:t>Investees</a:t>
                </a:r>
                <a:endParaRPr lang="en-US" dirty="0" smtClean="0"/>
              </a:p>
            </p:txBody>
          </p:sp>
        </p:grpSp>
        <p:grpSp>
          <p:nvGrpSpPr>
            <p:cNvPr id="30" name="Group 29"/>
            <p:cNvGrpSpPr/>
            <p:nvPr/>
          </p:nvGrpSpPr>
          <p:grpSpPr>
            <a:xfrm>
              <a:off x="625475" y="5650801"/>
              <a:ext cx="7885685" cy="706767"/>
              <a:chOff x="625475" y="1777650"/>
              <a:chExt cx="7885685" cy="706767"/>
            </a:xfrm>
          </p:grpSpPr>
          <p:sp>
            <p:nvSpPr>
              <p:cNvPr id="31" name="Freeform 30"/>
              <p:cNvSpPr/>
              <p:nvPr/>
            </p:nvSpPr>
            <p:spPr>
              <a:xfrm>
                <a:off x="625475" y="1791713"/>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sz="1800" kern="1200" dirty="0" smtClean="0"/>
                  <a:t>EIB</a:t>
                </a:r>
                <a:endParaRPr lang="en-US" sz="1800" kern="1200" dirty="0"/>
              </a:p>
            </p:txBody>
          </p:sp>
          <p:sp>
            <p:nvSpPr>
              <p:cNvPr id="39" name="Freeform 38"/>
              <p:cNvSpPr/>
              <p:nvPr/>
            </p:nvSpPr>
            <p:spPr>
              <a:xfrm>
                <a:off x="3962256" y="1781546"/>
                <a:ext cx="1442358"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dirty="0" smtClean="0"/>
                  <a:t>Project</a:t>
                </a:r>
                <a:r>
                  <a:rPr lang="en-US" sz="1800" kern="1200" dirty="0" smtClean="0"/>
                  <a:t> </a:t>
                </a:r>
                <a:endParaRPr lang="en-US" sz="1800" kern="1200" dirty="0"/>
              </a:p>
            </p:txBody>
          </p:sp>
          <p:sp>
            <p:nvSpPr>
              <p:cNvPr id="40" name="Freeform 39"/>
              <p:cNvSpPr/>
              <p:nvPr/>
            </p:nvSpPr>
            <p:spPr>
              <a:xfrm rot="10800000">
                <a:off x="5939178" y="1777650"/>
                <a:ext cx="658740" cy="700497"/>
              </a:xfrm>
              <a:custGeom>
                <a:avLst/>
                <a:gdLst>
                  <a:gd name="connsiteX0" fmla="*/ 0 w 658740"/>
                  <a:gd name="connsiteY0" fmla="*/ 140099 h 700497"/>
                  <a:gd name="connsiteX1" fmla="*/ 329370 w 658740"/>
                  <a:gd name="connsiteY1" fmla="*/ 140099 h 700497"/>
                  <a:gd name="connsiteX2" fmla="*/ 329370 w 658740"/>
                  <a:gd name="connsiteY2" fmla="*/ 0 h 700497"/>
                  <a:gd name="connsiteX3" fmla="*/ 658740 w 658740"/>
                  <a:gd name="connsiteY3" fmla="*/ 350249 h 700497"/>
                  <a:gd name="connsiteX4" fmla="*/ 329370 w 658740"/>
                  <a:gd name="connsiteY4" fmla="*/ 700497 h 700497"/>
                  <a:gd name="connsiteX5" fmla="*/ 329370 w 658740"/>
                  <a:gd name="connsiteY5" fmla="*/ 560398 h 700497"/>
                  <a:gd name="connsiteX6" fmla="*/ 0 w 658740"/>
                  <a:gd name="connsiteY6" fmla="*/ 560398 h 700497"/>
                  <a:gd name="connsiteX7" fmla="*/ 0 w 658740"/>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740" h="700497">
                    <a:moveTo>
                      <a:pt x="0" y="140099"/>
                    </a:moveTo>
                    <a:lnTo>
                      <a:pt x="329370" y="140099"/>
                    </a:lnTo>
                    <a:lnTo>
                      <a:pt x="329370" y="0"/>
                    </a:lnTo>
                    <a:lnTo>
                      <a:pt x="658740" y="350249"/>
                    </a:lnTo>
                    <a:lnTo>
                      <a:pt x="329370" y="700497"/>
                    </a:lnTo>
                    <a:lnTo>
                      <a:pt x="329370"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0099" rIns="197622" bIns="140099" numCol="1" spcCol="1270" anchor="ctr" anchorCtr="0">
                <a:noAutofit/>
              </a:bodyPr>
              <a:lstStyle/>
              <a:p>
                <a:pPr lvl="0" algn="ctr" defTabSz="622300">
                  <a:lnSpc>
                    <a:spcPct val="90000"/>
                  </a:lnSpc>
                  <a:spcBef>
                    <a:spcPct val="0"/>
                  </a:spcBef>
                  <a:spcAft>
                    <a:spcPct val="35000"/>
                  </a:spcAft>
                </a:pPr>
                <a:endParaRPr lang="en-US" sz="1400" kern="1200"/>
              </a:p>
            </p:txBody>
          </p:sp>
          <p:sp>
            <p:nvSpPr>
              <p:cNvPr id="41" name="Freeform 40"/>
              <p:cNvSpPr/>
              <p:nvPr/>
            </p:nvSpPr>
            <p:spPr>
              <a:xfrm>
                <a:off x="7298024" y="1781546"/>
                <a:ext cx="1213136" cy="692704"/>
              </a:xfrm>
              <a:custGeom>
                <a:avLst/>
                <a:gdLst>
                  <a:gd name="connsiteX0" fmla="*/ 0 w 1213136"/>
                  <a:gd name="connsiteY0" fmla="*/ 69270 h 692704"/>
                  <a:gd name="connsiteX1" fmla="*/ 69270 w 1213136"/>
                  <a:gd name="connsiteY1" fmla="*/ 0 h 692704"/>
                  <a:gd name="connsiteX2" fmla="*/ 1143866 w 1213136"/>
                  <a:gd name="connsiteY2" fmla="*/ 0 h 692704"/>
                  <a:gd name="connsiteX3" fmla="*/ 1213136 w 1213136"/>
                  <a:gd name="connsiteY3" fmla="*/ 69270 h 692704"/>
                  <a:gd name="connsiteX4" fmla="*/ 1213136 w 1213136"/>
                  <a:gd name="connsiteY4" fmla="*/ 623434 h 692704"/>
                  <a:gd name="connsiteX5" fmla="*/ 1143866 w 1213136"/>
                  <a:gd name="connsiteY5" fmla="*/ 692704 h 692704"/>
                  <a:gd name="connsiteX6" fmla="*/ 69270 w 1213136"/>
                  <a:gd name="connsiteY6" fmla="*/ 692704 h 692704"/>
                  <a:gd name="connsiteX7" fmla="*/ 0 w 1213136"/>
                  <a:gd name="connsiteY7" fmla="*/ 623434 h 692704"/>
                  <a:gd name="connsiteX8" fmla="*/ 0 w 1213136"/>
                  <a:gd name="connsiteY8" fmla="*/ 69270 h 6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136" h="692704">
                    <a:moveTo>
                      <a:pt x="0" y="69270"/>
                    </a:moveTo>
                    <a:cubicBezTo>
                      <a:pt x="0" y="31013"/>
                      <a:pt x="31013" y="0"/>
                      <a:pt x="69270" y="0"/>
                    </a:cubicBezTo>
                    <a:lnTo>
                      <a:pt x="1143866" y="0"/>
                    </a:lnTo>
                    <a:cubicBezTo>
                      <a:pt x="1182123" y="0"/>
                      <a:pt x="1213136" y="31013"/>
                      <a:pt x="1213136" y="69270"/>
                    </a:cubicBezTo>
                    <a:lnTo>
                      <a:pt x="1213136" y="623434"/>
                    </a:lnTo>
                    <a:cubicBezTo>
                      <a:pt x="1213136" y="661691"/>
                      <a:pt x="1182123" y="692704"/>
                      <a:pt x="1143866" y="692704"/>
                    </a:cubicBezTo>
                    <a:lnTo>
                      <a:pt x="69270" y="692704"/>
                    </a:lnTo>
                    <a:cubicBezTo>
                      <a:pt x="31013" y="692704"/>
                      <a:pt x="0" y="661691"/>
                      <a:pt x="0" y="623434"/>
                    </a:cubicBezTo>
                    <a:lnTo>
                      <a:pt x="0" y="692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69" tIns="88869" rIns="88869" bIns="88869" numCol="1" spcCol="1270" anchor="ctr" anchorCtr="0">
                <a:noAutofit/>
              </a:bodyPr>
              <a:lstStyle/>
              <a:p>
                <a:pPr lvl="0" algn="ctr" defTabSz="800100">
                  <a:lnSpc>
                    <a:spcPct val="90000"/>
                  </a:lnSpc>
                  <a:spcBef>
                    <a:spcPct val="0"/>
                  </a:spcBef>
                  <a:spcAft>
                    <a:spcPct val="35000"/>
                  </a:spcAft>
                </a:pPr>
                <a:r>
                  <a:rPr lang="en-US" dirty="0" smtClean="0"/>
                  <a:t>Project promoter</a:t>
                </a:r>
                <a:endParaRPr lang="en-US" sz="1800" kern="1200" dirty="0" smtClean="0"/>
              </a:p>
            </p:txBody>
          </p:sp>
        </p:grpSp>
        <p:sp>
          <p:nvSpPr>
            <p:cNvPr id="42" name="Freeform 41"/>
            <p:cNvSpPr/>
            <p:nvPr/>
          </p:nvSpPr>
          <p:spPr>
            <a:xfrm rot="21589526">
              <a:off x="2688111" y="5590339"/>
              <a:ext cx="659058" cy="700497"/>
            </a:xfrm>
            <a:custGeom>
              <a:avLst/>
              <a:gdLst>
                <a:gd name="connsiteX0" fmla="*/ 0 w 659058"/>
                <a:gd name="connsiteY0" fmla="*/ 140099 h 700497"/>
                <a:gd name="connsiteX1" fmla="*/ 329529 w 659058"/>
                <a:gd name="connsiteY1" fmla="*/ 140099 h 700497"/>
                <a:gd name="connsiteX2" fmla="*/ 329529 w 659058"/>
                <a:gd name="connsiteY2" fmla="*/ 0 h 700497"/>
                <a:gd name="connsiteX3" fmla="*/ 659058 w 659058"/>
                <a:gd name="connsiteY3" fmla="*/ 350249 h 700497"/>
                <a:gd name="connsiteX4" fmla="*/ 329529 w 659058"/>
                <a:gd name="connsiteY4" fmla="*/ 700497 h 700497"/>
                <a:gd name="connsiteX5" fmla="*/ 329529 w 659058"/>
                <a:gd name="connsiteY5" fmla="*/ 560398 h 700497"/>
                <a:gd name="connsiteX6" fmla="*/ 0 w 659058"/>
                <a:gd name="connsiteY6" fmla="*/ 560398 h 700497"/>
                <a:gd name="connsiteX7" fmla="*/ 0 w 659058"/>
                <a:gd name="connsiteY7" fmla="*/ 140099 h 7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058" h="700497">
                  <a:moveTo>
                    <a:pt x="0" y="140099"/>
                  </a:moveTo>
                  <a:lnTo>
                    <a:pt x="329529" y="140099"/>
                  </a:lnTo>
                  <a:lnTo>
                    <a:pt x="329529" y="0"/>
                  </a:lnTo>
                  <a:lnTo>
                    <a:pt x="659058" y="350249"/>
                  </a:lnTo>
                  <a:lnTo>
                    <a:pt x="329529" y="700497"/>
                  </a:lnTo>
                  <a:lnTo>
                    <a:pt x="329529" y="560398"/>
                  </a:lnTo>
                  <a:lnTo>
                    <a:pt x="0" y="560398"/>
                  </a:lnTo>
                  <a:lnTo>
                    <a:pt x="0" y="1400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40098" rIns="197717" bIns="14009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PF</a:t>
              </a:r>
              <a:r>
                <a:rPr lang="en-US" sz="1400" kern="1200" dirty="0" smtClean="0"/>
                <a:t> Loan</a:t>
              </a:r>
              <a:endParaRPr lang="en-US" sz="1400" kern="1200" dirty="0"/>
            </a:p>
          </p:txBody>
        </p:sp>
      </p:grpSp>
      <p:sp>
        <p:nvSpPr>
          <p:cNvPr id="3" name="Text Placeholder 2"/>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12940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634" y="481125"/>
            <a:ext cx="7038857" cy="53648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buNone/>
            </a:pPr>
            <a:r>
              <a:rPr lang="en-US" sz="2400" dirty="0">
                <a:solidFill>
                  <a:srgbClr val="015CAB"/>
                </a:solidFill>
                <a:latin typeface="Futura Lt BT" panose="020B0402020204020303" pitchFamily="34" charset="0"/>
                <a:ea typeface="+mj-ea"/>
                <a:cs typeface="+mj-cs"/>
              </a:rPr>
              <a:t>BENEFITS OF WORKING WITH EIB</a:t>
            </a:r>
          </a:p>
        </p:txBody>
      </p:sp>
      <p:sp>
        <p:nvSpPr>
          <p:cNvPr id="5" name="Rectangle 4"/>
          <p:cNvSpPr/>
          <p:nvPr/>
        </p:nvSpPr>
        <p:spPr>
          <a:xfrm>
            <a:off x="710803" y="1543846"/>
            <a:ext cx="345233" cy="349874"/>
          </a:xfrm>
          <a:prstGeom prst="rect">
            <a:avLst/>
          </a:prstGeom>
          <a:solidFill>
            <a:srgbClr val="114F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None/>
            </a:pPr>
            <a:r>
              <a:rPr lang="en-US" sz="2100" dirty="0">
                <a:solidFill>
                  <a:schemeClr val="bg1"/>
                </a:solidFill>
                <a:latin typeface="Myriad Pro semibold"/>
              </a:rPr>
              <a:t>1</a:t>
            </a:r>
          </a:p>
        </p:txBody>
      </p:sp>
      <p:sp>
        <p:nvSpPr>
          <p:cNvPr id="6" name="Rectangle 5"/>
          <p:cNvSpPr/>
          <p:nvPr/>
        </p:nvSpPr>
        <p:spPr>
          <a:xfrm>
            <a:off x="3275410" y="1543846"/>
            <a:ext cx="345233" cy="349874"/>
          </a:xfrm>
          <a:prstGeom prst="rect">
            <a:avLst/>
          </a:prstGeom>
          <a:solidFill>
            <a:srgbClr val="114F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None/>
            </a:pPr>
            <a:r>
              <a:rPr lang="en-US" sz="2100" dirty="0">
                <a:solidFill>
                  <a:schemeClr val="bg1"/>
                </a:solidFill>
                <a:latin typeface="Myriad Pro semibold"/>
              </a:rPr>
              <a:t>2</a:t>
            </a:r>
          </a:p>
        </p:txBody>
      </p:sp>
      <p:sp>
        <p:nvSpPr>
          <p:cNvPr id="7" name="Rectangle 6"/>
          <p:cNvSpPr/>
          <p:nvPr/>
        </p:nvSpPr>
        <p:spPr>
          <a:xfrm>
            <a:off x="5812313" y="1543846"/>
            <a:ext cx="345233" cy="349874"/>
          </a:xfrm>
          <a:prstGeom prst="rect">
            <a:avLst/>
          </a:prstGeom>
          <a:solidFill>
            <a:srgbClr val="114F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None/>
            </a:pPr>
            <a:r>
              <a:rPr lang="en-US" sz="2100" dirty="0">
                <a:solidFill>
                  <a:schemeClr val="bg1"/>
                </a:solidFill>
                <a:latin typeface="Myriad Pro semibold"/>
              </a:rPr>
              <a:t>3</a:t>
            </a:r>
          </a:p>
        </p:txBody>
      </p:sp>
      <p:sp>
        <p:nvSpPr>
          <p:cNvPr id="8" name="Rectangle 7"/>
          <p:cNvSpPr/>
          <p:nvPr/>
        </p:nvSpPr>
        <p:spPr>
          <a:xfrm>
            <a:off x="647819" y="1948171"/>
            <a:ext cx="2431283" cy="83275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25000"/>
              </a:lnSpc>
              <a:buNone/>
            </a:pPr>
            <a:r>
              <a:rPr lang="en-US" sz="1200" dirty="0">
                <a:solidFill>
                  <a:srgbClr val="14539F"/>
                </a:solidFill>
                <a:latin typeface="Futura Lt BT" panose="020B0402020204020303" pitchFamily="34" charset="0"/>
                <a:cs typeface="Calibri" panose="020F0502020204030204" pitchFamily="34" charset="0"/>
              </a:rPr>
              <a:t>EIB offers </a:t>
            </a:r>
            <a:r>
              <a:rPr lang="en-US" sz="1200" b="1" dirty="0">
                <a:solidFill>
                  <a:srgbClr val="14539F"/>
                </a:solidFill>
                <a:latin typeface="Futura Lt BT" panose="020B0402020204020303" pitchFamily="34" charset="0"/>
                <a:cs typeface="Calibri" panose="020F0502020204030204" pitchFamily="34" charset="0"/>
              </a:rPr>
              <a:t>attractive interest rates </a:t>
            </a:r>
            <a:r>
              <a:rPr lang="en-US" sz="1200" dirty="0">
                <a:solidFill>
                  <a:srgbClr val="14539F"/>
                </a:solidFill>
                <a:latin typeface="Futura Lt BT" panose="020B0402020204020303" pitchFamily="34" charset="0"/>
                <a:cs typeface="Calibri" panose="020F0502020204030204" pitchFamily="34" charset="0"/>
              </a:rPr>
              <a:t>to its clients (fixed and floating) due to its cheaper funding costs (</a:t>
            </a:r>
            <a:r>
              <a:rPr lang="en-US" sz="1200" dirty="0" err="1">
                <a:solidFill>
                  <a:srgbClr val="14539F"/>
                </a:solidFill>
                <a:latin typeface="Futura Lt BT" panose="020B0402020204020303" pitchFamily="34" charset="0"/>
                <a:cs typeface="Calibri" panose="020F0502020204030204" pitchFamily="34" charset="0"/>
              </a:rPr>
              <a:t>Aaa</a:t>
            </a:r>
            <a:r>
              <a:rPr lang="en-US" sz="1200" dirty="0">
                <a:solidFill>
                  <a:srgbClr val="14539F"/>
                </a:solidFill>
                <a:latin typeface="Futura Lt BT" panose="020B0402020204020303" pitchFamily="34" charset="0"/>
                <a:cs typeface="Calibri" panose="020F0502020204030204" pitchFamily="34" charset="0"/>
              </a:rPr>
              <a:t> rating)</a:t>
            </a:r>
            <a:endParaRPr lang="en-GB" sz="1200" dirty="0">
              <a:solidFill>
                <a:srgbClr val="14539F"/>
              </a:solidFill>
              <a:latin typeface="Futura Lt BT" panose="020B0402020204020303" pitchFamily="34" charset="0"/>
              <a:cs typeface="Calibri" panose="020F0502020204030204" pitchFamily="34" charset="0"/>
            </a:endParaRPr>
          </a:p>
        </p:txBody>
      </p:sp>
      <p:sp>
        <p:nvSpPr>
          <p:cNvPr id="9" name="Rectangle 8"/>
          <p:cNvSpPr/>
          <p:nvPr/>
        </p:nvSpPr>
        <p:spPr>
          <a:xfrm>
            <a:off x="3219425" y="1948171"/>
            <a:ext cx="2319313" cy="83275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25000"/>
              </a:lnSpc>
              <a:buNone/>
            </a:pPr>
            <a:r>
              <a:rPr lang="en-US" sz="1200" b="1" dirty="0">
                <a:solidFill>
                  <a:srgbClr val="14539F"/>
                </a:solidFill>
                <a:latin typeface="Futura Lt BT" panose="020B0402020204020303" pitchFamily="34" charset="0"/>
                <a:cs typeface="Calibri" panose="020F0502020204030204" pitchFamily="34" charset="0"/>
              </a:rPr>
              <a:t>Long maturity </a:t>
            </a:r>
            <a:r>
              <a:rPr lang="en-US" sz="1200" dirty="0">
                <a:solidFill>
                  <a:srgbClr val="14539F"/>
                </a:solidFill>
                <a:latin typeface="Futura Lt BT" panose="020B0402020204020303" pitchFamily="34" charset="0"/>
                <a:cs typeface="Calibri" panose="020F0502020204030204" pitchFamily="34" charset="0"/>
              </a:rPr>
              <a:t>matching </a:t>
            </a:r>
          </a:p>
          <a:p>
            <a:pPr>
              <a:lnSpc>
                <a:spcPct val="125000"/>
              </a:lnSpc>
              <a:buNone/>
            </a:pPr>
            <a:r>
              <a:rPr lang="en-US" sz="1200" dirty="0">
                <a:solidFill>
                  <a:srgbClr val="14539F"/>
                </a:solidFill>
                <a:latin typeface="Futura Lt BT" panose="020B0402020204020303" pitchFamily="34" charset="0"/>
                <a:cs typeface="Calibri" panose="020F0502020204030204" pitchFamily="34" charset="0"/>
              </a:rPr>
              <a:t>economic life of project assets.</a:t>
            </a:r>
          </a:p>
        </p:txBody>
      </p:sp>
      <p:sp>
        <p:nvSpPr>
          <p:cNvPr id="10" name="Rectangle 9"/>
          <p:cNvSpPr/>
          <p:nvPr/>
        </p:nvSpPr>
        <p:spPr>
          <a:xfrm>
            <a:off x="5749329" y="1948171"/>
            <a:ext cx="2319313" cy="83275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25000"/>
              </a:lnSpc>
              <a:buNone/>
            </a:pPr>
            <a:r>
              <a:rPr lang="en-US" sz="1200" dirty="0">
                <a:solidFill>
                  <a:srgbClr val="14539F"/>
                </a:solidFill>
                <a:latin typeface="Futura Lt BT" panose="020B0402020204020303" pitchFamily="34" charset="0"/>
                <a:cs typeface="Calibri" panose="020F0502020204030204" pitchFamily="34" charset="0"/>
              </a:rPr>
              <a:t>Financing </a:t>
            </a:r>
            <a:r>
              <a:rPr lang="en-US" sz="1200" b="1" dirty="0">
                <a:solidFill>
                  <a:srgbClr val="14539F"/>
                </a:solidFill>
                <a:latin typeface="Futura Lt BT" panose="020B0402020204020303" pitchFamily="34" charset="0"/>
                <a:cs typeface="Calibri" panose="020F0502020204030204" pitchFamily="34" charset="0"/>
              </a:rPr>
              <a:t>tangible and intangible </a:t>
            </a:r>
            <a:r>
              <a:rPr lang="en-US" sz="1200" dirty="0">
                <a:solidFill>
                  <a:srgbClr val="14539F"/>
                </a:solidFill>
                <a:latin typeface="Futura Lt BT" panose="020B0402020204020303" pitchFamily="34" charset="0"/>
                <a:cs typeface="Calibri" panose="020F0502020204030204" pitchFamily="34" charset="0"/>
              </a:rPr>
              <a:t>investments with up to </a:t>
            </a:r>
            <a:r>
              <a:rPr lang="en-US" sz="1200" b="1" dirty="0">
                <a:solidFill>
                  <a:srgbClr val="14539F"/>
                </a:solidFill>
                <a:latin typeface="Futura Lt BT" panose="020B0402020204020303" pitchFamily="34" charset="0"/>
                <a:cs typeface="Calibri" panose="020F0502020204030204" pitchFamily="34" charset="0"/>
              </a:rPr>
              <a:t>50% of project cost.</a:t>
            </a:r>
          </a:p>
        </p:txBody>
      </p:sp>
      <p:sp>
        <p:nvSpPr>
          <p:cNvPr id="11" name="Rectangle 10"/>
          <p:cNvSpPr/>
          <p:nvPr/>
        </p:nvSpPr>
        <p:spPr>
          <a:xfrm>
            <a:off x="710803" y="3176972"/>
            <a:ext cx="345233" cy="349874"/>
          </a:xfrm>
          <a:prstGeom prst="rect">
            <a:avLst/>
          </a:prstGeom>
          <a:solidFill>
            <a:srgbClr val="114F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None/>
            </a:pPr>
            <a:r>
              <a:rPr lang="en-US" sz="2100" dirty="0">
                <a:solidFill>
                  <a:schemeClr val="bg1"/>
                </a:solidFill>
                <a:latin typeface="Myriad Pro semibold"/>
              </a:rPr>
              <a:t>4</a:t>
            </a:r>
          </a:p>
        </p:txBody>
      </p:sp>
      <p:sp>
        <p:nvSpPr>
          <p:cNvPr id="12" name="Rectangle 11"/>
          <p:cNvSpPr/>
          <p:nvPr/>
        </p:nvSpPr>
        <p:spPr>
          <a:xfrm>
            <a:off x="3275410" y="3178503"/>
            <a:ext cx="345233" cy="349874"/>
          </a:xfrm>
          <a:prstGeom prst="rect">
            <a:avLst/>
          </a:prstGeom>
          <a:solidFill>
            <a:srgbClr val="114F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None/>
            </a:pPr>
            <a:r>
              <a:rPr lang="en-US" sz="2100" dirty="0">
                <a:solidFill>
                  <a:schemeClr val="bg1"/>
                </a:solidFill>
                <a:latin typeface="Myriad Pro semibold"/>
              </a:rPr>
              <a:t>5</a:t>
            </a:r>
          </a:p>
        </p:txBody>
      </p:sp>
      <p:sp>
        <p:nvSpPr>
          <p:cNvPr id="13" name="Rectangle 12"/>
          <p:cNvSpPr/>
          <p:nvPr/>
        </p:nvSpPr>
        <p:spPr>
          <a:xfrm>
            <a:off x="5812313" y="3178503"/>
            <a:ext cx="345233" cy="349874"/>
          </a:xfrm>
          <a:prstGeom prst="rect">
            <a:avLst/>
          </a:prstGeom>
          <a:solidFill>
            <a:srgbClr val="114F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None/>
            </a:pPr>
            <a:r>
              <a:rPr lang="en-US" sz="2100" dirty="0">
                <a:solidFill>
                  <a:schemeClr val="bg1"/>
                </a:solidFill>
                <a:latin typeface="Myriad Pro semibold"/>
              </a:rPr>
              <a:t>6</a:t>
            </a:r>
          </a:p>
        </p:txBody>
      </p:sp>
      <p:sp>
        <p:nvSpPr>
          <p:cNvPr id="14" name="Rectangle 13"/>
          <p:cNvSpPr/>
          <p:nvPr/>
        </p:nvSpPr>
        <p:spPr>
          <a:xfrm>
            <a:off x="647819" y="3582829"/>
            <a:ext cx="2431283" cy="83275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25000"/>
              </a:lnSpc>
              <a:buNone/>
            </a:pPr>
            <a:r>
              <a:rPr lang="lv-LV" sz="1200" dirty="0" err="1" smtClean="0">
                <a:solidFill>
                  <a:srgbClr val="14539F"/>
                </a:solidFill>
                <a:latin typeface="Futura Lt BT" panose="020B0402020204020303" pitchFamily="34" charset="0"/>
                <a:cs typeface="Calibri" panose="020F0502020204030204" pitchFamily="34" charset="0"/>
              </a:rPr>
              <a:t>Flexible</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approach</a:t>
            </a:r>
            <a:r>
              <a:rPr lang="lv-LV" sz="1200" dirty="0" smtClean="0">
                <a:solidFill>
                  <a:srgbClr val="14539F"/>
                </a:solidFill>
                <a:latin typeface="Futura Lt BT" panose="020B0402020204020303" pitchFamily="34" charset="0"/>
                <a:cs typeface="Calibri" panose="020F0502020204030204" pitchFamily="34" charset="0"/>
              </a:rPr>
              <a:t> to </a:t>
            </a:r>
            <a:r>
              <a:rPr lang="lv-LV" sz="1200" dirty="0" err="1" smtClean="0">
                <a:solidFill>
                  <a:srgbClr val="14539F"/>
                </a:solidFill>
                <a:latin typeface="Futura Lt BT" panose="020B0402020204020303" pitchFamily="34" charset="0"/>
                <a:cs typeface="Calibri" panose="020F0502020204030204" pitchFamily="34" charset="0"/>
              </a:rPr>
              <a:t>disbursement</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both</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fixed</a:t>
            </a:r>
            <a:r>
              <a:rPr lang="lv-LV" sz="1200" dirty="0" smtClean="0">
                <a:solidFill>
                  <a:srgbClr val="14539F"/>
                </a:solidFill>
                <a:latin typeface="Futura Lt BT" panose="020B0402020204020303" pitchFamily="34" charset="0"/>
                <a:cs typeface="Calibri" panose="020F0502020204030204" pitchFamily="34" charset="0"/>
              </a:rPr>
              <a:t> and </a:t>
            </a:r>
            <a:r>
              <a:rPr lang="lv-LV" sz="1200" dirty="0" err="1" smtClean="0">
                <a:solidFill>
                  <a:srgbClr val="14539F"/>
                </a:solidFill>
                <a:latin typeface="Futura Lt BT" panose="020B0402020204020303" pitchFamily="34" charset="0"/>
                <a:cs typeface="Calibri" panose="020F0502020204030204" pitchFamily="34" charset="0"/>
              </a:rPr>
              <a:t>floating</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rates</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of</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different</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maturities</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can</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be</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selected</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for</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different</a:t>
            </a:r>
            <a:r>
              <a:rPr lang="lv-LV" sz="1200" dirty="0" smtClean="0">
                <a:solidFill>
                  <a:srgbClr val="14539F"/>
                </a:solidFill>
                <a:latin typeface="Futura Lt BT" panose="020B0402020204020303" pitchFamily="34" charset="0"/>
                <a:cs typeface="Calibri" panose="020F0502020204030204" pitchFamily="34" charset="0"/>
              </a:rPr>
              <a:t> </a:t>
            </a:r>
            <a:r>
              <a:rPr lang="lv-LV" sz="1200" dirty="0" err="1" smtClean="0">
                <a:solidFill>
                  <a:srgbClr val="14539F"/>
                </a:solidFill>
                <a:latin typeface="Futura Lt BT" panose="020B0402020204020303" pitchFamily="34" charset="0"/>
                <a:cs typeface="Calibri" panose="020F0502020204030204" pitchFamily="34" charset="0"/>
              </a:rPr>
              <a:t>tranches</a:t>
            </a:r>
            <a:r>
              <a:rPr lang="lv-LV" sz="1200" dirty="0" smtClean="0">
                <a:solidFill>
                  <a:srgbClr val="14539F"/>
                </a:solidFill>
                <a:latin typeface="Futura Lt BT" panose="020B0402020204020303" pitchFamily="34" charset="0"/>
                <a:cs typeface="Calibri" panose="020F0502020204030204" pitchFamily="34" charset="0"/>
              </a:rPr>
              <a:t>.</a:t>
            </a:r>
            <a:endParaRPr lang="en-US" sz="1200" dirty="0">
              <a:solidFill>
                <a:srgbClr val="14539F"/>
              </a:solidFill>
              <a:latin typeface="Futura Lt BT" panose="020B0402020204020303" pitchFamily="34" charset="0"/>
              <a:cs typeface="Calibri" panose="020F0502020204030204" pitchFamily="34" charset="0"/>
            </a:endParaRPr>
          </a:p>
        </p:txBody>
      </p:sp>
      <p:sp>
        <p:nvSpPr>
          <p:cNvPr id="15" name="Rectangle 14"/>
          <p:cNvSpPr/>
          <p:nvPr/>
        </p:nvSpPr>
        <p:spPr>
          <a:xfrm>
            <a:off x="3219425" y="3582828"/>
            <a:ext cx="2319313" cy="83275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25000"/>
              </a:lnSpc>
              <a:buNone/>
            </a:pPr>
            <a:r>
              <a:rPr lang="en-US" sz="1200" b="1" dirty="0">
                <a:solidFill>
                  <a:srgbClr val="14539F"/>
                </a:solidFill>
                <a:latin typeface="Futura Lt BT" panose="020B0402020204020303" pitchFamily="34" charset="0"/>
                <a:cs typeface="Calibri" panose="020F0502020204030204" pitchFamily="34" charset="0"/>
              </a:rPr>
              <a:t>Signaling Effect </a:t>
            </a:r>
            <a:r>
              <a:rPr lang="en-US" sz="1200" dirty="0">
                <a:solidFill>
                  <a:srgbClr val="14539F"/>
                </a:solidFill>
                <a:latin typeface="Futura Lt BT" panose="020B0402020204020303" pitchFamily="34" charset="0"/>
                <a:cs typeface="Calibri" panose="020F0502020204030204" pitchFamily="34" charset="0"/>
              </a:rPr>
              <a:t>and Quality </a:t>
            </a:r>
            <a:r>
              <a:rPr lang="en-US" sz="1200" dirty="0" smtClean="0">
                <a:solidFill>
                  <a:srgbClr val="14539F"/>
                </a:solidFill>
                <a:latin typeface="Futura Lt BT" panose="020B0402020204020303" pitchFamily="34" charset="0"/>
                <a:cs typeface="Calibri" panose="020F0502020204030204" pitchFamily="34" charset="0"/>
              </a:rPr>
              <a:t>Stamp – crowding in of private investors. </a:t>
            </a:r>
            <a:r>
              <a:rPr lang="en-US" sz="1200" b="1" dirty="0">
                <a:solidFill>
                  <a:srgbClr val="14539F"/>
                </a:solidFill>
                <a:latin typeface="Futura Lt BT" panose="020B0402020204020303" pitchFamily="34" charset="0"/>
                <a:cs typeface="Calibri" panose="020F0502020204030204" pitchFamily="34" charset="0"/>
              </a:rPr>
              <a:t>Diversification</a:t>
            </a:r>
            <a:r>
              <a:rPr lang="en-US" sz="1200" dirty="0">
                <a:solidFill>
                  <a:srgbClr val="14539F"/>
                </a:solidFill>
                <a:latin typeface="Futura Lt BT" panose="020B0402020204020303" pitchFamily="34" charset="0"/>
                <a:cs typeface="Calibri" panose="020F0502020204030204" pitchFamily="34" charset="0"/>
              </a:rPr>
              <a:t> of borrower’s funding sources.</a:t>
            </a:r>
          </a:p>
        </p:txBody>
      </p:sp>
      <p:sp>
        <p:nvSpPr>
          <p:cNvPr id="16" name="Rectangle 15"/>
          <p:cNvSpPr/>
          <p:nvPr/>
        </p:nvSpPr>
        <p:spPr>
          <a:xfrm>
            <a:off x="5749330" y="3582828"/>
            <a:ext cx="2263334" cy="83275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25000"/>
              </a:lnSpc>
              <a:buNone/>
            </a:pPr>
            <a:r>
              <a:rPr lang="en-US" sz="1200" dirty="0" smtClean="0">
                <a:solidFill>
                  <a:srgbClr val="14539F"/>
                </a:solidFill>
                <a:latin typeface="Futura Lt BT" panose="020B0402020204020303" pitchFamily="34" charset="0"/>
                <a:cs typeface="Calibri" panose="020F0502020204030204" pitchFamily="34" charset="0"/>
              </a:rPr>
              <a:t>Up to 36</a:t>
            </a:r>
            <a:r>
              <a:rPr lang="en-US" sz="1200" dirty="0" smtClean="0">
                <a:solidFill>
                  <a:srgbClr val="14539F"/>
                </a:solidFill>
                <a:latin typeface="Futura Lt BT" panose="020B0402020204020303" pitchFamily="34" charset="0"/>
                <a:cs typeface="Calibri" panose="020F0502020204030204" pitchFamily="34" charset="0"/>
              </a:rPr>
              <a:t> </a:t>
            </a:r>
            <a:r>
              <a:rPr lang="en-US" sz="1200" dirty="0">
                <a:solidFill>
                  <a:srgbClr val="14539F"/>
                </a:solidFill>
                <a:latin typeface="Futura Lt BT" panose="020B0402020204020303" pitchFamily="34" charset="0"/>
                <a:cs typeface="Calibri" panose="020F0502020204030204" pitchFamily="34" charset="0"/>
              </a:rPr>
              <a:t>m</a:t>
            </a:r>
            <a:r>
              <a:rPr lang="en-US" sz="1200" dirty="0" smtClean="0">
                <a:solidFill>
                  <a:srgbClr val="14539F"/>
                </a:solidFill>
                <a:latin typeface="Futura Lt BT" panose="020B0402020204020303" pitchFamily="34" charset="0"/>
                <a:cs typeface="Calibri" panose="020F0502020204030204" pitchFamily="34" charset="0"/>
              </a:rPr>
              <a:t>onths </a:t>
            </a:r>
            <a:r>
              <a:rPr lang="en-US" sz="1200" dirty="0">
                <a:solidFill>
                  <a:srgbClr val="14539F"/>
                </a:solidFill>
                <a:latin typeface="Futura Lt BT" panose="020B0402020204020303" pitchFamily="34" charset="0"/>
                <a:cs typeface="Calibri" panose="020F0502020204030204" pitchFamily="34" charset="0"/>
              </a:rPr>
              <a:t>availability </a:t>
            </a:r>
            <a:r>
              <a:rPr lang="en-US" sz="1200" dirty="0" smtClean="0">
                <a:solidFill>
                  <a:srgbClr val="14539F"/>
                </a:solidFill>
                <a:latin typeface="Futura Lt BT" panose="020B0402020204020303" pitchFamily="34" charset="0"/>
                <a:cs typeface="Calibri" panose="020F0502020204030204" pitchFamily="34" charset="0"/>
              </a:rPr>
              <a:t>period </a:t>
            </a:r>
            <a:endParaRPr lang="en-US" sz="1200" dirty="0">
              <a:solidFill>
                <a:srgbClr val="14539F"/>
              </a:solidFill>
              <a:latin typeface="Futura Lt BT" panose="020B0402020204020303" pitchFamily="34" charset="0"/>
              <a:cs typeface="Calibri" panose="020F0502020204030204" pitchFamily="34" charset="0"/>
            </a:endParaRPr>
          </a:p>
          <a:p>
            <a:pPr>
              <a:lnSpc>
                <a:spcPct val="125000"/>
              </a:lnSpc>
              <a:buNone/>
            </a:pPr>
            <a:r>
              <a:rPr lang="en-US" sz="1200" dirty="0" smtClean="0">
                <a:solidFill>
                  <a:srgbClr val="14539F"/>
                </a:solidFill>
                <a:latin typeface="Futura Lt BT" panose="020B0402020204020303" pitchFamily="34" charset="0"/>
                <a:cs typeface="Calibri" panose="020F0502020204030204" pitchFamily="34" charset="0"/>
              </a:rPr>
              <a:t>.</a:t>
            </a:r>
            <a:endParaRPr lang="en-US" sz="1200" dirty="0">
              <a:solidFill>
                <a:srgbClr val="14539F"/>
              </a:solidFill>
              <a:latin typeface="Futura Lt BT" panose="020B0402020204020303" pitchFamily="34" charset="0"/>
              <a:cs typeface="Calibri" panose="020F0502020204030204" pitchFamily="34" charset="0"/>
            </a:endParaRPr>
          </a:p>
        </p:txBody>
      </p:sp>
    </p:spTree>
    <p:extLst>
      <p:ext uri="{BB962C8B-B14F-4D97-AF65-F5344CB8AC3E}">
        <p14:creationId xmlns:p14="http://schemas.microsoft.com/office/powerpoint/2010/main" val="26104858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Cover">
  <a:themeElements>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fontScheme name="EIB PPT 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IB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B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B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B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B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B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B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IB PPT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EIB PPT Templat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5F5F5F"/>
        </a:folHlink>
      </a:clrScheme>
      <a:clrMap bg1="lt1" tx1="dk1" bg2="lt2" tx2="dk2" accent1="accent1" accent2="accent2" accent3="accent3" accent4="accent4" accent5="accent5" accent6="accent6" hlink="hlink" folHlink="folHlink"/>
    </a:extraClrScheme>
    <a:extraClrScheme>
      <a:clrScheme name="EIB PPT Templat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
      <a:clrScheme name="EIB PPT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clrMap bg1="lt1" tx1="dk1" bg2="lt2" tx2="dk2" accent1="accent1" accent2="accent2" accent3="accent3" accent4="accent4" accent5="accent5" accent6="accent6" hlink="hlink" folHlink="folHlink"/>
    </a:extraClrScheme>
    <a:extraClrScheme>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Inside">
  <a:themeElements>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fontScheme name="EIB PPT 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IB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B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B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B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B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B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B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IB PPT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EIB PPT Templat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5F5F5F"/>
        </a:folHlink>
      </a:clrScheme>
      <a:clrMap bg1="lt1" tx1="dk1" bg2="lt2" tx2="dk2" accent1="accent1" accent2="accent2" accent3="accent3" accent4="accent4" accent5="accent5" accent6="accent6" hlink="hlink" folHlink="folHlink"/>
    </a:extraClrScheme>
    <a:extraClrScheme>
      <a:clrScheme name="EIB PPT Templat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
      <a:clrScheme name="EIB PPT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clrMap bg1="lt1" tx1="dk1" bg2="lt2" tx2="dk2" accent1="accent1" accent2="accent2" accent3="accent3" accent4="accent4" accent5="accent5" accent6="accent6" hlink="hlink" folHlink="folHlink"/>
    </a:extraClrScheme>
    <a:extraClrScheme>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Inside">
  <a:themeElements>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fontScheme name="EIB PPT 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IB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B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B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B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B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B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B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IB PPT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EIB PPT Templat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5F5F5F"/>
        </a:folHlink>
      </a:clrScheme>
      <a:clrMap bg1="lt1" tx1="dk1" bg2="lt2" tx2="dk2" accent1="accent1" accent2="accent2" accent3="accent3" accent4="accent4" accent5="accent5" accent6="accent6" hlink="hlink" folHlink="folHlink"/>
    </a:extraClrScheme>
    <a:extraClrScheme>
      <a:clrScheme name="EIB PPT Templat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
      <a:clrScheme name="EIB PPT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clrMap bg1="lt1" tx1="dk1" bg2="lt2" tx2="dk2" accent1="accent1" accent2="accent2" accent3="accent3" accent4="accent4" accent5="accent5" accent6="accent6" hlink="hlink" folHlink="folHlink"/>
    </a:extraClrScheme>
    <a:extraClrScheme>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EIB 60 years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EIB Corporate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a:themeElements>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fontScheme name="EIB PPT 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IB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B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B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B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B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B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B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IB PPT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EIB PPT Templat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5F5F5F"/>
        </a:folHlink>
      </a:clrScheme>
      <a:clrMap bg1="lt1" tx1="dk1" bg2="lt2" tx2="dk2" accent1="accent1" accent2="accent2" accent3="accent3" accent4="accent4" accent5="accent5" accent6="accent6" hlink="hlink" folHlink="folHlink"/>
    </a:extraClrScheme>
    <a:extraClrScheme>
      <a:clrScheme name="EIB PPT Templat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
      <a:clrScheme name="EIB PPT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clrMap bg1="lt1" tx1="dk1" bg2="lt2" tx2="dk2" accent1="accent1" accent2="accent2" accent3="accent3" accent4="accent4" accent5="accent5" accent6="accent6" hlink="hlink" folHlink="folHlink"/>
    </a:extraClrScheme>
    <a:extraClrScheme>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nside">
  <a:themeElements>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fontScheme name="EIB PPT 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IB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B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B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B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B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B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B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IB PPT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EIB PPT Templat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5F5F5F"/>
        </a:folHlink>
      </a:clrScheme>
      <a:clrMap bg1="lt1" tx1="dk1" bg2="lt2" tx2="dk2" accent1="accent1" accent2="accent2" accent3="accent3" accent4="accent4" accent5="accent5" accent6="accent6" hlink="hlink" folHlink="folHlink"/>
    </a:extraClrScheme>
    <a:extraClrScheme>
      <a:clrScheme name="EIB PPT Templat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
      <a:clrScheme name="EIB PPT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clrMap bg1="lt1" tx1="dk1" bg2="lt2" tx2="dk2" accent1="accent1" accent2="accent2" accent3="accent3" accent4="accent4" accent5="accent5" accent6="accent6" hlink="hlink" folHlink="folHlink"/>
    </a:extraClrScheme>
    <a:extraClrScheme>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Inside">
  <a:themeElements>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fontScheme name="EIB PPT 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IB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B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B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B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B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B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B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IB PPT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EIB PPT Templat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5F5F5F"/>
        </a:folHlink>
      </a:clrScheme>
      <a:clrMap bg1="lt1" tx1="dk1" bg2="lt2" tx2="dk2" accent1="accent1" accent2="accent2" accent3="accent3" accent4="accent4" accent5="accent5" accent6="accent6" hlink="hlink" folHlink="folHlink"/>
    </a:extraClrScheme>
    <a:extraClrScheme>
      <a:clrScheme name="EIB PPT Templat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
      <a:clrScheme name="EIB PPT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clrMap bg1="lt1" tx1="dk1" bg2="lt2" tx2="dk2" accent1="accent1" accent2="accent2" accent3="accent3" accent4="accent4" accent5="accent5" accent6="accent6" hlink="hlink" folHlink="folHlink"/>
    </a:extraClrScheme>
    <a:extraClrScheme>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nside">
  <a:themeElements>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fontScheme name="EIB PPT 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IB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B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B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B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B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B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B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IB PPT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EIB PPT Templat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5F5F5F"/>
        </a:folHlink>
      </a:clrScheme>
      <a:clrMap bg1="lt1" tx1="dk1" bg2="lt2" tx2="dk2" accent1="accent1" accent2="accent2" accent3="accent3" accent4="accent4" accent5="accent5" accent6="accent6" hlink="hlink" folHlink="folHlink"/>
    </a:extraClrScheme>
    <a:extraClrScheme>
      <a:clrScheme name="EIB PPT Templat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
      <a:clrScheme name="EIB PPT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clrMap bg1="lt1" tx1="dk1" bg2="lt2" tx2="dk2" accent1="accent1" accent2="accent2" accent3="accent3" accent4="accent4" accent5="accent5" accent6="accent6" hlink="hlink" folHlink="folHlink"/>
    </a:extraClrScheme>
    <a:extraClrScheme>
      <a:clrScheme name="EIB PPT Template 12">
        <a:dk1>
          <a:srgbClr val="000000"/>
        </a:dk1>
        <a:lt1>
          <a:srgbClr val="FFFFFF"/>
        </a:lt1>
        <a:dk2>
          <a:srgbClr val="015CAB"/>
        </a:dk2>
        <a:lt2>
          <a:srgbClr val="808080"/>
        </a:lt2>
        <a:accent1>
          <a:srgbClr val="00CC99"/>
        </a:accent1>
        <a:accent2>
          <a:srgbClr val="015CAB"/>
        </a:accent2>
        <a:accent3>
          <a:srgbClr val="FFFFFF"/>
        </a:accent3>
        <a:accent4>
          <a:srgbClr val="000000"/>
        </a:accent4>
        <a:accent5>
          <a:srgbClr val="AAE2CA"/>
        </a:accent5>
        <a:accent6>
          <a:srgbClr val="01539B"/>
        </a:accent6>
        <a:hlink>
          <a:srgbClr val="015CAB"/>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B3B670A3A94E469891907FA2E01111" ma:contentTypeVersion="2" ma:contentTypeDescription="Create a new document." ma:contentTypeScope="" ma:versionID="5efc0bf1f2639e7d7d309d36bd9c88af">
  <xsd:schema xmlns:xsd="http://www.w3.org/2001/XMLSchema" xmlns:xs="http://www.w3.org/2001/XMLSchema" xmlns:p="http://schemas.microsoft.com/office/2006/metadata/properties" xmlns:ns2="84b2ea07-eea1-4ba9-8676-e576462a2736" targetNamespace="http://schemas.microsoft.com/office/2006/metadata/properties" ma:root="true" ma:fieldsID="1c47ad4fb44ec6c6ebeb293e94799e12" ns2:_="">
    <xsd:import namespace="84b2ea07-eea1-4ba9-8676-e576462a273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2ea07-eea1-4ba9-8676-e576462a2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6E4EDC-A199-4177-9EF8-AAC75CBEA5FD}">
  <ds:schemaRefs>
    <ds:schemaRef ds:uri="http://schemas.microsoft.com/sharepoint/v3/contenttype/forms"/>
  </ds:schemaRefs>
</ds:datastoreItem>
</file>

<file path=customXml/itemProps2.xml><?xml version="1.0" encoding="utf-8"?>
<ds:datastoreItem xmlns:ds="http://schemas.openxmlformats.org/officeDocument/2006/customXml" ds:itemID="{ECAA3113-D783-4AEF-A6A8-16E10E0B76F2}">
  <ds:schemaRefs>
    <ds:schemaRef ds:uri="http://purl.org/dc/elements/1.1/"/>
    <ds:schemaRef ds:uri="http://schemas.microsoft.com/office/2006/metadata/properties"/>
    <ds:schemaRef ds:uri="84b2ea07-eea1-4ba9-8676-e576462a273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C54CF9D-1586-4C0F-B411-C85BBC497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b2ea07-eea1-4ba9-8676-e576462a27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1381</TotalTime>
  <Words>2456</Words>
  <Application>Microsoft Office PowerPoint</Application>
  <PresentationFormat>On-screen Show (4:3)</PresentationFormat>
  <Paragraphs>211</Paragraphs>
  <Slides>15</Slides>
  <Notes>10</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15</vt:i4>
      </vt:variant>
    </vt:vector>
  </HeadingPairs>
  <TitlesOfParts>
    <vt:vector size="38" baseType="lpstr">
      <vt:lpstr>.AppleSystemUIFont</vt:lpstr>
      <vt:lpstr>Arial</vt:lpstr>
      <vt:lpstr>Calibri</vt:lpstr>
      <vt:lpstr>Futura Lt BT</vt:lpstr>
      <vt:lpstr>Myriad Pro semibold</vt:lpstr>
      <vt:lpstr>Roboto</vt:lpstr>
      <vt:lpstr>Times New Roman</vt:lpstr>
      <vt:lpstr>Wingdings</vt:lpstr>
      <vt:lpstr>1_Cover</vt:lpstr>
      <vt:lpstr>2_Inside</vt:lpstr>
      <vt:lpstr>3_Inside</vt:lpstr>
      <vt:lpstr>EIB Corporate Theme</vt:lpstr>
      <vt:lpstr>1_EIB Corporate Theme</vt:lpstr>
      <vt:lpstr>4_Inside</vt:lpstr>
      <vt:lpstr>5_Inside</vt:lpstr>
      <vt:lpstr>2_EIB Corporate Theme</vt:lpstr>
      <vt:lpstr>3_EIB Corporate Theme</vt:lpstr>
      <vt:lpstr>4_EIB Corporate Theme</vt:lpstr>
      <vt:lpstr>5_EIB Corporate Theme</vt:lpstr>
      <vt:lpstr>12_Inside</vt:lpstr>
      <vt:lpstr>6_Inside</vt:lpstr>
      <vt:lpstr>EIB 60 years Theme</vt:lpstr>
      <vt:lpstr>6_EIB Corporate Theme</vt:lpstr>
      <vt:lpstr>InvestEU  Delivering on the  InvestEU Fund  </vt:lpstr>
      <vt:lpstr>The EIB Group</vt:lpstr>
      <vt:lpstr>EIB: the EU Bank</vt:lpstr>
      <vt:lpstr>PowerPoint Presentation</vt:lpstr>
      <vt:lpstr>PowerPoint Presentation</vt:lpstr>
      <vt:lpstr>InvestEU project selection and eligibility criteria</vt:lpstr>
      <vt:lpstr>EIB offer under InvestEU</vt:lpstr>
      <vt:lpstr>Different Financing Structures</vt:lpstr>
      <vt:lpstr>PowerPoint Presentation</vt:lpstr>
      <vt:lpstr>PowerPoint Presentation</vt:lpstr>
      <vt:lpstr>PowerPoint Presentation</vt:lpstr>
      <vt:lpstr>Project Finance / PPP Examples of the projects financed by the EIB</vt:lpstr>
      <vt:lpstr>Examples of Public Sector operations under Investment Plan for Europe</vt:lpstr>
      <vt:lpstr>Possible areas of support to the Public Sector under Invest EU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News Conference 2011 - Presentation</dc:title>
  <dc:creator>EIB</dc:creator>
  <cp:lastModifiedBy>ISMAILA Marina</cp:lastModifiedBy>
  <cp:revision>2221</cp:revision>
  <cp:lastPrinted>2018-03-23T09:34:58Z</cp:lastPrinted>
  <dcterms:created xsi:type="dcterms:W3CDTF">2006-01-26T09:30:31Z</dcterms:created>
  <dcterms:modified xsi:type="dcterms:W3CDTF">2022-04-07T07:18:56Z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0x010100B8B3B670A3A94E469891907FA2E01111</vt:lpwstr>
  </property>
</Properties>
</file>