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9" r:id="rId2"/>
    <p:sldMasterId id="2147483685" r:id="rId3"/>
  </p:sldMasterIdLst>
  <p:notesMasterIdLst>
    <p:notesMasterId r:id="rId25"/>
  </p:notesMasterIdLst>
  <p:handoutMasterIdLst>
    <p:handoutMasterId r:id="rId26"/>
  </p:handoutMasterIdLst>
  <p:sldIdLst>
    <p:sldId id="273" r:id="rId4"/>
    <p:sldId id="493" r:id="rId5"/>
    <p:sldId id="581" r:id="rId6"/>
    <p:sldId id="582" r:id="rId7"/>
    <p:sldId id="583" r:id="rId8"/>
    <p:sldId id="584" r:id="rId9"/>
    <p:sldId id="587" r:id="rId10"/>
    <p:sldId id="585" r:id="rId11"/>
    <p:sldId id="589" r:id="rId12"/>
    <p:sldId id="602" r:id="rId13"/>
    <p:sldId id="607" r:id="rId14"/>
    <p:sldId id="608" r:id="rId15"/>
    <p:sldId id="609" r:id="rId16"/>
    <p:sldId id="610" r:id="rId17"/>
    <p:sldId id="590" r:id="rId18"/>
    <p:sldId id="591" r:id="rId19"/>
    <p:sldId id="592" r:id="rId20"/>
    <p:sldId id="593" r:id="rId21"/>
    <p:sldId id="601" r:id="rId22"/>
    <p:sldId id="606" r:id="rId23"/>
    <p:sldId id="586" r:id="rId2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orient="horz" pos="142">
          <p15:clr>
            <a:srgbClr val="A4A3A4"/>
          </p15:clr>
        </p15:guide>
        <p15:guide id="3" orient="horz" pos="504">
          <p15:clr>
            <a:srgbClr val="A4A3A4"/>
          </p15:clr>
        </p15:guide>
        <p15:guide id="4" pos="5603">
          <p15:clr>
            <a:srgbClr val="A4A3A4"/>
          </p15:clr>
        </p15:guide>
        <p15:guide id="5" pos="159">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953197"/>
    <a:srgbClr val="597AAF"/>
    <a:srgbClr val="CCD5E6"/>
    <a:srgbClr val="FF9933"/>
    <a:srgbClr val="FF9999"/>
    <a:srgbClr val="FFCC00"/>
    <a:srgbClr val="FFFFCC"/>
    <a:srgbClr val="E6005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4" autoAdjust="0"/>
    <p:restoredTop sz="95944" autoAdjust="0"/>
  </p:normalViewPr>
  <p:slideViewPr>
    <p:cSldViewPr showGuides="1">
      <p:cViewPr varScale="1">
        <p:scale>
          <a:sx n="78" d="100"/>
          <a:sy n="78" d="100"/>
        </p:scale>
        <p:origin x="1110" y="57"/>
      </p:cViewPr>
      <p:guideLst>
        <p:guide orient="horz" pos="3884"/>
        <p:guide orient="horz" pos="142"/>
        <p:guide orient="horz" pos="504"/>
        <p:guide pos="5603"/>
        <p:guide pos="15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264" y="-96"/>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27C80-1F07-4043-89D0-1A8CC2BDA33E}"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GB"/>
        </a:p>
      </dgm:t>
    </dgm:pt>
    <dgm:pt modelId="{5056C8F0-78CD-45E0-8C44-26A31B8A0870}">
      <dgm:prSet phldrT="[Text]" custT="1"/>
      <dgm:spPr/>
      <dgm:t>
        <a:bodyPr/>
        <a:lstStyle/>
        <a:p>
          <a:r>
            <a:rPr lang="en-GB" sz="2600" b="1" dirty="0" smtClean="0">
              <a:solidFill>
                <a:schemeClr val="bg1"/>
              </a:solidFill>
              <a:latin typeface="Calibri" panose="020F0502020204030204" pitchFamily="34" charset="0"/>
            </a:rPr>
            <a:t>1. </a:t>
          </a:r>
          <a:r>
            <a:rPr lang="en-US" sz="2600" b="1" dirty="0" smtClean="0">
              <a:solidFill>
                <a:schemeClr val="bg1"/>
              </a:solidFill>
              <a:latin typeface="Calibri" panose="020F0502020204030204" pitchFamily="34" charset="0"/>
            </a:rPr>
            <a:t>Multi Beneficiary Intermediated Loan (</a:t>
          </a:r>
          <a:r>
            <a:rPr lang="en-GB" sz="2600" b="1" dirty="0" smtClean="0">
              <a:solidFill>
                <a:schemeClr val="bg1"/>
              </a:solidFill>
              <a:latin typeface="Calibri" panose="020F0502020204030204" pitchFamily="34" charset="0"/>
            </a:rPr>
            <a:t>MBIL)</a:t>
          </a:r>
          <a:endParaRPr lang="en-GB" sz="2600" b="1" dirty="0">
            <a:solidFill>
              <a:schemeClr val="bg1"/>
            </a:solidFill>
            <a:latin typeface="Calibri" panose="020F0502020204030204" pitchFamily="34" charset="0"/>
          </a:endParaRPr>
        </a:p>
      </dgm:t>
    </dgm:pt>
    <dgm:pt modelId="{066A1A43-66D8-4E0D-A311-641A8E464141}" type="parTrans" cxnId="{6EE5B3AD-7CE0-4466-90F0-B97A64EE67C0}">
      <dgm:prSet/>
      <dgm:spPr/>
      <dgm:t>
        <a:bodyPr/>
        <a:lstStyle/>
        <a:p>
          <a:endParaRPr lang="en-GB" sz="3200" b="1">
            <a:solidFill>
              <a:schemeClr val="bg1"/>
            </a:solidFill>
            <a:latin typeface="Calibri" panose="020F0502020204030204" pitchFamily="34" charset="0"/>
          </a:endParaRPr>
        </a:p>
      </dgm:t>
    </dgm:pt>
    <dgm:pt modelId="{7F2F18BE-2CFD-4D20-86FA-E81A5C986B0C}" type="sibTrans" cxnId="{6EE5B3AD-7CE0-4466-90F0-B97A64EE67C0}">
      <dgm:prSet/>
      <dgm:spPr/>
      <dgm:t>
        <a:bodyPr/>
        <a:lstStyle/>
        <a:p>
          <a:endParaRPr lang="en-GB" sz="3200" b="1">
            <a:solidFill>
              <a:schemeClr val="bg1"/>
            </a:solidFill>
            <a:latin typeface="Calibri" panose="020F0502020204030204" pitchFamily="34" charset="0"/>
          </a:endParaRPr>
        </a:p>
      </dgm:t>
    </dgm:pt>
    <dgm:pt modelId="{EB71F944-5A85-4293-9F65-C8F35AFEA9CE}">
      <dgm:prSet custT="1"/>
      <dgm:spPr/>
      <dgm:t>
        <a:bodyPr/>
        <a:lstStyle/>
        <a:p>
          <a:r>
            <a:rPr lang="en-GB" sz="2600" b="1" dirty="0" smtClean="0">
              <a:solidFill>
                <a:schemeClr val="bg1"/>
              </a:solidFill>
              <a:latin typeface="Calibri" panose="020F0502020204030204" pitchFamily="34" charset="0"/>
            </a:rPr>
            <a:t>2.a Risk Sharing - Guarantee on existing exposures</a:t>
          </a:r>
          <a:endParaRPr lang="en-GB" sz="2600" b="1" dirty="0">
            <a:solidFill>
              <a:schemeClr val="bg1"/>
            </a:solidFill>
            <a:latin typeface="Calibri" panose="020F0502020204030204" pitchFamily="34" charset="0"/>
          </a:endParaRPr>
        </a:p>
      </dgm:t>
    </dgm:pt>
    <dgm:pt modelId="{D4FEAA3F-926F-4020-BA67-5C22FE1836A1}" type="parTrans" cxnId="{EF1626D0-7036-478A-A7B9-76B6037E9D46}">
      <dgm:prSet/>
      <dgm:spPr/>
      <dgm:t>
        <a:bodyPr/>
        <a:lstStyle/>
        <a:p>
          <a:endParaRPr lang="en-GB" b="1">
            <a:solidFill>
              <a:schemeClr val="bg1"/>
            </a:solidFill>
          </a:endParaRPr>
        </a:p>
      </dgm:t>
    </dgm:pt>
    <dgm:pt modelId="{43A9CFF1-A70C-4B95-BE4E-1123AFF924E3}" type="sibTrans" cxnId="{EF1626D0-7036-478A-A7B9-76B6037E9D46}">
      <dgm:prSet/>
      <dgm:spPr/>
      <dgm:t>
        <a:bodyPr/>
        <a:lstStyle/>
        <a:p>
          <a:endParaRPr lang="en-GB" b="1">
            <a:solidFill>
              <a:schemeClr val="bg1"/>
            </a:solidFill>
          </a:endParaRPr>
        </a:p>
      </dgm:t>
    </dgm:pt>
    <dgm:pt modelId="{F03802D0-C75F-4A80-ACBF-8607E80B83E8}">
      <dgm:prSet custT="1"/>
      <dgm:spPr/>
      <dgm:t>
        <a:bodyPr/>
        <a:lstStyle/>
        <a:p>
          <a:r>
            <a:rPr lang="en-GB" sz="2600" b="1" dirty="0" smtClean="0">
              <a:solidFill>
                <a:schemeClr val="bg1"/>
              </a:solidFill>
              <a:latin typeface="Calibri" panose="020F0502020204030204" pitchFamily="34" charset="0"/>
            </a:rPr>
            <a:t>3. Asset Backed Securities (ABS)</a:t>
          </a:r>
          <a:endParaRPr lang="en-GB" sz="2600" b="1" dirty="0">
            <a:solidFill>
              <a:schemeClr val="bg1"/>
            </a:solidFill>
            <a:latin typeface="Calibri" panose="020F0502020204030204" pitchFamily="34" charset="0"/>
          </a:endParaRPr>
        </a:p>
      </dgm:t>
    </dgm:pt>
    <dgm:pt modelId="{BC5CE291-580F-4409-9A14-610A234B684F}" type="parTrans" cxnId="{9658F834-0BA9-4659-ACC3-A98C9354BC1B}">
      <dgm:prSet/>
      <dgm:spPr/>
      <dgm:t>
        <a:bodyPr/>
        <a:lstStyle/>
        <a:p>
          <a:endParaRPr lang="en-GB" b="1">
            <a:solidFill>
              <a:schemeClr val="bg1"/>
            </a:solidFill>
          </a:endParaRPr>
        </a:p>
      </dgm:t>
    </dgm:pt>
    <dgm:pt modelId="{95DF12AC-7C93-45D5-9689-58D295098C45}" type="sibTrans" cxnId="{9658F834-0BA9-4659-ACC3-A98C9354BC1B}">
      <dgm:prSet/>
      <dgm:spPr/>
      <dgm:t>
        <a:bodyPr/>
        <a:lstStyle/>
        <a:p>
          <a:endParaRPr lang="en-GB" b="1">
            <a:solidFill>
              <a:schemeClr val="bg1"/>
            </a:solidFill>
          </a:endParaRPr>
        </a:p>
      </dgm:t>
    </dgm:pt>
    <dgm:pt modelId="{3906A469-79D9-42D0-B8B1-9688DD8E57AB}">
      <dgm:prSet custT="1"/>
      <dgm:spPr/>
      <dgm:t>
        <a:bodyPr/>
        <a:lstStyle/>
        <a:p>
          <a:r>
            <a:rPr lang="en-GB" sz="2600" b="1" dirty="0" smtClean="0">
              <a:solidFill>
                <a:schemeClr val="bg1"/>
              </a:solidFill>
              <a:latin typeface="Calibri" panose="020F0502020204030204" pitchFamily="34" charset="0"/>
            </a:rPr>
            <a:t>2.b Risk Sharing - Guarantee on new exposures</a:t>
          </a:r>
          <a:endParaRPr lang="en-GB" sz="2600" b="1" dirty="0">
            <a:solidFill>
              <a:schemeClr val="bg1"/>
            </a:solidFill>
            <a:latin typeface="Calibri" panose="020F0502020204030204" pitchFamily="34" charset="0"/>
          </a:endParaRPr>
        </a:p>
      </dgm:t>
    </dgm:pt>
    <dgm:pt modelId="{A5F4F058-B97B-4CCF-8BEF-E4F14B7428F7}" type="parTrans" cxnId="{1C206297-88F8-40F3-97DC-360A7D04EBBD}">
      <dgm:prSet/>
      <dgm:spPr/>
      <dgm:t>
        <a:bodyPr/>
        <a:lstStyle/>
        <a:p>
          <a:endParaRPr lang="en-US"/>
        </a:p>
      </dgm:t>
    </dgm:pt>
    <dgm:pt modelId="{C5C28A65-48B1-4DD0-A80F-FD36BBD104F4}" type="sibTrans" cxnId="{1C206297-88F8-40F3-97DC-360A7D04EBBD}">
      <dgm:prSet/>
      <dgm:spPr/>
      <dgm:t>
        <a:bodyPr/>
        <a:lstStyle/>
        <a:p>
          <a:endParaRPr lang="en-US"/>
        </a:p>
      </dgm:t>
    </dgm:pt>
    <dgm:pt modelId="{C9720D8A-409F-4E37-A33B-6FB6C76331E0}" type="pres">
      <dgm:prSet presAssocID="{5C827C80-1F07-4043-89D0-1A8CC2BDA33E}" presName="Name0" presStyleCnt="0">
        <dgm:presLayoutVars>
          <dgm:chMax val="7"/>
          <dgm:chPref val="7"/>
          <dgm:dir/>
        </dgm:presLayoutVars>
      </dgm:prSet>
      <dgm:spPr/>
      <dgm:t>
        <a:bodyPr/>
        <a:lstStyle/>
        <a:p>
          <a:endParaRPr lang="en-GB"/>
        </a:p>
      </dgm:t>
    </dgm:pt>
    <dgm:pt modelId="{186E3612-CE51-42A6-BB00-6CC75AD6702D}" type="pres">
      <dgm:prSet presAssocID="{5C827C80-1F07-4043-89D0-1A8CC2BDA33E}" presName="Name1" presStyleCnt="0"/>
      <dgm:spPr/>
    </dgm:pt>
    <dgm:pt modelId="{5EB8CE66-C4FC-40FB-BDAD-5B183845D49A}" type="pres">
      <dgm:prSet presAssocID="{5C827C80-1F07-4043-89D0-1A8CC2BDA33E}" presName="cycle" presStyleCnt="0"/>
      <dgm:spPr/>
    </dgm:pt>
    <dgm:pt modelId="{AEB66783-DDC0-4E9C-B717-246D110C7CF3}" type="pres">
      <dgm:prSet presAssocID="{5C827C80-1F07-4043-89D0-1A8CC2BDA33E}" presName="srcNode" presStyleLbl="node1" presStyleIdx="0" presStyleCnt="4"/>
      <dgm:spPr/>
    </dgm:pt>
    <dgm:pt modelId="{AAA107F0-DD21-433E-B6AA-EFBF1EB9689F}" type="pres">
      <dgm:prSet presAssocID="{5C827C80-1F07-4043-89D0-1A8CC2BDA33E}" presName="conn" presStyleLbl="parChTrans1D2" presStyleIdx="0" presStyleCnt="1"/>
      <dgm:spPr/>
      <dgm:t>
        <a:bodyPr/>
        <a:lstStyle/>
        <a:p>
          <a:endParaRPr lang="en-GB"/>
        </a:p>
      </dgm:t>
    </dgm:pt>
    <dgm:pt modelId="{104D5444-1E02-4307-B30D-B338A2C1921D}" type="pres">
      <dgm:prSet presAssocID="{5C827C80-1F07-4043-89D0-1A8CC2BDA33E}" presName="extraNode" presStyleLbl="node1" presStyleIdx="0" presStyleCnt="4"/>
      <dgm:spPr/>
    </dgm:pt>
    <dgm:pt modelId="{E0C4D58A-B943-4963-B370-BA6D7272184C}" type="pres">
      <dgm:prSet presAssocID="{5C827C80-1F07-4043-89D0-1A8CC2BDA33E}" presName="dstNode" presStyleLbl="node1" presStyleIdx="0" presStyleCnt="4"/>
      <dgm:spPr/>
    </dgm:pt>
    <dgm:pt modelId="{7C7BAB5E-B492-4105-BDCF-EB0F1D1B7360}" type="pres">
      <dgm:prSet presAssocID="{5056C8F0-78CD-45E0-8C44-26A31B8A0870}" presName="text_1" presStyleLbl="node1" presStyleIdx="0" presStyleCnt="4">
        <dgm:presLayoutVars>
          <dgm:bulletEnabled val="1"/>
        </dgm:presLayoutVars>
      </dgm:prSet>
      <dgm:spPr/>
      <dgm:t>
        <a:bodyPr/>
        <a:lstStyle/>
        <a:p>
          <a:endParaRPr lang="en-GB"/>
        </a:p>
      </dgm:t>
    </dgm:pt>
    <dgm:pt modelId="{4677791C-EF57-4791-9EDA-A6AE1A627B86}" type="pres">
      <dgm:prSet presAssocID="{5056C8F0-78CD-45E0-8C44-26A31B8A0870}" presName="accent_1" presStyleCnt="0"/>
      <dgm:spPr/>
    </dgm:pt>
    <dgm:pt modelId="{EB406078-B5D6-42DC-A4BD-4AA9A3D24FBA}" type="pres">
      <dgm:prSet presAssocID="{5056C8F0-78CD-45E0-8C44-26A31B8A0870}" presName="accentRepeatNode" presStyleLbl="solidFgAcc1" presStyleIdx="0" presStyleCnt="4"/>
      <dgm:spPr>
        <a:solidFill>
          <a:schemeClr val="bg1"/>
        </a:solidFill>
      </dgm:spPr>
      <dgm:t>
        <a:bodyPr/>
        <a:lstStyle/>
        <a:p>
          <a:endParaRPr lang="en-GB"/>
        </a:p>
      </dgm:t>
    </dgm:pt>
    <dgm:pt modelId="{1C131FBC-8644-4DEA-B9DE-AF54418A7620}" type="pres">
      <dgm:prSet presAssocID="{EB71F944-5A85-4293-9F65-C8F35AFEA9CE}" presName="text_2" presStyleLbl="node1" presStyleIdx="1" presStyleCnt="4">
        <dgm:presLayoutVars>
          <dgm:bulletEnabled val="1"/>
        </dgm:presLayoutVars>
      </dgm:prSet>
      <dgm:spPr/>
      <dgm:t>
        <a:bodyPr/>
        <a:lstStyle/>
        <a:p>
          <a:endParaRPr lang="en-GB"/>
        </a:p>
      </dgm:t>
    </dgm:pt>
    <dgm:pt modelId="{3F4669A6-2F16-4BC9-B360-2C85BABE6195}" type="pres">
      <dgm:prSet presAssocID="{EB71F944-5A85-4293-9F65-C8F35AFEA9CE}" presName="accent_2" presStyleCnt="0"/>
      <dgm:spPr/>
    </dgm:pt>
    <dgm:pt modelId="{DC20025D-85BB-48E4-AC91-2EE0BC253B6F}" type="pres">
      <dgm:prSet presAssocID="{EB71F944-5A85-4293-9F65-C8F35AFEA9CE}" presName="accentRepeatNode" presStyleLbl="solidFgAcc1" presStyleIdx="1" presStyleCnt="4"/>
      <dgm:spPr/>
    </dgm:pt>
    <dgm:pt modelId="{235000CE-BD71-4A77-B250-EE3A4B2252FB}" type="pres">
      <dgm:prSet presAssocID="{3906A469-79D9-42D0-B8B1-9688DD8E57AB}" presName="text_3" presStyleLbl="node1" presStyleIdx="2" presStyleCnt="4">
        <dgm:presLayoutVars>
          <dgm:bulletEnabled val="1"/>
        </dgm:presLayoutVars>
      </dgm:prSet>
      <dgm:spPr/>
      <dgm:t>
        <a:bodyPr/>
        <a:lstStyle/>
        <a:p>
          <a:endParaRPr lang="en-US"/>
        </a:p>
      </dgm:t>
    </dgm:pt>
    <dgm:pt modelId="{A948B2C6-0457-439F-A5B9-B570AB00775C}" type="pres">
      <dgm:prSet presAssocID="{3906A469-79D9-42D0-B8B1-9688DD8E57AB}" presName="accent_3" presStyleCnt="0"/>
      <dgm:spPr/>
    </dgm:pt>
    <dgm:pt modelId="{0C835EED-257F-48AF-85B8-D6FAC8822BCE}" type="pres">
      <dgm:prSet presAssocID="{3906A469-79D9-42D0-B8B1-9688DD8E57AB}" presName="accentRepeatNode" presStyleLbl="solidFgAcc1" presStyleIdx="2" presStyleCnt="4"/>
      <dgm:spPr/>
    </dgm:pt>
    <dgm:pt modelId="{2D88676C-CE3A-4C78-B578-867F77CA692B}" type="pres">
      <dgm:prSet presAssocID="{F03802D0-C75F-4A80-ACBF-8607E80B83E8}" presName="text_4" presStyleLbl="node1" presStyleIdx="3" presStyleCnt="4">
        <dgm:presLayoutVars>
          <dgm:bulletEnabled val="1"/>
        </dgm:presLayoutVars>
      </dgm:prSet>
      <dgm:spPr/>
      <dgm:t>
        <a:bodyPr/>
        <a:lstStyle/>
        <a:p>
          <a:endParaRPr lang="en-US"/>
        </a:p>
      </dgm:t>
    </dgm:pt>
    <dgm:pt modelId="{D5B8A862-4600-4288-8AC6-EF61557F343B}" type="pres">
      <dgm:prSet presAssocID="{F03802D0-C75F-4A80-ACBF-8607E80B83E8}" presName="accent_4" presStyleCnt="0"/>
      <dgm:spPr/>
    </dgm:pt>
    <dgm:pt modelId="{5FF18FA3-9CF8-4D76-8FAB-79DC900CD4C7}" type="pres">
      <dgm:prSet presAssocID="{F03802D0-C75F-4A80-ACBF-8607E80B83E8}" presName="accentRepeatNode" presStyleLbl="solidFgAcc1" presStyleIdx="3" presStyleCnt="4"/>
      <dgm:spPr/>
    </dgm:pt>
  </dgm:ptLst>
  <dgm:cxnLst>
    <dgm:cxn modelId="{2A2BA3EF-22E5-4FCB-9567-1D5455CD6C52}" type="presOf" srcId="{3906A469-79D9-42D0-B8B1-9688DD8E57AB}" destId="{235000CE-BD71-4A77-B250-EE3A4B2252FB}" srcOrd="0" destOrd="0" presId="urn:microsoft.com/office/officeart/2008/layout/VerticalCurvedList"/>
    <dgm:cxn modelId="{E7DC8CE3-A6FE-4A2F-903D-20410972FA6D}" type="presOf" srcId="{F03802D0-C75F-4A80-ACBF-8607E80B83E8}" destId="{2D88676C-CE3A-4C78-B578-867F77CA692B}" srcOrd="0" destOrd="0" presId="urn:microsoft.com/office/officeart/2008/layout/VerticalCurvedList"/>
    <dgm:cxn modelId="{819CD675-892C-4BE7-9DCD-2F7C186FDE0C}" type="presOf" srcId="{5C827C80-1F07-4043-89D0-1A8CC2BDA33E}" destId="{C9720D8A-409F-4E37-A33B-6FB6C76331E0}" srcOrd="0" destOrd="0" presId="urn:microsoft.com/office/officeart/2008/layout/VerticalCurvedList"/>
    <dgm:cxn modelId="{8933BF2C-6B88-4690-A8B8-66C485ED952E}" type="presOf" srcId="{EB71F944-5A85-4293-9F65-C8F35AFEA9CE}" destId="{1C131FBC-8644-4DEA-B9DE-AF54418A7620}" srcOrd="0" destOrd="0" presId="urn:microsoft.com/office/officeart/2008/layout/VerticalCurvedList"/>
    <dgm:cxn modelId="{6EE5B3AD-7CE0-4466-90F0-B97A64EE67C0}" srcId="{5C827C80-1F07-4043-89D0-1A8CC2BDA33E}" destId="{5056C8F0-78CD-45E0-8C44-26A31B8A0870}" srcOrd="0" destOrd="0" parTransId="{066A1A43-66D8-4E0D-A311-641A8E464141}" sibTransId="{7F2F18BE-2CFD-4D20-86FA-E81A5C986B0C}"/>
    <dgm:cxn modelId="{EF1626D0-7036-478A-A7B9-76B6037E9D46}" srcId="{5C827C80-1F07-4043-89D0-1A8CC2BDA33E}" destId="{EB71F944-5A85-4293-9F65-C8F35AFEA9CE}" srcOrd="1" destOrd="0" parTransId="{D4FEAA3F-926F-4020-BA67-5C22FE1836A1}" sibTransId="{43A9CFF1-A70C-4B95-BE4E-1123AFF924E3}"/>
    <dgm:cxn modelId="{1C206297-88F8-40F3-97DC-360A7D04EBBD}" srcId="{5C827C80-1F07-4043-89D0-1A8CC2BDA33E}" destId="{3906A469-79D9-42D0-B8B1-9688DD8E57AB}" srcOrd="2" destOrd="0" parTransId="{A5F4F058-B97B-4CCF-8BEF-E4F14B7428F7}" sibTransId="{C5C28A65-48B1-4DD0-A80F-FD36BBD104F4}"/>
    <dgm:cxn modelId="{159168DC-2181-423E-9525-5E370022AC66}" type="presOf" srcId="{7F2F18BE-2CFD-4D20-86FA-E81A5C986B0C}" destId="{AAA107F0-DD21-433E-B6AA-EFBF1EB9689F}" srcOrd="0" destOrd="0" presId="urn:microsoft.com/office/officeart/2008/layout/VerticalCurvedList"/>
    <dgm:cxn modelId="{76009DDD-1B83-4E83-A4CD-E8344316E596}" type="presOf" srcId="{5056C8F0-78CD-45E0-8C44-26A31B8A0870}" destId="{7C7BAB5E-B492-4105-BDCF-EB0F1D1B7360}" srcOrd="0" destOrd="0" presId="urn:microsoft.com/office/officeart/2008/layout/VerticalCurvedList"/>
    <dgm:cxn modelId="{9658F834-0BA9-4659-ACC3-A98C9354BC1B}" srcId="{5C827C80-1F07-4043-89D0-1A8CC2BDA33E}" destId="{F03802D0-C75F-4A80-ACBF-8607E80B83E8}" srcOrd="3" destOrd="0" parTransId="{BC5CE291-580F-4409-9A14-610A234B684F}" sibTransId="{95DF12AC-7C93-45D5-9689-58D295098C45}"/>
    <dgm:cxn modelId="{4D5D39BD-36DC-43B1-8BBA-42D5927C5CA1}" type="presParOf" srcId="{C9720D8A-409F-4E37-A33B-6FB6C76331E0}" destId="{186E3612-CE51-42A6-BB00-6CC75AD6702D}" srcOrd="0" destOrd="0" presId="urn:microsoft.com/office/officeart/2008/layout/VerticalCurvedList"/>
    <dgm:cxn modelId="{C9C6381F-0FB0-45E9-9CBC-3CCB57A726ED}" type="presParOf" srcId="{186E3612-CE51-42A6-BB00-6CC75AD6702D}" destId="{5EB8CE66-C4FC-40FB-BDAD-5B183845D49A}" srcOrd="0" destOrd="0" presId="urn:microsoft.com/office/officeart/2008/layout/VerticalCurvedList"/>
    <dgm:cxn modelId="{519D8490-CBE0-4368-9ED6-46D60889A316}" type="presParOf" srcId="{5EB8CE66-C4FC-40FB-BDAD-5B183845D49A}" destId="{AEB66783-DDC0-4E9C-B717-246D110C7CF3}" srcOrd="0" destOrd="0" presId="urn:microsoft.com/office/officeart/2008/layout/VerticalCurvedList"/>
    <dgm:cxn modelId="{DAC6CB1A-3F6F-4A42-9064-8046D3DF01E9}" type="presParOf" srcId="{5EB8CE66-C4FC-40FB-BDAD-5B183845D49A}" destId="{AAA107F0-DD21-433E-B6AA-EFBF1EB9689F}" srcOrd="1" destOrd="0" presId="urn:microsoft.com/office/officeart/2008/layout/VerticalCurvedList"/>
    <dgm:cxn modelId="{7A3BF9C4-BCF4-4B6A-AF13-E30095B6D7AF}" type="presParOf" srcId="{5EB8CE66-C4FC-40FB-BDAD-5B183845D49A}" destId="{104D5444-1E02-4307-B30D-B338A2C1921D}" srcOrd="2" destOrd="0" presId="urn:microsoft.com/office/officeart/2008/layout/VerticalCurvedList"/>
    <dgm:cxn modelId="{143A1959-C7F1-4E87-8FDF-F449D18EAF01}" type="presParOf" srcId="{5EB8CE66-C4FC-40FB-BDAD-5B183845D49A}" destId="{E0C4D58A-B943-4963-B370-BA6D7272184C}" srcOrd="3" destOrd="0" presId="urn:microsoft.com/office/officeart/2008/layout/VerticalCurvedList"/>
    <dgm:cxn modelId="{032A5F76-DEDB-4E9F-93A1-D7EF917B57D4}" type="presParOf" srcId="{186E3612-CE51-42A6-BB00-6CC75AD6702D}" destId="{7C7BAB5E-B492-4105-BDCF-EB0F1D1B7360}" srcOrd="1" destOrd="0" presId="urn:microsoft.com/office/officeart/2008/layout/VerticalCurvedList"/>
    <dgm:cxn modelId="{858D85E0-DB39-474B-A255-F404D25DB8F8}" type="presParOf" srcId="{186E3612-CE51-42A6-BB00-6CC75AD6702D}" destId="{4677791C-EF57-4791-9EDA-A6AE1A627B86}" srcOrd="2" destOrd="0" presId="urn:microsoft.com/office/officeart/2008/layout/VerticalCurvedList"/>
    <dgm:cxn modelId="{A4DEAFF1-260F-4225-AEE6-2E975CFDB629}" type="presParOf" srcId="{4677791C-EF57-4791-9EDA-A6AE1A627B86}" destId="{EB406078-B5D6-42DC-A4BD-4AA9A3D24FBA}" srcOrd="0" destOrd="0" presId="urn:microsoft.com/office/officeart/2008/layout/VerticalCurvedList"/>
    <dgm:cxn modelId="{5C8B49EE-96E4-47AA-A535-10C6A7037311}" type="presParOf" srcId="{186E3612-CE51-42A6-BB00-6CC75AD6702D}" destId="{1C131FBC-8644-4DEA-B9DE-AF54418A7620}" srcOrd="3" destOrd="0" presId="urn:microsoft.com/office/officeart/2008/layout/VerticalCurvedList"/>
    <dgm:cxn modelId="{2509D485-B1D3-45DC-93F3-3BBC726EDA49}" type="presParOf" srcId="{186E3612-CE51-42A6-BB00-6CC75AD6702D}" destId="{3F4669A6-2F16-4BC9-B360-2C85BABE6195}" srcOrd="4" destOrd="0" presId="urn:microsoft.com/office/officeart/2008/layout/VerticalCurvedList"/>
    <dgm:cxn modelId="{4082D355-2E81-465B-A20B-4EE81DE67FC0}" type="presParOf" srcId="{3F4669A6-2F16-4BC9-B360-2C85BABE6195}" destId="{DC20025D-85BB-48E4-AC91-2EE0BC253B6F}" srcOrd="0" destOrd="0" presId="urn:microsoft.com/office/officeart/2008/layout/VerticalCurvedList"/>
    <dgm:cxn modelId="{D2C0BA70-2ACA-403A-B84A-4960AC82C5E5}" type="presParOf" srcId="{186E3612-CE51-42A6-BB00-6CC75AD6702D}" destId="{235000CE-BD71-4A77-B250-EE3A4B2252FB}" srcOrd="5" destOrd="0" presId="urn:microsoft.com/office/officeart/2008/layout/VerticalCurvedList"/>
    <dgm:cxn modelId="{E261E698-420B-44C0-A5C5-99647D1B9E19}" type="presParOf" srcId="{186E3612-CE51-42A6-BB00-6CC75AD6702D}" destId="{A948B2C6-0457-439F-A5B9-B570AB00775C}" srcOrd="6" destOrd="0" presId="urn:microsoft.com/office/officeart/2008/layout/VerticalCurvedList"/>
    <dgm:cxn modelId="{4D5DF91D-0E57-44F5-BCF7-52FA19D109E3}" type="presParOf" srcId="{A948B2C6-0457-439F-A5B9-B570AB00775C}" destId="{0C835EED-257F-48AF-85B8-D6FAC8822BCE}" srcOrd="0" destOrd="0" presId="urn:microsoft.com/office/officeart/2008/layout/VerticalCurvedList"/>
    <dgm:cxn modelId="{D6B41844-1EEB-4CFE-9F82-CAF75D4EA234}" type="presParOf" srcId="{186E3612-CE51-42A6-BB00-6CC75AD6702D}" destId="{2D88676C-CE3A-4C78-B578-867F77CA692B}" srcOrd="7" destOrd="0" presId="urn:microsoft.com/office/officeart/2008/layout/VerticalCurvedList"/>
    <dgm:cxn modelId="{92E25E50-B980-4045-BAA9-947801CFC830}" type="presParOf" srcId="{186E3612-CE51-42A6-BB00-6CC75AD6702D}" destId="{D5B8A862-4600-4288-8AC6-EF61557F343B}" srcOrd="8" destOrd="0" presId="urn:microsoft.com/office/officeart/2008/layout/VerticalCurvedList"/>
    <dgm:cxn modelId="{6BF9A9A1-83FC-4F3F-9190-D6EBB16637B7}" type="presParOf" srcId="{D5B8A862-4600-4288-8AC6-EF61557F343B}" destId="{5FF18FA3-9CF8-4D76-8FAB-79DC900CD4C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27C80-1F07-4043-89D0-1A8CC2BDA33E}"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GB"/>
        </a:p>
      </dgm:t>
    </dgm:pt>
    <dgm:pt modelId="{5056C8F0-78CD-45E0-8C44-26A31B8A0870}">
      <dgm:prSet phldrT="[Text]" custT="1"/>
      <dgm:spPr/>
      <dgm:t>
        <a:bodyPr/>
        <a:lstStyle/>
        <a:p>
          <a:r>
            <a:rPr lang="en-GB" sz="3600" b="1" dirty="0" smtClean="0">
              <a:latin typeface="Calibri" panose="020F0502020204030204" pitchFamily="34" charset="0"/>
            </a:rPr>
            <a:t>1. </a:t>
          </a:r>
          <a:r>
            <a:rPr lang="en-US" sz="3600" b="1" dirty="0" smtClean="0">
              <a:solidFill>
                <a:schemeClr val="bg1"/>
              </a:solidFill>
              <a:latin typeface="Calibri" panose="020F0502020204030204" pitchFamily="34" charset="0"/>
            </a:rPr>
            <a:t>Multi Beneficiary Intermediated Loan (</a:t>
          </a:r>
          <a:r>
            <a:rPr lang="en-GB" sz="3600" b="1" dirty="0" smtClean="0">
              <a:latin typeface="Calibri" panose="020F0502020204030204" pitchFamily="34" charset="0"/>
            </a:rPr>
            <a:t>MBIL)</a:t>
          </a:r>
          <a:endParaRPr lang="en-GB" sz="3600" b="1" dirty="0">
            <a:solidFill>
              <a:schemeClr val="bg1"/>
            </a:solidFill>
            <a:latin typeface="Calibri" panose="020F0502020204030204" pitchFamily="34" charset="0"/>
          </a:endParaRPr>
        </a:p>
      </dgm:t>
    </dgm:pt>
    <dgm:pt modelId="{066A1A43-66D8-4E0D-A311-641A8E464141}" type="parTrans" cxnId="{6EE5B3AD-7CE0-4466-90F0-B97A64EE67C0}">
      <dgm:prSet/>
      <dgm:spPr/>
      <dgm:t>
        <a:bodyPr/>
        <a:lstStyle/>
        <a:p>
          <a:endParaRPr lang="en-GB" sz="3200">
            <a:latin typeface="Calibri" panose="020F0502020204030204" pitchFamily="34" charset="0"/>
          </a:endParaRPr>
        </a:p>
      </dgm:t>
    </dgm:pt>
    <dgm:pt modelId="{7F2F18BE-2CFD-4D20-86FA-E81A5C986B0C}" type="sibTrans" cxnId="{6EE5B3AD-7CE0-4466-90F0-B97A64EE67C0}">
      <dgm:prSet/>
      <dgm:spPr/>
      <dgm:t>
        <a:bodyPr/>
        <a:lstStyle/>
        <a:p>
          <a:endParaRPr lang="en-GB" sz="3200">
            <a:latin typeface="Calibri" panose="020F0502020204030204" pitchFamily="34" charset="0"/>
          </a:endParaRPr>
        </a:p>
      </dgm:t>
    </dgm:pt>
    <dgm:pt modelId="{C9720D8A-409F-4E37-A33B-6FB6C76331E0}" type="pres">
      <dgm:prSet presAssocID="{5C827C80-1F07-4043-89D0-1A8CC2BDA33E}" presName="Name0" presStyleCnt="0">
        <dgm:presLayoutVars>
          <dgm:chMax val="7"/>
          <dgm:chPref val="7"/>
          <dgm:dir/>
        </dgm:presLayoutVars>
      </dgm:prSet>
      <dgm:spPr/>
      <dgm:t>
        <a:bodyPr/>
        <a:lstStyle/>
        <a:p>
          <a:endParaRPr lang="en-GB"/>
        </a:p>
      </dgm:t>
    </dgm:pt>
    <dgm:pt modelId="{186E3612-CE51-42A6-BB00-6CC75AD6702D}" type="pres">
      <dgm:prSet presAssocID="{5C827C80-1F07-4043-89D0-1A8CC2BDA33E}" presName="Name1" presStyleCnt="0"/>
      <dgm:spPr/>
    </dgm:pt>
    <dgm:pt modelId="{5EB8CE66-C4FC-40FB-BDAD-5B183845D49A}" type="pres">
      <dgm:prSet presAssocID="{5C827C80-1F07-4043-89D0-1A8CC2BDA33E}" presName="cycle" presStyleCnt="0"/>
      <dgm:spPr/>
    </dgm:pt>
    <dgm:pt modelId="{AEB66783-DDC0-4E9C-B717-246D110C7CF3}" type="pres">
      <dgm:prSet presAssocID="{5C827C80-1F07-4043-89D0-1A8CC2BDA33E}" presName="srcNode" presStyleLbl="node1" presStyleIdx="0" presStyleCnt="1"/>
      <dgm:spPr/>
    </dgm:pt>
    <dgm:pt modelId="{AAA107F0-DD21-433E-B6AA-EFBF1EB9689F}" type="pres">
      <dgm:prSet presAssocID="{5C827C80-1F07-4043-89D0-1A8CC2BDA33E}" presName="conn" presStyleLbl="parChTrans1D2" presStyleIdx="0" presStyleCnt="1"/>
      <dgm:spPr/>
      <dgm:t>
        <a:bodyPr/>
        <a:lstStyle/>
        <a:p>
          <a:endParaRPr lang="en-GB"/>
        </a:p>
      </dgm:t>
    </dgm:pt>
    <dgm:pt modelId="{104D5444-1E02-4307-B30D-B338A2C1921D}" type="pres">
      <dgm:prSet presAssocID="{5C827C80-1F07-4043-89D0-1A8CC2BDA33E}" presName="extraNode" presStyleLbl="node1" presStyleIdx="0" presStyleCnt="1"/>
      <dgm:spPr/>
    </dgm:pt>
    <dgm:pt modelId="{E0C4D58A-B943-4963-B370-BA6D7272184C}" type="pres">
      <dgm:prSet presAssocID="{5C827C80-1F07-4043-89D0-1A8CC2BDA33E}" presName="dstNode" presStyleLbl="node1" presStyleIdx="0" presStyleCnt="1"/>
      <dgm:spPr/>
    </dgm:pt>
    <dgm:pt modelId="{7C7BAB5E-B492-4105-BDCF-EB0F1D1B7360}" type="pres">
      <dgm:prSet presAssocID="{5056C8F0-78CD-45E0-8C44-26A31B8A0870}" presName="text_1" presStyleLbl="node1" presStyleIdx="0" presStyleCnt="1">
        <dgm:presLayoutVars>
          <dgm:bulletEnabled val="1"/>
        </dgm:presLayoutVars>
      </dgm:prSet>
      <dgm:spPr/>
      <dgm:t>
        <a:bodyPr/>
        <a:lstStyle/>
        <a:p>
          <a:endParaRPr lang="en-GB"/>
        </a:p>
      </dgm:t>
    </dgm:pt>
    <dgm:pt modelId="{4677791C-EF57-4791-9EDA-A6AE1A627B86}" type="pres">
      <dgm:prSet presAssocID="{5056C8F0-78CD-45E0-8C44-26A31B8A0870}" presName="accent_1" presStyleCnt="0"/>
      <dgm:spPr/>
    </dgm:pt>
    <dgm:pt modelId="{EB406078-B5D6-42DC-A4BD-4AA9A3D24FBA}" type="pres">
      <dgm:prSet presAssocID="{5056C8F0-78CD-45E0-8C44-26A31B8A0870}" presName="accentRepeatNode" presStyleLbl="solidFgAcc1" presStyleIdx="0" presStyleCnt="1"/>
      <dgm:spPr>
        <a:solidFill>
          <a:srgbClr val="FFCCCC"/>
        </a:solidFill>
      </dgm:spPr>
      <dgm:t>
        <a:bodyPr/>
        <a:lstStyle/>
        <a:p>
          <a:endParaRPr lang="en-GB"/>
        </a:p>
      </dgm:t>
    </dgm:pt>
  </dgm:ptLst>
  <dgm:cxnLst>
    <dgm:cxn modelId="{159168DC-2181-423E-9525-5E370022AC66}" type="presOf" srcId="{7F2F18BE-2CFD-4D20-86FA-E81A5C986B0C}" destId="{AAA107F0-DD21-433E-B6AA-EFBF1EB9689F}" srcOrd="0" destOrd="0" presId="urn:microsoft.com/office/officeart/2008/layout/VerticalCurvedList"/>
    <dgm:cxn modelId="{6EE5B3AD-7CE0-4466-90F0-B97A64EE67C0}" srcId="{5C827C80-1F07-4043-89D0-1A8CC2BDA33E}" destId="{5056C8F0-78CD-45E0-8C44-26A31B8A0870}" srcOrd="0" destOrd="0" parTransId="{066A1A43-66D8-4E0D-A311-641A8E464141}" sibTransId="{7F2F18BE-2CFD-4D20-86FA-E81A5C986B0C}"/>
    <dgm:cxn modelId="{819CD675-892C-4BE7-9DCD-2F7C186FDE0C}" type="presOf" srcId="{5C827C80-1F07-4043-89D0-1A8CC2BDA33E}" destId="{C9720D8A-409F-4E37-A33B-6FB6C76331E0}" srcOrd="0" destOrd="0" presId="urn:microsoft.com/office/officeart/2008/layout/VerticalCurvedList"/>
    <dgm:cxn modelId="{76009DDD-1B83-4E83-A4CD-E8344316E596}" type="presOf" srcId="{5056C8F0-78CD-45E0-8C44-26A31B8A0870}" destId="{7C7BAB5E-B492-4105-BDCF-EB0F1D1B7360}" srcOrd="0" destOrd="0" presId="urn:microsoft.com/office/officeart/2008/layout/VerticalCurvedList"/>
    <dgm:cxn modelId="{4D5D39BD-36DC-43B1-8BBA-42D5927C5CA1}" type="presParOf" srcId="{C9720D8A-409F-4E37-A33B-6FB6C76331E0}" destId="{186E3612-CE51-42A6-BB00-6CC75AD6702D}" srcOrd="0" destOrd="0" presId="urn:microsoft.com/office/officeart/2008/layout/VerticalCurvedList"/>
    <dgm:cxn modelId="{C9C6381F-0FB0-45E9-9CBC-3CCB57A726ED}" type="presParOf" srcId="{186E3612-CE51-42A6-BB00-6CC75AD6702D}" destId="{5EB8CE66-C4FC-40FB-BDAD-5B183845D49A}" srcOrd="0" destOrd="0" presId="urn:microsoft.com/office/officeart/2008/layout/VerticalCurvedList"/>
    <dgm:cxn modelId="{519D8490-CBE0-4368-9ED6-46D60889A316}" type="presParOf" srcId="{5EB8CE66-C4FC-40FB-BDAD-5B183845D49A}" destId="{AEB66783-DDC0-4E9C-B717-246D110C7CF3}" srcOrd="0" destOrd="0" presId="urn:microsoft.com/office/officeart/2008/layout/VerticalCurvedList"/>
    <dgm:cxn modelId="{DAC6CB1A-3F6F-4A42-9064-8046D3DF01E9}" type="presParOf" srcId="{5EB8CE66-C4FC-40FB-BDAD-5B183845D49A}" destId="{AAA107F0-DD21-433E-B6AA-EFBF1EB9689F}" srcOrd="1" destOrd="0" presId="urn:microsoft.com/office/officeart/2008/layout/VerticalCurvedList"/>
    <dgm:cxn modelId="{7A3BF9C4-BCF4-4B6A-AF13-E30095B6D7AF}" type="presParOf" srcId="{5EB8CE66-C4FC-40FB-BDAD-5B183845D49A}" destId="{104D5444-1E02-4307-B30D-B338A2C1921D}" srcOrd="2" destOrd="0" presId="urn:microsoft.com/office/officeart/2008/layout/VerticalCurvedList"/>
    <dgm:cxn modelId="{143A1959-C7F1-4E87-8FDF-F449D18EAF01}" type="presParOf" srcId="{5EB8CE66-C4FC-40FB-BDAD-5B183845D49A}" destId="{E0C4D58A-B943-4963-B370-BA6D7272184C}" srcOrd="3" destOrd="0" presId="urn:microsoft.com/office/officeart/2008/layout/VerticalCurvedList"/>
    <dgm:cxn modelId="{032A5F76-DEDB-4E9F-93A1-D7EF917B57D4}" type="presParOf" srcId="{186E3612-CE51-42A6-BB00-6CC75AD6702D}" destId="{7C7BAB5E-B492-4105-BDCF-EB0F1D1B7360}" srcOrd="1" destOrd="0" presId="urn:microsoft.com/office/officeart/2008/layout/VerticalCurvedList"/>
    <dgm:cxn modelId="{858D85E0-DB39-474B-A255-F404D25DB8F8}" type="presParOf" srcId="{186E3612-CE51-42A6-BB00-6CC75AD6702D}" destId="{4677791C-EF57-4791-9EDA-A6AE1A627B86}" srcOrd="2" destOrd="0" presId="urn:microsoft.com/office/officeart/2008/layout/VerticalCurvedList"/>
    <dgm:cxn modelId="{A4DEAFF1-260F-4225-AEE6-2E975CFDB629}" type="presParOf" srcId="{4677791C-EF57-4791-9EDA-A6AE1A627B86}" destId="{EB406078-B5D6-42DC-A4BD-4AA9A3D24F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27C80-1F07-4043-89D0-1A8CC2BDA33E}"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GB"/>
        </a:p>
      </dgm:t>
    </dgm:pt>
    <dgm:pt modelId="{5056C8F0-78CD-45E0-8C44-26A31B8A0870}">
      <dgm:prSet phldrT="[Text]" custT="1"/>
      <dgm:spPr/>
      <dgm:t>
        <a:bodyPr/>
        <a:lstStyle/>
        <a:p>
          <a:r>
            <a:rPr lang="en-GB" sz="3600" b="1" dirty="0" smtClean="0">
              <a:solidFill>
                <a:schemeClr val="bg1"/>
              </a:solidFill>
              <a:latin typeface="Calibri" panose="020F0502020204030204" pitchFamily="34" charset="0"/>
            </a:rPr>
            <a:t>2.a Risk Sharing –</a:t>
          </a:r>
          <a:r>
            <a:rPr lang="en-US" sz="3600" b="1" dirty="0" smtClean="0">
              <a:solidFill>
                <a:schemeClr val="bg1"/>
              </a:solidFill>
              <a:latin typeface="Calibri" panose="020F0502020204030204" pitchFamily="34" charset="0"/>
            </a:rPr>
            <a:t>Guarantee on existing exposures</a:t>
          </a:r>
        </a:p>
      </dgm:t>
    </dgm:pt>
    <dgm:pt modelId="{066A1A43-66D8-4E0D-A311-641A8E464141}" type="parTrans" cxnId="{6EE5B3AD-7CE0-4466-90F0-B97A64EE67C0}">
      <dgm:prSet/>
      <dgm:spPr/>
      <dgm:t>
        <a:bodyPr/>
        <a:lstStyle/>
        <a:p>
          <a:endParaRPr lang="en-GB" sz="3200">
            <a:latin typeface="Calibri" panose="020F0502020204030204" pitchFamily="34" charset="0"/>
          </a:endParaRPr>
        </a:p>
      </dgm:t>
    </dgm:pt>
    <dgm:pt modelId="{7F2F18BE-2CFD-4D20-86FA-E81A5C986B0C}" type="sibTrans" cxnId="{6EE5B3AD-7CE0-4466-90F0-B97A64EE67C0}">
      <dgm:prSet/>
      <dgm:spPr/>
      <dgm:t>
        <a:bodyPr/>
        <a:lstStyle/>
        <a:p>
          <a:endParaRPr lang="en-GB" sz="3200">
            <a:latin typeface="Calibri" panose="020F0502020204030204" pitchFamily="34" charset="0"/>
          </a:endParaRPr>
        </a:p>
      </dgm:t>
    </dgm:pt>
    <dgm:pt modelId="{C9720D8A-409F-4E37-A33B-6FB6C76331E0}" type="pres">
      <dgm:prSet presAssocID="{5C827C80-1F07-4043-89D0-1A8CC2BDA33E}" presName="Name0" presStyleCnt="0">
        <dgm:presLayoutVars>
          <dgm:chMax val="7"/>
          <dgm:chPref val="7"/>
          <dgm:dir/>
        </dgm:presLayoutVars>
      </dgm:prSet>
      <dgm:spPr/>
      <dgm:t>
        <a:bodyPr/>
        <a:lstStyle/>
        <a:p>
          <a:endParaRPr lang="en-GB"/>
        </a:p>
      </dgm:t>
    </dgm:pt>
    <dgm:pt modelId="{186E3612-CE51-42A6-BB00-6CC75AD6702D}" type="pres">
      <dgm:prSet presAssocID="{5C827C80-1F07-4043-89D0-1A8CC2BDA33E}" presName="Name1" presStyleCnt="0"/>
      <dgm:spPr/>
    </dgm:pt>
    <dgm:pt modelId="{5EB8CE66-C4FC-40FB-BDAD-5B183845D49A}" type="pres">
      <dgm:prSet presAssocID="{5C827C80-1F07-4043-89D0-1A8CC2BDA33E}" presName="cycle" presStyleCnt="0"/>
      <dgm:spPr/>
    </dgm:pt>
    <dgm:pt modelId="{AEB66783-DDC0-4E9C-B717-246D110C7CF3}" type="pres">
      <dgm:prSet presAssocID="{5C827C80-1F07-4043-89D0-1A8CC2BDA33E}" presName="srcNode" presStyleLbl="node1" presStyleIdx="0" presStyleCnt="1"/>
      <dgm:spPr/>
    </dgm:pt>
    <dgm:pt modelId="{AAA107F0-DD21-433E-B6AA-EFBF1EB9689F}" type="pres">
      <dgm:prSet presAssocID="{5C827C80-1F07-4043-89D0-1A8CC2BDA33E}" presName="conn" presStyleLbl="parChTrans1D2" presStyleIdx="0" presStyleCnt="1"/>
      <dgm:spPr/>
      <dgm:t>
        <a:bodyPr/>
        <a:lstStyle/>
        <a:p>
          <a:endParaRPr lang="en-GB"/>
        </a:p>
      </dgm:t>
    </dgm:pt>
    <dgm:pt modelId="{104D5444-1E02-4307-B30D-B338A2C1921D}" type="pres">
      <dgm:prSet presAssocID="{5C827C80-1F07-4043-89D0-1A8CC2BDA33E}" presName="extraNode" presStyleLbl="node1" presStyleIdx="0" presStyleCnt="1"/>
      <dgm:spPr/>
    </dgm:pt>
    <dgm:pt modelId="{E0C4D58A-B943-4963-B370-BA6D7272184C}" type="pres">
      <dgm:prSet presAssocID="{5C827C80-1F07-4043-89D0-1A8CC2BDA33E}" presName="dstNode" presStyleLbl="node1" presStyleIdx="0" presStyleCnt="1"/>
      <dgm:spPr/>
    </dgm:pt>
    <dgm:pt modelId="{7C7BAB5E-B492-4105-BDCF-EB0F1D1B7360}" type="pres">
      <dgm:prSet presAssocID="{5056C8F0-78CD-45E0-8C44-26A31B8A0870}" presName="text_1" presStyleLbl="node1" presStyleIdx="0" presStyleCnt="1">
        <dgm:presLayoutVars>
          <dgm:bulletEnabled val="1"/>
        </dgm:presLayoutVars>
      </dgm:prSet>
      <dgm:spPr/>
      <dgm:t>
        <a:bodyPr/>
        <a:lstStyle/>
        <a:p>
          <a:endParaRPr lang="en-GB"/>
        </a:p>
      </dgm:t>
    </dgm:pt>
    <dgm:pt modelId="{4677791C-EF57-4791-9EDA-A6AE1A627B86}" type="pres">
      <dgm:prSet presAssocID="{5056C8F0-78CD-45E0-8C44-26A31B8A0870}" presName="accent_1" presStyleCnt="0"/>
      <dgm:spPr/>
    </dgm:pt>
    <dgm:pt modelId="{EB406078-B5D6-42DC-A4BD-4AA9A3D24FBA}" type="pres">
      <dgm:prSet presAssocID="{5056C8F0-78CD-45E0-8C44-26A31B8A0870}" presName="accentRepeatNode" presStyleLbl="solidFgAcc1" presStyleIdx="0" presStyleCnt="1"/>
      <dgm:spPr>
        <a:solidFill>
          <a:srgbClr val="FFCCCC"/>
        </a:solidFill>
      </dgm:spPr>
      <dgm:t>
        <a:bodyPr/>
        <a:lstStyle/>
        <a:p>
          <a:endParaRPr lang="en-GB"/>
        </a:p>
      </dgm:t>
    </dgm:pt>
  </dgm:ptLst>
  <dgm:cxnLst>
    <dgm:cxn modelId="{159168DC-2181-423E-9525-5E370022AC66}" type="presOf" srcId="{7F2F18BE-2CFD-4D20-86FA-E81A5C986B0C}" destId="{AAA107F0-DD21-433E-B6AA-EFBF1EB9689F}" srcOrd="0" destOrd="0" presId="urn:microsoft.com/office/officeart/2008/layout/VerticalCurvedList"/>
    <dgm:cxn modelId="{6EE5B3AD-7CE0-4466-90F0-B97A64EE67C0}" srcId="{5C827C80-1F07-4043-89D0-1A8CC2BDA33E}" destId="{5056C8F0-78CD-45E0-8C44-26A31B8A0870}" srcOrd="0" destOrd="0" parTransId="{066A1A43-66D8-4E0D-A311-641A8E464141}" sibTransId="{7F2F18BE-2CFD-4D20-86FA-E81A5C986B0C}"/>
    <dgm:cxn modelId="{819CD675-892C-4BE7-9DCD-2F7C186FDE0C}" type="presOf" srcId="{5C827C80-1F07-4043-89D0-1A8CC2BDA33E}" destId="{C9720D8A-409F-4E37-A33B-6FB6C76331E0}" srcOrd="0" destOrd="0" presId="urn:microsoft.com/office/officeart/2008/layout/VerticalCurvedList"/>
    <dgm:cxn modelId="{76009DDD-1B83-4E83-A4CD-E8344316E596}" type="presOf" srcId="{5056C8F0-78CD-45E0-8C44-26A31B8A0870}" destId="{7C7BAB5E-B492-4105-BDCF-EB0F1D1B7360}" srcOrd="0" destOrd="0" presId="urn:microsoft.com/office/officeart/2008/layout/VerticalCurvedList"/>
    <dgm:cxn modelId="{4D5D39BD-36DC-43B1-8BBA-42D5927C5CA1}" type="presParOf" srcId="{C9720D8A-409F-4E37-A33B-6FB6C76331E0}" destId="{186E3612-CE51-42A6-BB00-6CC75AD6702D}" srcOrd="0" destOrd="0" presId="urn:microsoft.com/office/officeart/2008/layout/VerticalCurvedList"/>
    <dgm:cxn modelId="{C9C6381F-0FB0-45E9-9CBC-3CCB57A726ED}" type="presParOf" srcId="{186E3612-CE51-42A6-BB00-6CC75AD6702D}" destId="{5EB8CE66-C4FC-40FB-BDAD-5B183845D49A}" srcOrd="0" destOrd="0" presId="urn:microsoft.com/office/officeart/2008/layout/VerticalCurvedList"/>
    <dgm:cxn modelId="{519D8490-CBE0-4368-9ED6-46D60889A316}" type="presParOf" srcId="{5EB8CE66-C4FC-40FB-BDAD-5B183845D49A}" destId="{AEB66783-DDC0-4E9C-B717-246D110C7CF3}" srcOrd="0" destOrd="0" presId="urn:microsoft.com/office/officeart/2008/layout/VerticalCurvedList"/>
    <dgm:cxn modelId="{DAC6CB1A-3F6F-4A42-9064-8046D3DF01E9}" type="presParOf" srcId="{5EB8CE66-C4FC-40FB-BDAD-5B183845D49A}" destId="{AAA107F0-DD21-433E-B6AA-EFBF1EB9689F}" srcOrd="1" destOrd="0" presId="urn:microsoft.com/office/officeart/2008/layout/VerticalCurvedList"/>
    <dgm:cxn modelId="{7A3BF9C4-BCF4-4B6A-AF13-E30095B6D7AF}" type="presParOf" srcId="{5EB8CE66-C4FC-40FB-BDAD-5B183845D49A}" destId="{104D5444-1E02-4307-B30D-B338A2C1921D}" srcOrd="2" destOrd="0" presId="urn:microsoft.com/office/officeart/2008/layout/VerticalCurvedList"/>
    <dgm:cxn modelId="{143A1959-C7F1-4E87-8FDF-F449D18EAF01}" type="presParOf" srcId="{5EB8CE66-C4FC-40FB-BDAD-5B183845D49A}" destId="{E0C4D58A-B943-4963-B370-BA6D7272184C}" srcOrd="3" destOrd="0" presId="urn:microsoft.com/office/officeart/2008/layout/VerticalCurvedList"/>
    <dgm:cxn modelId="{032A5F76-DEDB-4E9F-93A1-D7EF917B57D4}" type="presParOf" srcId="{186E3612-CE51-42A6-BB00-6CC75AD6702D}" destId="{7C7BAB5E-B492-4105-BDCF-EB0F1D1B7360}" srcOrd="1" destOrd="0" presId="urn:microsoft.com/office/officeart/2008/layout/VerticalCurvedList"/>
    <dgm:cxn modelId="{858D85E0-DB39-474B-A255-F404D25DB8F8}" type="presParOf" srcId="{186E3612-CE51-42A6-BB00-6CC75AD6702D}" destId="{4677791C-EF57-4791-9EDA-A6AE1A627B86}" srcOrd="2" destOrd="0" presId="urn:microsoft.com/office/officeart/2008/layout/VerticalCurvedList"/>
    <dgm:cxn modelId="{A4DEAFF1-260F-4225-AEE6-2E975CFDB629}" type="presParOf" srcId="{4677791C-EF57-4791-9EDA-A6AE1A627B86}" destId="{EB406078-B5D6-42DC-A4BD-4AA9A3D24F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27C80-1F07-4043-89D0-1A8CC2BDA33E}"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GB"/>
        </a:p>
      </dgm:t>
    </dgm:pt>
    <dgm:pt modelId="{5056C8F0-78CD-45E0-8C44-26A31B8A0870}">
      <dgm:prSet phldrT="[Text]" custT="1"/>
      <dgm:spPr/>
      <dgm:t>
        <a:bodyPr/>
        <a:lstStyle/>
        <a:p>
          <a:r>
            <a:rPr lang="en-GB" sz="3600" b="1" dirty="0" smtClean="0">
              <a:solidFill>
                <a:schemeClr val="bg1"/>
              </a:solidFill>
              <a:latin typeface="Calibri" panose="020F0502020204030204" pitchFamily="34" charset="0"/>
            </a:rPr>
            <a:t>2.b Risk Sharing –</a:t>
          </a:r>
          <a:r>
            <a:rPr lang="en-US" sz="3600" b="1" dirty="0" smtClean="0">
              <a:solidFill>
                <a:schemeClr val="bg1"/>
              </a:solidFill>
              <a:latin typeface="Calibri" panose="020F0502020204030204" pitchFamily="34" charset="0"/>
            </a:rPr>
            <a:t>Guarantee on new exposures</a:t>
          </a:r>
        </a:p>
      </dgm:t>
    </dgm:pt>
    <dgm:pt modelId="{066A1A43-66D8-4E0D-A311-641A8E464141}" type="parTrans" cxnId="{6EE5B3AD-7CE0-4466-90F0-B97A64EE67C0}">
      <dgm:prSet/>
      <dgm:spPr/>
      <dgm:t>
        <a:bodyPr/>
        <a:lstStyle/>
        <a:p>
          <a:endParaRPr lang="en-GB" sz="3200">
            <a:latin typeface="Calibri" panose="020F0502020204030204" pitchFamily="34" charset="0"/>
          </a:endParaRPr>
        </a:p>
      </dgm:t>
    </dgm:pt>
    <dgm:pt modelId="{7F2F18BE-2CFD-4D20-86FA-E81A5C986B0C}" type="sibTrans" cxnId="{6EE5B3AD-7CE0-4466-90F0-B97A64EE67C0}">
      <dgm:prSet/>
      <dgm:spPr/>
      <dgm:t>
        <a:bodyPr/>
        <a:lstStyle/>
        <a:p>
          <a:endParaRPr lang="en-GB" sz="3200">
            <a:latin typeface="Calibri" panose="020F0502020204030204" pitchFamily="34" charset="0"/>
          </a:endParaRPr>
        </a:p>
      </dgm:t>
    </dgm:pt>
    <dgm:pt modelId="{C9720D8A-409F-4E37-A33B-6FB6C76331E0}" type="pres">
      <dgm:prSet presAssocID="{5C827C80-1F07-4043-89D0-1A8CC2BDA33E}" presName="Name0" presStyleCnt="0">
        <dgm:presLayoutVars>
          <dgm:chMax val="7"/>
          <dgm:chPref val="7"/>
          <dgm:dir/>
        </dgm:presLayoutVars>
      </dgm:prSet>
      <dgm:spPr/>
      <dgm:t>
        <a:bodyPr/>
        <a:lstStyle/>
        <a:p>
          <a:endParaRPr lang="en-GB"/>
        </a:p>
      </dgm:t>
    </dgm:pt>
    <dgm:pt modelId="{186E3612-CE51-42A6-BB00-6CC75AD6702D}" type="pres">
      <dgm:prSet presAssocID="{5C827C80-1F07-4043-89D0-1A8CC2BDA33E}" presName="Name1" presStyleCnt="0"/>
      <dgm:spPr/>
    </dgm:pt>
    <dgm:pt modelId="{5EB8CE66-C4FC-40FB-BDAD-5B183845D49A}" type="pres">
      <dgm:prSet presAssocID="{5C827C80-1F07-4043-89D0-1A8CC2BDA33E}" presName="cycle" presStyleCnt="0"/>
      <dgm:spPr/>
    </dgm:pt>
    <dgm:pt modelId="{AEB66783-DDC0-4E9C-B717-246D110C7CF3}" type="pres">
      <dgm:prSet presAssocID="{5C827C80-1F07-4043-89D0-1A8CC2BDA33E}" presName="srcNode" presStyleLbl="node1" presStyleIdx="0" presStyleCnt="1"/>
      <dgm:spPr/>
    </dgm:pt>
    <dgm:pt modelId="{AAA107F0-DD21-433E-B6AA-EFBF1EB9689F}" type="pres">
      <dgm:prSet presAssocID="{5C827C80-1F07-4043-89D0-1A8CC2BDA33E}" presName="conn" presStyleLbl="parChTrans1D2" presStyleIdx="0" presStyleCnt="1"/>
      <dgm:spPr/>
      <dgm:t>
        <a:bodyPr/>
        <a:lstStyle/>
        <a:p>
          <a:endParaRPr lang="en-GB"/>
        </a:p>
      </dgm:t>
    </dgm:pt>
    <dgm:pt modelId="{104D5444-1E02-4307-B30D-B338A2C1921D}" type="pres">
      <dgm:prSet presAssocID="{5C827C80-1F07-4043-89D0-1A8CC2BDA33E}" presName="extraNode" presStyleLbl="node1" presStyleIdx="0" presStyleCnt="1"/>
      <dgm:spPr/>
    </dgm:pt>
    <dgm:pt modelId="{E0C4D58A-B943-4963-B370-BA6D7272184C}" type="pres">
      <dgm:prSet presAssocID="{5C827C80-1F07-4043-89D0-1A8CC2BDA33E}" presName="dstNode" presStyleLbl="node1" presStyleIdx="0" presStyleCnt="1"/>
      <dgm:spPr/>
    </dgm:pt>
    <dgm:pt modelId="{7C7BAB5E-B492-4105-BDCF-EB0F1D1B7360}" type="pres">
      <dgm:prSet presAssocID="{5056C8F0-78CD-45E0-8C44-26A31B8A0870}" presName="text_1" presStyleLbl="node1" presStyleIdx="0" presStyleCnt="1">
        <dgm:presLayoutVars>
          <dgm:bulletEnabled val="1"/>
        </dgm:presLayoutVars>
      </dgm:prSet>
      <dgm:spPr/>
      <dgm:t>
        <a:bodyPr/>
        <a:lstStyle/>
        <a:p>
          <a:endParaRPr lang="en-GB"/>
        </a:p>
      </dgm:t>
    </dgm:pt>
    <dgm:pt modelId="{4677791C-EF57-4791-9EDA-A6AE1A627B86}" type="pres">
      <dgm:prSet presAssocID="{5056C8F0-78CD-45E0-8C44-26A31B8A0870}" presName="accent_1" presStyleCnt="0"/>
      <dgm:spPr/>
    </dgm:pt>
    <dgm:pt modelId="{EB406078-B5D6-42DC-A4BD-4AA9A3D24FBA}" type="pres">
      <dgm:prSet presAssocID="{5056C8F0-78CD-45E0-8C44-26A31B8A0870}" presName="accentRepeatNode" presStyleLbl="solidFgAcc1" presStyleIdx="0" presStyleCnt="1"/>
      <dgm:spPr>
        <a:solidFill>
          <a:srgbClr val="FFCCCC"/>
        </a:solidFill>
      </dgm:spPr>
      <dgm:t>
        <a:bodyPr/>
        <a:lstStyle/>
        <a:p>
          <a:endParaRPr lang="en-GB"/>
        </a:p>
      </dgm:t>
    </dgm:pt>
  </dgm:ptLst>
  <dgm:cxnLst>
    <dgm:cxn modelId="{159168DC-2181-423E-9525-5E370022AC66}" type="presOf" srcId="{7F2F18BE-2CFD-4D20-86FA-E81A5C986B0C}" destId="{AAA107F0-DD21-433E-B6AA-EFBF1EB9689F}" srcOrd="0" destOrd="0" presId="urn:microsoft.com/office/officeart/2008/layout/VerticalCurvedList"/>
    <dgm:cxn modelId="{6EE5B3AD-7CE0-4466-90F0-B97A64EE67C0}" srcId="{5C827C80-1F07-4043-89D0-1A8CC2BDA33E}" destId="{5056C8F0-78CD-45E0-8C44-26A31B8A0870}" srcOrd="0" destOrd="0" parTransId="{066A1A43-66D8-4E0D-A311-641A8E464141}" sibTransId="{7F2F18BE-2CFD-4D20-86FA-E81A5C986B0C}"/>
    <dgm:cxn modelId="{819CD675-892C-4BE7-9DCD-2F7C186FDE0C}" type="presOf" srcId="{5C827C80-1F07-4043-89D0-1A8CC2BDA33E}" destId="{C9720D8A-409F-4E37-A33B-6FB6C76331E0}" srcOrd="0" destOrd="0" presId="urn:microsoft.com/office/officeart/2008/layout/VerticalCurvedList"/>
    <dgm:cxn modelId="{76009DDD-1B83-4E83-A4CD-E8344316E596}" type="presOf" srcId="{5056C8F0-78CD-45E0-8C44-26A31B8A0870}" destId="{7C7BAB5E-B492-4105-BDCF-EB0F1D1B7360}" srcOrd="0" destOrd="0" presId="urn:microsoft.com/office/officeart/2008/layout/VerticalCurvedList"/>
    <dgm:cxn modelId="{4D5D39BD-36DC-43B1-8BBA-42D5927C5CA1}" type="presParOf" srcId="{C9720D8A-409F-4E37-A33B-6FB6C76331E0}" destId="{186E3612-CE51-42A6-BB00-6CC75AD6702D}" srcOrd="0" destOrd="0" presId="urn:microsoft.com/office/officeart/2008/layout/VerticalCurvedList"/>
    <dgm:cxn modelId="{C9C6381F-0FB0-45E9-9CBC-3CCB57A726ED}" type="presParOf" srcId="{186E3612-CE51-42A6-BB00-6CC75AD6702D}" destId="{5EB8CE66-C4FC-40FB-BDAD-5B183845D49A}" srcOrd="0" destOrd="0" presId="urn:microsoft.com/office/officeart/2008/layout/VerticalCurvedList"/>
    <dgm:cxn modelId="{519D8490-CBE0-4368-9ED6-46D60889A316}" type="presParOf" srcId="{5EB8CE66-C4FC-40FB-BDAD-5B183845D49A}" destId="{AEB66783-DDC0-4E9C-B717-246D110C7CF3}" srcOrd="0" destOrd="0" presId="urn:microsoft.com/office/officeart/2008/layout/VerticalCurvedList"/>
    <dgm:cxn modelId="{DAC6CB1A-3F6F-4A42-9064-8046D3DF01E9}" type="presParOf" srcId="{5EB8CE66-C4FC-40FB-BDAD-5B183845D49A}" destId="{AAA107F0-DD21-433E-B6AA-EFBF1EB9689F}" srcOrd="1" destOrd="0" presId="urn:microsoft.com/office/officeart/2008/layout/VerticalCurvedList"/>
    <dgm:cxn modelId="{7A3BF9C4-BCF4-4B6A-AF13-E30095B6D7AF}" type="presParOf" srcId="{5EB8CE66-C4FC-40FB-BDAD-5B183845D49A}" destId="{104D5444-1E02-4307-B30D-B338A2C1921D}" srcOrd="2" destOrd="0" presId="urn:microsoft.com/office/officeart/2008/layout/VerticalCurvedList"/>
    <dgm:cxn modelId="{143A1959-C7F1-4E87-8FDF-F449D18EAF01}" type="presParOf" srcId="{5EB8CE66-C4FC-40FB-BDAD-5B183845D49A}" destId="{E0C4D58A-B943-4963-B370-BA6D7272184C}" srcOrd="3" destOrd="0" presId="urn:microsoft.com/office/officeart/2008/layout/VerticalCurvedList"/>
    <dgm:cxn modelId="{032A5F76-DEDB-4E9F-93A1-D7EF917B57D4}" type="presParOf" srcId="{186E3612-CE51-42A6-BB00-6CC75AD6702D}" destId="{7C7BAB5E-B492-4105-BDCF-EB0F1D1B7360}" srcOrd="1" destOrd="0" presId="urn:microsoft.com/office/officeart/2008/layout/VerticalCurvedList"/>
    <dgm:cxn modelId="{858D85E0-DB39-474B-A255-F404D25DB8F8}" type="presParOf" srcId="{186E3612-CE51-42A6-BB00-6CC75AD6702D}" destId="{4677791C-EF57-4791-9EDA-A6AE1A627B86}" srcOrd="2" destOrd="0" presId="urn:microsoft.com/office/officeart/2008/layout/VerticalCurvedList"/>
    <dgm:cxn modelId="{A4DEAFF1-260F-4225-AEE6-2E975CFDB629}" type="presParOf" srcId="{4677791C-EF57-4791-9EDA-A6AE1A627B86}" destId="{EB406078-B5D6-42DC-A4BD-4AA9A3D24F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27C80-1F07-4043-89D0-1A8CC2BDA33E}"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GB"/>
        </a:p>
      </dgm:t>
    </dgm:pt>
    <dgm:pt modelId="{5056C8F0-78CD-45E0-8C44-26A31B8A0870}">
      <dgm:prSet phldrT="[Text]" custT="1"/>
      <dgm:spPr/>
      <dgm:t>
        <a:bodyPr/>
        <a:lstStyle/>
        <a:p>
          <a:r>
            <a:rPr lang="en-US" sz="3600" b="1" dirty="0" smtClean="0">
              <a:latin typeface="Calibri" panose="020F0502020204030204" pitchFamily="34" charset="0"/>
            </a:rPr>
            <a:t>3. Asset Backed Securities (ABS)</a:t>
          </a:r>
        </a:p>
      </dgm:t>
    </dgm:pt>
    <dgm:pt modelId="{066A1A43-66D8-4E0D-A311-641A8E464141}" type="parTrans" cxnId="{6EE5B3AD-7CE0-4466-90F0-B97A64EE67C0}">
      <dgm:prSet/>
      <dgm:spPr/>
      <dgm:t>
        <a:bodyPr/>
        <a:lstStyle/>
        <a:p>
          <a:endParaRPr lang="en-GB" sz="3200">
            <a:latin typeface="Calibri" panose="020F0502020204030204" pitchFamily="34" charset="0"/>
          </a:endParaRPr>
        </a:p>
      </dgm:t>
    </dgm:pt>
    <dgm:pt modelId="{7F2F18BE-2CFD-4D20-86FA-E81A5C986B0C}" type="sibTrans" cxnId="{6EE5B3AD-7CE0-4466-90F0-B97A64EE67C0}">
      <dgm:prSet/>
      <dgm:spPr/>
      <dgm:t>
        <a:bodyPr/>
        <a:lstStyle/>
        <a:p>
          <a:endParaRPr lang="en-GB" sz="3200">
            <a:latin typeface="Calibri" panose="020F0502020204030204" pitchFamily="34" charset="0"/>
          </a:endParaRPr>
        </a:p>
      </dgm:t>
    </dgm:pt>
    <dgm:pt modelId="{C9720D8A-409F-4E37-A33B-6FB6C76331E0}" type="pres">
      <dgm:prSet presAssocID="{5C827C80-1F07-4043-89D0-1A8CC2BDA33E}" presName="Name0" presStyleCnt="0">
        <dgm:presLayoutVars>
          <dgm:chMax val="7"/>
          <dgm:chPref val="7"/>
          <dgm:dir/>
        </dgm:presLayoutVars>
      </dgm:prSet>
      <dgm:spPr/>
      <dgm:t>
        <a:bodyPr/>
        <a:lstStyle/>
        <a:p>
          <a:endParaRPr lang="en-GB"/>
        </a:p>
      </dgm:t>
    </dgm:pt>
    <dgm:pt modelId="{186E3612-CE51-42A6-BB00-6CC75AD6702D}" type="pres">
      <dgm:prSet presAssocID="{5C827C80-1F07-4043-89D0-1A8CC2BDA33E}" presName="Name1" presStyleCnt="0"/>
      <dgm:spPr/>
    </dgm:pt>
    <dgm:pt modelId="{5EB8CE66-C4FC-40FB-BDAD-5B183845D49A}" type="pres">
      <dgm:prSet presAssocID="{5C827C80-1F07-4043-89D0-1A8CC2BDA33E}" presName="cycle" presStyleCnt="0"/>
      <dgm:spPr/>
    </dgm:pt>
    <dgm:pt modelId="{AEB66783-DDC0-4E9C-B717-246D110C7CF3}" type="pres">
      <dgm:prSet presAssocID="{5C827C80-1F07-4043-89D0-1A8CC2BDA33E}" presName="srcNode" presStyleLbl="node1" presStyleIdx="0" presStyleCnt="1"/>
      <dgm:spPr/>
    </dgm:pt>
    <dgm:pt modelId="{AAA107F0-DD21-433E-B6AA-EFBF1EB9689F}" type="pres">
      <dgm:prSet presAssocID="{5C827C80-1F07-4043-89D0-1A8CC2BDA33E}" presName="conn" presStyleLbl="parChTrans1D2" presStyleIdx="0" presStyleCnt="1"/>
      <dgm:spPr/>
      <dgm:t>
        <a:bodyPr/>
        <a:lstStyle/>
        <a:p>
          <a:endParaRPr lang="en-GB"/>
        </a:p>
      </dgm:t>
    </dgm:pt>
    <dgm:pt modelId="{104D5444-1E02-4307-B30D-B338A2C1921D}" type="pres">
      <dgm:prSet presAssocID="{5C827C80-1F07-4043-89D0-1A8CC2BDA33E}" presName="extraNode" presStyleLbl="node1" presStyleIdx="0" presStyleCnt="1"/>
      <dgm:spPr/>
    </dgm:pt>
    <dgm:pt modelId="{E0C4D58A-B943-4963-B370-BA6D7272184C}" type="pres">
      <dgm:prSet presAssocID="{5C827C80-1F07-4043-89D0-1A8CC2BDA33E}" presName="dstNode" presStyleLbl="node1" presStyleIdx="0" presStyleCnt="1"/>
      <dgm:spPr/>
    </dgm:pt>
    <dgm:pt modelId="{7C7BAB5E-B492-4105-BDCF-EB0F1D1B7360}" type="pres">
      <dgm:prSet presAssocID="{5056C8F0-78CD-45E0-8C44-26A31B8A0870}" presName="text_1" presStyleLbl="node1" presStyleIdx="0" presStyleCnt="1">
        <dgm:presLayoutVars>
          <dgm:bulletEnabled val="1"/>
        </dgm:presLayoutVars>
      </dgm:prSet>
      <dgm:spPr/>
      <dgm:t>
        <a:bodyPr/>
        <a:lstStyle/>
        <a:p>
          <a:endParaRPr lang="en-GB"/>
        </a:p>
      </dgm:t>
    </dgm:pt>
    <dgm:pt modelId="{4677791C-EF57-4791-9EDA-A6AE1A627B86}" type="pres">
      <dgm:prSet presAssocID="{5056C8F0-78CD-45E0-8C44-26A31B8A0870}" presName="accent_1" presStyleCnt="0"/>
      <dgm:spPr/>
    </dgm:pt>
    <dgm:pt modelId="{EB406078-B5D6-42DC-A4BD-4AA9A3D24FBA}" type="pres">
      <dgm:prSet presAssocID="{5056C8F0-78CD-45E0-8C44-26A31B8A0870}" presName="accentRepeatNode" presStyleLbl="solidFgAcc1" presStyleIdx="0" presStyleCnt="1"/>
      <dgm:spPr>
        <a:solidFill>
          <a:srgbClr val="FFCCCC"/>
        </a:solidFill>
      </dgm:spPr>
      <dgm:t>
        <a:bodyPr/>
        <a:lstStyle/>
        <a:p>
          <a:endParaRPr lang="en-GB"/>
        </a:p>
      </dgm:t>
    </dgm:pt>
  </dgm:ptLst>
  <dgm:cxnLst>
    <dgm:cxn modelId="{159168DC-2181-423E-9525-5E370022AC66}" type="presOf" srcId="{7F2F18BE-2CFD-4D20-86FA-E81A5C986B0C}" destId="{AAA107F0-DD21-433E-B6AA-EFBF1EB9689F}" srcOrd="0" destOrd="0" presId="urn:microsoft.com/office/officeart/2008/layout/VerticalCurvedList"/>
    <dgm:cxn modelId="{6EE5B3AD-7CE0-4466-90F0-B97A64EE67C0}" srcId="{5C827C80-1F07-4043-89D0-1A8CC2BDA33E}" destId="{5056C8F0-78CD-45E0-8C44-26A31B8A0870}" srcOrd="0" destOrd="0" parTransId="{066A1A43-66D8-4E0D-A311-641A8E464141}" sibTransId="{7F2F18BE-2CFD-4D20-86FA-E81A5C986B0C}"/>
    <dgm:cxn modelId="{819CD675-892C-4BE7-9DCD-2F7C186FDE0C}" type="presOf" srcId="{5C827C80-1F07-4043-89D0-1A8CC2BDA33E}" destId="{C9720D8A-409F-4E37-A33B-6FB6C76331E0}" srcOrd="0" destOrd="0" presId="urn:microsoft.com/office/officeart/2008/layout/VerticalCurvedList"/>
    <dgm:cxn modelId="{76009DDD-1B83-4E83-A4CD-E8344316E596}" type="presOf" srcId="{5056C8F0-78CD-45E0-8C44-26A31B8A0870}" destId="{7C7BAB5E-B492-4105-BDCF-EB0F1D1B7360}" srcOrd="0" destOrd="0" presId="urn:microsoft.com/office/officeart/2008/layout/VerticalCurvedList"/>
    <dgm:cxn modelId="{4D5D39BD-36DC-43B1-8BBA-42D5927C5CA1}" type="presParOf" srcId="{C9720D8A-409F-4E37-A33B-6FB6C76331E0}" destId="{186E3612-CE51-42A6-BB00-6CC75AD6702D}" srcOrd="0" destOrd="0" presId="urn:microsoft.com/office/officeart/2008/layout/VerticalCurvedList"/>
    <dgm:cxn modelId="{C9C6381F-0FB0-45E9-9CBC-3CCB57A726ED}" type="presParOf" srcId="{186E3612-CE51-42A6-BB00-6CC75AD6702D}" destId="{5EB8CE66-C4FC-40FB-BDAD-5B183845D49A}" srcOrd="0" destOrd="0" presId="urn:microsoft.com/office/officeart/2008/layout/VerticalCurvedList"/>
    <dgm:cxn modelId="{519D8490-CBE0-4368-9ED6-46D60889A316}" type="presParOf" srcId="{5EB8CE66-C4FC-40FB-BDAD-5B183845D49A}" destId="{AEB66783-DDC0-4E9C-B717-246D110C7CF3}" srcOrd="0" destOrd="0" presId="urn:microsoft.com/office/officeart/2008/layout/VerticalCurvedList"/>
    <dgm:cxn modelId="{DAC6CB1A-3F6F-4A42-9064-8046D3DF01E9}" type="presParOf" srcId="{5EB8CE66-C4FC-40FB-BDAD-5B183845D49A}" destId="{AAA107F0-DD21-433E-B6AA-EFBF1EB9689F}" srcOrd="1" destOrd="0" presId="urn:microsoft.com/office/officeart/2008/layout/VerticalCurvedList"/>
    <dgm:cxn modelId="{7A3BF9C4-BCF4-4B6A-AF13-E30095B6D7AF}" type="presParOf" srcId="{5EB8CE66-C4FC-40FB-BDAD-5B183845D49A}" destId="{104D5444-1E02-4307-B30D-B338A2C1921D}" srcOrd="2" destOrd="0" presId="urn:microsoft.com/office/officeart/2008/layout/VerticalCurvedList"/>
    <dgm:cxn modelId="{143A1959-C7F1-4E87-8FDF-F449D18EAF01}" type="presParOf" srcId="{5EB8CE66-C4FC-40FB-BDAD-5B183845D49A}" destId="{E0C4D58A-B943-4963-B370-BA6D7272184C}" srcOrd="3" destOrd="0" presId="urn:microsoft.com/office/officeart/2008/layout/VerticalCurvedList"/>
    <dgm:cxn modelId="{032A5F76-DEDB-4E9F-93A1-D7EF917B57D4}" type="presParOf" srcId="{186E3612-CE51-42A6-BB00-6CC75AD6702D}" destId="{7C7BAB5E-B492-4105-BDCF-EB0F1D1B7360}" srcOrd="1" destOrd="0" presId="urn:microsoft.com/office/officeart/2008/layout/VerticalCurvedList"/>
    <dgm:cxn modelId="{858D85E0-DB39-474B-A255-F404D25DB8F8}" type="presParOf" srcId="{186E3612-CE51-42A6-BB00-6CC75AD6702D}" destId="{4677791C-EF57-4791-9EDA-A6AE1A627B86}" srcOrd="2" destOrd="0" presId="urn:microsoft.com/office/officeart/2008/layout/VerticalCurvedList"/>
    <dgm:cxn modelId="{A4DEAFF1-260F-4225-AEE6-2E975CFDB629}" type="presParOf" srcId="{4677791C-EF57-4791-9EDA-A6AE1A627B86}" destId="{EB406078-B5D6-42DC-A4BD-4AA9A3D24F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07F0-DD21-433E-B6AA-EFBF1EB9689F}">
      <dsp:nvSpPr>
        <dsp:cNvPr id="0" name=""/>
        <dsp:cNvSpPr/>
      </dsp:nvSpPr>
      <dsp:spPr>
        <a:xfrm>
          <a:off x="-6025144" y="-921928"/>
          <a:ext cx="7172513" cy="7172513"/>
        </a:xfrm>
        <a:prstGeom prst="blockArc">
          <a:avLst>
            <a:gd name="adj1" fmla="val 18900000"/>
            <a:gd name="adj2" fmla="val 2700000"/>
            <a:gd name="adj3" fmla="val 301"/>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BAB5E-B492-4105-BDCF-EB0F1D1B7360}">
      <dsp:nvSpPr>
        <dsp:cNvPr id="0" name=""/>
        <dsp:cNvSpPr/>
      </dsp:nvSpPr>
      <dsp:spPr>
        <a:xfrm>
          <a:off x="600513" y="409667"/>
          <a:ext cx="7893278" cy="81976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85" tIns="66040" rIns="66040" bIns="66040" numCol="1" spcCol="1270" anchor="ctr" anchorCtr="0">
          <a:noAutofit/>
        </a:bodyPr>
        <a:lstStyle/>
        <a:p>
          <a:pPr lvl="0" algn="l" defTabSz="1155700">
            <a:lnSpc>
              <a:spcPct val="90000"/>
            </a:lnSpc>
            <a:spcBef>
              <a:spcPct val="0"/>
            </a:spcBef>
            <a:spcAft>
              <a:spcPct val="35000"/>
            </a:spcAft>
          </a:pPr>
          <a:r>
            <a:rPr lang="en-GB" sz="2600" b="1" kern="1200" dirty="0" smtClean="0">
              <a:solidFill>
                <a:schemeClr val="bg1"/>
              </a:solidFill>
              <a:latin typeface="Calibri" panose="020F0502020204030204" pitchFamily="34" charset="0"/>
            </a:rPr>
            <a:t>1. </a:t>
          </a:r>
          <a:r>
            <a:rPr lang="en-US" sz="2600" b="1" kern="1200" dirty="0" smtClean="0">
              <a:solidFill>
                <a:schemeClr val="bg1"/>
              </a:solidFill>
              <a:latin typeface="Calibri" panose="020F0502020204030204" pitchFamily="34" charset="0"/>
            </a:rPr>
            <a:t>Multi Beneficiary Intermediated Loan (</a:t>
          </a:r>
          <a:r>
            <a:rPr lang="en-GB" sz="2600" b="1" kern="1200" dirty="0" smtClean="0">
              <a:solidFill>
                <a:schemeClr val="bg1"/>
              </a:solidFill>
              <a:latin typeface="Calibri" panose="020F0502020204030204" pitchFamily="34" charset="0"/>
            </a:rPr>
            <a:t>MBIL)</a:t>
          </a:r>
          <a:endParaRPr lang="en-GB" sz="2600" b="1" kern="1200" dirty="0">
            <a:solidFill>
              <a:schemeClr val="bg1"/>
            </a:solidFill>
            <a:latin typeface="Calibri" panose="020F0502020204030204" pitchFamily="34" charset="0"/>
          </a:endParaRPr>
        </a:p>
      </dsp:txBody>
      <dsp:txXfrm>
        <a:off x="600513" y="409667"/>
        <a:ext cx="7893278" cy="819760"/>
      </dsp:txXfrm>
    </dsp:sp>
    <dsp:sp modelId="{EB406078-B5D6-42DC-A4BD-4AA9A3D24FBA}">
      <dsp:nvSpPr>
        <dsp:cNvPr id="0" name=""/>
        <dsp:cNvSpPr/>
      </dsp:nvSpPr>
      <dsp:spPr>
        <a:xfrm>
          <a:off x="88162" y="307197"/>
          <a:ext cx="1024700" cy="1024700"/>
        </a:xfrm>
        <a:prstGeom prst="ellipse">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31FBC-8644-4DEA-B9DE-AF54418A7620}">
      <dsp:nvSpPr>
        <dsp:cNvPr id="0" name=""/>
        <dsp:cNvSpPr/>
      </dsp:nvSpPr>
      <dsp:spPr>
        <a:xfrm>
          <a:off x="1070500" y="1639520"/>
          <a:ext cx="7423290" cy="819760"/>
        </a:xfrm>
        <a:prstGeom prst="rect">
          <a:avLst/>
        </a:prstGeom>
        <a:solidFill>
          <a:schemeClr val="accent1">
            <a:shade val="80000"/>
            <a:hueOff val="82083"/>
            <a:satOff val="-710"/>
            <a:lumOff val="82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85" tIns="66040" rIns="66040" bIns="66040" numCol="1" spcCol="1270" anchor="ctr" anchorCtr="0">
          <a:noAutofit/>
        </a:bodyPr>
        <a:lstStyle/>
        <a:p>
          <a:pPr lvl="0" algn="l" defTabSz="1155700">
            <a:lnSpc>
              <a:spcPct val="90000"/>
            </a:lnSpc>
            <a:spcBef>
              <a:spcPct val="0"/>
            </a:spcBef>
            <a:spcAft>
              <a:spcPct val="35000"/>
            </a:spcAft>
          </a:pPr>
          <a:r>
            <a:rPr lang="en-GB" sz="2600" b="1" kern="1200" dirty="0" smtClean="0">
              <a:solidFill>
                <a:schemeClr val="bg1"/>
              </a:solidFill>
              <a:latin typeface="Calibri" panose="020F0502020204030204" pitchFamily="34" charset="0"/>
            </a:rPr>
            <a:t>2.a Risk Sharing - Guarantee on existing exposures</a:t>
          </a:r>
          <a:endParaRPr lang="en-GB" sz="2600" b="1" kern="1200" dirty="0">
            <a:solidFill>
              <a:schemeClr val="bg1"/>
            </a:solidFill>
            <a:latin typeface="Calibri" panose="020F0502020204030204" pitchFamily="34" charset="0"/>
          </a:endParaRPr>
        </a:p>
      </dsp:txBody>
      <dsp:txXfrm>
        <a:off x="1070500" y="1639520"/>
        <a:ext cx="7423290" cy="819760"/>
      </dsp:txXfrm>
    </dsp:sp>
    <dsp:sp modelId="{DC20025D-85BB-48E4-AC91-2EE0BC253B6F}">
      <dsp:nvSpPr>
        <dsp:cNvPr id="0" name=""/>
        <dsp:cNvSpPr/>
      </dsp:nvSpPr>
      <dsp:spPr>
        <a:xfrm>
          <a:off x="558150" y="1537050"/>
          <a:ext cx="1024700" cy="1024700"/>
        </a:xfrm>
        <a:prstGeom prst="ellipse">
          <a:avLst/>
        </a:prstGeom>
        <a:solidFill>
          <a:schemeClr val="lt1">
            <a:hueOff val="0"/>
            <a:satOff val="0"/>
            <a:lumOff val="0"/>
            <a:alphaOff val="0"/>
          </a:schemeClr>
        </a:solidFill>
        <a:ln w="25400" cap="flat" cmpd="sng" algn="ctr">
          <a:solidFill>
            <a:schemeClr val="accent1">
              <a:shade val="80000"/>
              <a:hueOff val="82083"/>
              <a:satOff val="-710"/>
              <a:lumOff val="8225"/>
              <a:alphaOff val="0"/>
            </a:schemeClr>
          </a:solidFill>
          <a:prstDash val="solid"/>
        </a:ln>
        <a:effectLst/>
      </dsp:spPr>
      <dsp:style>
        <a:lnRef idx="2">
          <a:scrgbClr r="0" g="0" b="0"/>
        </a:lnRef>
        <a:fillRef idx="1">
          <a:scrgbClr r="0" g="0" b="0"/>
        </a:fillRef>
        <a:effectRef idx="0">
          <a:scrgbClr r="0" g="0" b="0"/>
        </a:effectRef>
        <a:fontRef idx="minor"/>
      </dsp:style>
    </dsp:sp>
    <dsp:sp modelId="{235000CE-BD71-4A77-B250-EE3A4B2252FB}">
      <dsp:nvSpPr>
        <dsp:cNvPr id="0" name=""/>
        <dsp:cNvSpPr/>
      </dsp:nvSpPr>
      <dsp:spPr>
        <a:xfrm>
          <a:off x="1070500" y="2869374"/>
          <a:ext cx="7423290" cy="819760"/>
        </a:xfrm>
        <a:prstGeom prst="rect">
          <a:avLst/>
        </a:prstGeom>
        <a:solidFill>
          <a:schemeClr val="accent1">
            <a:shade val="80000"/>
            <a:hueOff val="164166"/>
            <a:satOff val="-1420"/>
            <a:lumOff val="16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85" tIns="66040" rIns="66040" bIns="66040" numCol="1" spcCol="1270" anchor="ctr" anchorCtr="0">
          <a:noAutofit/>
        </a:bodyPr>
        <a:lstStyle/>
        <a:p>
          <a:pPr lvl="0" algn="l" defTabSz="1155700">
            <a:lnSpc>
              <a:spcPct val="90000"/>
            </a:lnSpc>
            <a:spcBef>
              <a:spcPct val="0"/>
            </a:spcBef>
            <a:spcAft>
              <a:spcPct val="35000"/>
            </a:spcAft>
          </a:pPr>
          <a:r>
            <a:rPr lang="en-GB" sz="2600" b="1" kern="1200" dirty="0" smtClean="0">
              <a:solidFill>
                <a:schemeClr val="bg1"/>
              </a:solidFill>
              <a:latin typeface="Calibri" panose="020F0502020204030204" pitchFamily="34" charset="0"/>
            </a:rPr>
            <a:t>2.b Risk Sharing - Guarantee on new exposures</a:t>
          </a:r>
          <a:endParaRPr lang="en-GB" sz="2600" b="1" kern="1200" dirty="0">
            <a:solidFill>
              <a:schemeClr val="bg1"/>
            </a:solidFill>
            <a:latin typeface="Calibri" panose="020F0502020204030204" pitchFamily="34" charset="0"/>
          </a:endParaRPr>
        </a:p>
      </dsp:txBody>
      <dsp:txXfrm>
        <a:off x="1070500" y="2869374"/>
        <a:ext cx="7423290" cy="819760"/>
      </dsp:txXfrm>
    </dsp:sp>
    <dsp:sp modelId="{0C835EED-257F-48AF-85B8-D6FAC8822BCE}">
      <dsp:nvSpPr>
        <dsp:cNvPr id="0" name=""/>
        <dsp:cNvSpPr/>
      </dsp:nvSpPr>
      <dsp:spPr>
        <a:xfrm>
          <a:off x="558150" y="2766904"/>
          <a:ext cx="1024700" cy="1024700"/>
        </a:xfrm>
        <a:prstGeom prst="ellipse">
          <a:avLst/>
        </a:prstGeom>
        <a:solidFill>
          <a:schemeClr val="lt1">
            <a:hueOff val="0"/>
            <a:satOff val="0"/>
            <a:lumOff val="0"/>
            <a:alphaOff val="0"/>
          </a:schemeClr>
        </a:solidFill>
        <a:ln w="25400" cap="flat" cmpd="sng" algn="ctr">
          <a:solidFill>
            <a:schemeClr val="accent1">
              <a:shade val="80000"/>
              <a:hueOff val="164166"/>
              <a:satOff val="-1420"/>
              <a:lumOff val="16451"/>
              <a:alphaOff val="0"/>
            </a:schemeClr>
          </a:solidFill>
          <a:prstDash val="solid"/>
        </a:ln>
        <a:effectLst/>
      </dsp:spPr>
      <dsp:style>
        <a:lnRef idx="2">
          <a:scrgbClr r="0" g="0" b="0"/>
        </a:lnRef>
        <a:fillRef idx="1">
          <a:scrgbClr r="0" g="0" b="0"/>
        </a:fillRef>
        <a:effectRef idx="0">
          <a:scrgbClr r="0" g="0" b="0"/>
        </a:effectRef>
        <a:fontRef idx="minor"/>
      </dsp:style>
    </dsp:sp>
    <dsp:sp modelId="{2D88676C-CE3A-4C78-B578-867F77CA692B}">
      <dsp:nvSpPr>
        <dsp:cNvPr id="0" name=""/>
        <dsp:cNvSpPr/>
      </dsp:nvSpPr>
      <dsp:spPr>
        <a:xfrm>
          <a:off x="600513" y="4099228"/>
          <a:ext cx="7893278" cy="819760"/>
        </a:xfrm>
        <a:prstGeom prst="rect">
          <a:avLst/>
        </a:prstGeom>
        <a:solidFill>
          <a:schemeClr val="accent1">
            <a:shade val="80000"/>
            <a:hueOff val="246248"/>
            <a:satOff val="-2130"/>
            <a:lumOff val="246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85" tIns="66040" rIns="66040" bIns="66040" numCol="1" spcCol="1270" anchor="ctr" anchorCtr="0">
          <a:noAutofit/>
        </a:bodyPr>
        <a:lstStyle/>
        <a:p>
          <a:pPr lvl="0" algn="l" defTabSz="1155700">
            <a:lnSpc>
              <a:spcPct val="90000"/>
            </a:lnSpc>
            <a:spcBef>
              <a:spcPct val="0"/>
            </a:spcBef>
            <a:spcAft>
              <a:spcPct val="35000"/>
            </a:spcAft>
          </a:pPr>
          <a:r>
            <a:rPr lang="en-GB" sz="2600" b="1" kern="1200" dirty="0" smtClean="0">
              <a:solidFill>
                <a:schemeClr val="bg1"/>
              </a:solidFill>
              <a:latin typeface="Calibri" panose="020F0502020204030204" pitchFamily="34" charset="0"/>
            </a:rPr>
            <a:t>3. Asset Backed Securities (ABS)</a:t>
          </a:r>
          <a:endParaRPr lang="en-GB" sz="2600" b="1" kern="1200" dirty="0">
            <a:solidFill>
              <a:schemeClr val="bg1"/>
            </a:solidFill>
            <a:latin typeface="Calibri" panose="020F0502020204030204" pitchFamily="34" charset="0"/>
          </a:endParaRPr>
        </a:p>
      </dsp:txBody>
      <dsp:txXfrm>
        <a:off x="600513" y="4099228"/>
        <a:ext cx="7893278" cy="819760"/>
      </dsp:txXfrm>
    </dsp:sp>
    <dsp:sp modelId="{5FF18FA3-9CF8-4D76-8FAB-79DC900CD4C7}">
      <dsp:nvSpPr>
        <dsp:cNvPr id="0" name=""/>
        <dsp:cNvSpPr/>
      </dsp:nvSpPr>
      <dsp:spPr>
        <a:xfrm>
          <a:off x="88162" y="3996758"/>
          <a:ext cx="1024700" cy="1024700"/>
        </a:xfrm>
        <a:prstGeom prst="ellipse">
          <a:avLst/>
        </a:prstGeom>
        <a:solidFill>
          <a:schemeClr val="lt1">
            <a:hueOff val="0"/>
            <a:satOff val="0"/>
            <a:lumOff val="0"/>
            <a:alphaOff val="0"/>
          </a:schemeClr>
        </a:solidFill>
        <a:ln w="25400" cap="flat" cmpd="sng" algn="ctr">
          <a:solidFill>
            <a:schemeClr val="accent1">
              <a:shade val="80000"/>
              <a:hueOff val="246248"/>
              <a:satOff val="-2130"/>
              <a:lumOff val="246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07F0-DD21-433E-B6AA-EFBF1EB9689F}">
      <dsp:nvSpPr>
        <dsp:cNvPr id="0" name=""/>
        <dsp:cNvSpPr/>
      </dsp:nvSpPr>
      <dsp:spPr>
        <a:xfrm>
          <a:off x="-5546315" y="-921928"/>
          <a:ext cx="7172513" cy="7172513"/>
        </a:xfrm>
        <a:prstGeom prst="blockArc">
          <a:avLst>
            <a:gd name="adj1" fmla="val 18900000"/>
            <a:gd name="adj2" fmla="val 2700000"/>
            <a:gd name="adj3" fmla="val 301"/>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BAB5E-B492-4105-BDCF-EB0F1D1B7360}">
      <dsp:nvSpPr>
        <dsp:cNvPr id="0" name=""/>
        <dsp:cNvSpPr/>
      </dsp:nvSpPr>
      <dsp:spPr>
        <a:xfrm>
          <a:off x="1577453" y="1402364"/>
          <a:ext cx="6775474" cy="2523926"/>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810" tIns="91440" rIns="91440" bIns="91440" numCol="1" spcCol="1270" anchor="ctr" anchorCtr="0">
          <a:noAutofit/>
        </a:bodyPr>
        <a:lstStyle/>
        <a:p>
          <a:pPr lvl="0" algn="l" defTabSz="1600200">
            <a:lnSpc>
              <a:spcPct val="90000"/>
            </a:lnSpc>
            <a:spcBef>
              <a:spcPct val="0"/>
            </a:spcBef>
            <a:spcAft>
              <a:spcPct val="35000"/>
            </a:spcAft>
          </a:pPr>
          <a:r>
            <a:rPr lang="en-GB" sz="3600" b="1" kern="1200" dirty="0" smtClean="0">
              <a:latin typeface="Calibri" panose="020F0502020204030204" pitchFamily="34" charset="0"/>
            </a:rPr>
            <a:t>1. </a:t>
          </a:r>
          <a:r>
            <a:rPr lang="en-US" sz="3600" b="1" kern="1200" dirty="0" smtClean="0">
              <a:solidFill>
                <a:schemeClr val="bg1"/>
              </a:solidFill>
              <a:latin typeface="Calibri" panose="020F0502020204030204" pitchFamily="34" charset="0"/>
            </a:rPr>
            <a:t>Multi Beneficiary Intermediated Loan (</a:t>
          </a:r>
          <a:r>
            <a:rPr lang="en-GB" sz="3600" b="1" kern="1200" dirty="0" smtClean="0">
              <a:latin typeface="Calibri" panose="020F0502020204030204" pitchFamily="34" charset="0"/>
            </a:rPr>
            <a:t>MBIL)</a:t>
          </a:r>
          <a:endParaRPr lang="en-GB" sz="3600" b="1" kern="1200" dirty="0">
            <a:solidFill>
              <a:schemeClr val="bg1"/>
            </a:solidFill>
            <a:latin typeface="Calibri" panose="020F0502020204030204" pitchFamily="34" charset="0"/>
          </a:endParaRPr>
        </a:p>
      </dsp:txBody>
      <dsp:txXfrm>
        <a:off x="1577453" y="1402364"/>
        <a:ext cx="6775474" cy="2523926"/>
      </dsp:txXfrm>
    </dsp:sp>
    <dsp:sp modelId="{EB406078-B5D6-42DC-A4BD-4AA9A3D24FBA}">
      <dsp:nvSpPr>
        <dsp:cNvPr id="0" name=""/>
        <dsp:cNvSpPr/>
      </dsp:nvSpPr>
      <dsp:spPr>
        <a:xfrm>
          <a:off x="0" y="1086874"/>
          <a:ext cx="3154907" cy="3154907"/>
        </a:xfrm>
        <a:prstGeom prst="ellipse">
          <a:avLst/>
        </a:prstGeom>
        <a:solidFill>
          <a:srgbClr val="FFCCCC"/>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07F0-DD21-433E-B6AA-EFBF1EB9689F}">
      <dsp:nvSpPr>
        <dsp:cNvPr id="0" name=""/>
        <dsp:cNvSpPr/>
      </dsp:nvSpPr>
      <dsp:spPr>
        <a:xfrm>
          <a:off x="-5544857" y="-921928"/>
          <a:ext cx="7172513" cy="7172513"/>
        </a:xfrm>
        <a:prstGeom prst="blockArc">
          <a:avLst>
            <a:gd name="adj1" fmla="val 18900000"/>
            <a:gd name="adj2" fmla="val 2700000"/>
            <a:gd name="adj3" fmla="val 301"/>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BAB5E-B492-4105-BDCF-EB0F1D1B7360}">
      <dsp:nvSpPr>
        <dsp:cNvPr id="0" name=""/>
        <dsp:cNvSpPr/>
      </dsp:nvSpPr>
      <dsp:spPr>
        <a:xfrm>
          <a:off x="1579552" y="1400686"/>
          <a:ext cx="6989399" cy="252728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810" tIns="91440" rIns="91440" bIns="9144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bg1"/>
              </a:solidFill>
              <a:latin typeface="Calibri" panose="020F0502020204030204" pitchFamily="34" charset="0"/>
            </a:rPr>
            <a:t>2.a Risk Sharing –</a:t>
          </a:r>
          <a:r>
            <a:rPr lang="en-US" sz="3600" b="1" kern="1200" dirty="0" smtClean="0">
              <a:solidFill>
                <a:schemeClr val="bg1"/>
              </a:solidFill>
              <a:latin typeface="Calibri" panose="020F0502020204030204" pitchFamily="34" charset="0"/>
            </a:rPr>
            <a:t>Guarantee on existing exposures</a:t>
          </a:r>
        </a:p>
      </dsp:txBody>
      <dsp:txXfrm>
        <a:off x="1579552" y="1400686"/>
        <a:ext cx="6989399" cy="2527283"/>
      </dsp:txXfrm>
    </dsp:sp>
    <dsp:sp modelId="{EB406078-B5D6-42DC-A4BD-4AA9A3D24FBA}">
      <dsp:nvSpPr>
        <dsp:cNvPr id="0" name=""/>
        <dsp:cNvSpPr/>
      </dsp:nvSpPr>
      <dsp:spPr>
        <a:xfrm>
          <a:off x="0" y="1084775"/>
          <a:ext cx="3159104" cy="3159104"/>
        </a:xfrm>
        <a:prstGeom prst="ellipse">
          <a:avLst/>
        </a:prstGeom>
        <a:solidFill>
          <a:srgbClr val="FFCCCC"/>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07F0-DD21-433E-B6AA-EFBF1EB9689F}">
      <dsp:nvSpPr>
        <dsp:cNvPr id="0" name=""/>
        <dsp:cNvSpPr/>
      </dsp:nvSpPr>
      <dsp:spPr>
        <a:xfrm>
          <a:off x="-5544857" y="-921928"/>
          <a:ext cx="7172513" cy="7172513"/>
        </a:xfrm>
        <a:prstGeom prst="blockArc">
          <a:avLst>
            <a:gd name="adj1" fmla="val 18900000"/>
            <a:gd name="adj2" fmla="val 2700000"/>
            <a:gd name="adj3" fmla="val 301"/>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BAB5E-B492-4105-BDCF-EB0F1D1B7360}">
      <dsp:nvSpPr>
        <dsp:cNvPr id="0" name=""/>
        <dsp:cNvSpPr/>
      </dsp:nvSpPr>
      <dsp:spPr>
        <a:xfrm>
          <a:off x="1579552" y="1400686"/>
          <a:ext cx="6989399" cy="252728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810" tIns="91440" rIns="91440" bIns="91440" numCol="1" spcCol="1270" anchor="ctr" anchorCtr="0">
          <a:noAutofit/>
        </a:bodyPr>
        <a:lstStyle/>
        <a:p>
          <a:pPr lvl="0" algn="l" defTabSz="1600200">
            <a:lnSpc>
              <a:spcPct val="90000"/>
            </a:lnSpc>
            <a:spcBef>
              <a:spcPct val="0"/>
            </a:spcBef>
            <a:spcAft>
              <a:spcPct val="35000"/>
            </a:spcAft>
          </a:pPr>
          <a:r>
            <a:rPr lang="en-GB" sz="3600" b="1" kern="1200" dirty="0" smtClean="0">
              <a:solidFill>
                <a:schemeClr val="bg1"/>
              </a:solidFill>
              <a:latin typeface="Calibri" panose="020F0502020204030204" pitchFamily="34" charset="0"/>
            </a:rPr>
            <a:t>2.b Risk Sharing –</a:t>
          </a:r>
          <a:r>
            <a:rPr lang="en-US" sz="3600" b="1" kern="1200" dirty="0" smtClean="0">
              <a:solidFill>
                <a:schemeClr val="bg1"/>
              </a:solidFill>
              <a:latin typeface="Calibri" panose="020F0502020204030204" pitchFamily="34" charset="0"/>
            </a:rPr>
            <a:t>Guarantee on new exposures</a:t>
          </a:r>
        </a:p>
      </dsp:txBody>
      <dsp:txXfrm>
        <a:off x="1579552" y="1400686"/>
        <a:ext cx="6989399" cy="2527283"/>
      </dsp:txXfrm>
    </dsp:sp>
    <dsp:sp modelId="{EB406078-B5D6-42DC-A4BD-4AA9A3D24FBA}">
      <dsp:nvSpPr>
        <dsp:cNvPr id="0" name=""/>
        <dsp:cNvSpPr/>
      </dsp:nvSpPr>
      <dsp:spPr>
        <a:xfrm>
          <a:off x="0" y="1084775"/>
          <a:ext cx="3159104" cy="3159104"/>
        </a:xfrm>
        <a:prstGeom prst="ellipse">
          <a:avLst/>
        </a:prstGeom>
        <a:solidFill>
          <a:srgbClr val="FFCCCC"/>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107F0-DD21-433E-B6AA-EFBF1EB9689F}">
      <dsp:nvSpPr>
        <dsp:cNvPr id="0" name=""/>
        <dsp:cNvSpPr/>
      </dsp:nvSpPr>
      <dsp:spPr>
        <a:xfrm>
          <a:off x="-5544857" y="-921928"/>
          <a:ext cx="7172513" cy="7172513"/>
        </a:xfrm>
        <a:prstGeom prst="blockArc">
          <a:avLst>
            <a:gd name="adj1" fmla="val 18900000"/>
            <a:gd name="adj2" fmla="val 2700000"/>
            <a:gd name="adj3" fmla="val 301"/>
          </a:avLst>
        </a:pr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BAB5E-B492-4105-BDCF-EB0F1D1B7360}">
      <dsp:nvSpPr>
        <dsp:cNvPr id="0" name=""/>
        <dsp:cNvSpPr/>
      </dsp:nvSpPr>
      <dsp:spPr>
        <a:xfrm>
          <a:off x="1579552" y="1400686"/>
          <a:ext cx="6989399" cy="2527283"/>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810" tIns="91440" rIns="91440" bIns="91440" numCol="1" spcCol="1270" anchor="ctr" anchorCtr="0">
          <a:noAutofit/>
        </a:bodyPr>
        <a:lstStyle/>
        <a:p>
          <a:pPr lvl="0" algn="l" defTabSz="1600200">
            <a:lnSpc>
              <a:spcPct val="90000"/>
            </a:lnSpc>
            <a:spcBef>
              <a:spcPct val="0"/>
            </a:spcBef>
            <a:spcAft>
              <a:spcPct val="35000"/>
            </a:spcAft>
          </a:pPr>
          <a:r>
            <a:rPr lang="en-US" sz="3600" b="1" kern="1200" dirty="0" smtClean="0">
              <a:latin typeface="Calibri" panose="020F0502020204030204" pitchFamily="34" charset="0"/>
            </a:rPr>
            <a:t>3. Asset Backed Securities (ABS)</a:t>
          </a:r>
        </a:p>
      </dsp:txBody>
      <dsp:txXfrm>
        <a:off x="1579552" y="1400686"/>
        <a:ext cx="6989399" cy="2527283"/>
      </dsp:txXfrm>
    </dsp:sp>
    <dsp:sp modelId="{EB406078-B5D6-42DC-A4BD-4AA9A3D24FBA}">
      <dsp:nvSpPr>
        <dsp:cNvPr id="0" name=""/>
        <dsp:cNvSpPr/>
      </dsp:nvSpPr>
      <dsp:spPr>
        <a:xfrm>
          <a:off x="0" y="1084775"/>
          <a:ext cx="3159104" cy="3159104"/>
        </a:xfrm>
        <a:prstGeom prst="ellipse">
          <a:avLst/>
        </a:prstGeom>
        <a:solidFill>
          <a:srgbClr val="FFCCCC"/>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17522B9B-11C8-425D-96B4-1A16BA854838}" type="datetimeFigureOut">
              <a:rPr lang="en-GB" smtClean="0"/>
              <a:t>01/04/2022</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682B48E2-365C-4DAC-8219-3DBCE95FEEAA}" type="slidenum">
              <a:rPr lang="en-GB" smtClean="0"/>
              <a:t>‹#›</a:t>
            </a:fld>
            <a:endParaRPr lang="en-GB" dirty="0"/>
          </a:p>
        </p:txBody>
      </p:sp>
    </p:spTree>
    <p:extLst>
      <p:ext uri="{BB962C8B-B14F-4D97-AF65-F5344CB8AC3E}">
        <p14:creationId xmlns:p14="http://schemas.microsoft.com/office/powerpoint/2010/main" val="415116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E5238C35-4839-4857-8530-E88AA45116EE}" type="datetimeFigureOut">
              <a:rPr lang="en-GB" smtClean="0"/>
              <a:t>01/04/2022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E20C71F-D261-44F0-AF44-14D6444BF656}" type="slidenum">
              <a:rPr lang="en-GB" smtClean="0"/>
              <a:t>‹#›</a:t>
            </a:fld>
            <a:endParaRPr lang="en-GB"/>
          </a:p>
        </p:txBody>
      </p:sp>
    </p:spTree>
    <p:extLst>
      <p:ext uri="{BB962C8B-B14F-4D97-AF65-F5344CB8AC3E}">
        <p14:creationId xmlns:p14="http://schemas.microsoft.com/office/powerpoint/2010/main" val="173855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20C71F-D261-44F0-AF44-14D6444BF656}" type="slidenum">
              <a:rPr lang="en-GB" smtClean="0"/>
              <a:t>1</a:t>
            </a:fld>
            <a:endParaRPr lang="en-GB" dirty="0"/>
          </a:p>
        </p:txBody>
      </p:sp>
    </p:spTree>
    <p:extLst>
      <p:ext uri="{BB962C8B-B14F-4D97-AF65-F5344CB8AC3E}">
        <p14:creationId xmlns:p14="http://schemas.microsoft.com/office/powerpoint/2010/main" val="414662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8E92D-EB1F-4840-B4AA-FBCC74330564}" type="slidenum">
              <a:rPr lang="en-GB" smtClean="0"/>
              <a:t>17</a:t>
            </a:fld>
            <a:endParaRPr lang="en-GB" dirty="0"/>
          </a:p>
        </p:txBody>
      </p:sp>
    </p:spTree>
    <p:extLst>
      <p:ext uri="{BB962C8B-B14F-4D97-AF65-F5344CB8AC3E}">
        <p14:creationId xmlns:p14="http://schemas.microsoft.com/office/powerpoint/2010/main" val="53383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20C71F-D261-44F0-AF44-14D6444BF656}" type="slidenum">
              <a:rPr lang="en-GB" smtClean="0"/>
              <a:t>18</a:t>
            </a:fld>
            <a:endParaRPr lang="en-GB"/>
          </a:p>
        </p:txBody>
      </p:sp>
    </p:spTree>
    <p:extLst>
      <p:ext uri="{BB962C8B-B14F-4D97-AF65-F5344CB8AC3E}">
        <p14:creationId xmlns:p14="http://schemas.microsoft.com/office/powerpoint/2010/main" val="166851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cov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F18DDA-2B68-42D0-B86E-C1F823AF5CD4}" type="datetime1">
              <a:rPr lang="en-US" smtClean="0"/>
              <a:t>4/1/2022</a:t>
            </a:fld>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790128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66223F-22D6-4AE0-8C10-CC23EF8FBA49}" type="datetime1">
              <a:rPr lang="en-US" smtClean="0"/>
              <a:t>4/1/2022</a:t>
            </a:fld>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1455063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EB476-20E7-4BB8-AE07-D6CC30035E93}" type="datetime1">
              <a:rPr lang="en-US" smtClean="0"/>
              <a:t>4/1/2022</a:t>
            </a:fld>
            <a:endParaRPr lang="en-GB"/>
          </a:p>
        </p:txBody>
      </p:sp>
      <p:sp>
        <p:nvSpPr>
          <p:cNvPr id="3" name="Footer Placeholder 2"/>
          <p:cNvSpPr>
            <a:spLocks noGrp="1"/>
          </p:cNvSpPr>
          <p:nvPr>
            <p:ph type="ftr" sz="quarter" idx="11"/>
          </p:nvPr>
        </p:nvSpPr>
        <p:spPr/>
        <p:txBody>
          <a:bodyPr/>
          <a:lstStyle/>
          <a:p>
            <a:r>
              <a:rPr lang="en-GB" smtClean="0"/>
              <a:t>European Investment Bank Group</a:t>
            </a:r>
            <a:endParaRPr lang="en-GB"/>
          </a:p>
        </p:txBody>
      </p:sp>
      <p:sp>
        <p:nvSpPr>
          <p:cNvPr id="4" name="Slide Number Placeholder 3"/>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871885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sz="1600"/>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1400">
                <a:solidFill>
                  <a:schemeClr val="tx2"/>
                </a:solidFill>
              </a:defRPr>
            </a:lvl1pPr>
            <a:lvl2pPr marL="742950" indent="-285750">
              <a:buFont typeface="Wingdings" panose="05000000000000000000" pitchFamily="2" charset="2"/>
              <a:buChar char="Ø"/>
              <a:defRPr sz="1200">
                <a:solidFill>
                  <a:schemeClr val="tx2"/>
                </a:solidFill>
              </a:defRPr>
            </a:lvl2pPr>
            <a:lvl3pPr marL="1143000" indent="-228600">
              <a:buFont typeface="Wingdings" panose="05000000000000000000" pitchFamily="2" charset="2"/>
              <a:buChar char="§"/>
              <a:defRPr sz="1100">
                <a:solidFill>
                  <a:schemeClr val="tx2"/>
                </a:solidFill>
              </a:defRPr>
            </a:lvl3pPr>
            <a:lvl4pPr>
              <a:defRPr sz="1100">
                <a:solidFill>
                  <a:schemeClr val="tx2"/>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r>
              <a:rPr lang="en-GB" dirty="0" smtClean="0">
                <a:solidFill>
                  <a:prstClr val="white"/>
                </a:solidFill>
              </a:rPr>
              <a:t>European Investment Bank</a:t>
            </a:r>
            <a:endParaRPr lang="en-GB" dirty="0">
              <a:solidFill>
                <a:prstClr val="white"/>
              </a:solidFill>
            </a:endParaRPr>
          </a:p>
        </p:txBody>
      </p:sp>
      <p:sp>
        <p:nvSpPr>
          <p:cNvPr id="6" name="Slide Number Placeholder 5"/>
          <p:cNvSpPr>
            <a:spLocks noGrp="1"/>
          </p:cNvSpPr>
          <p:nvPr>
            <p:ph type="sldNum" sz="quarter" idx="12"/>
          </p:nvPr>
        </p:nvSpPr>
        <p:spPr/>
        <p:txBody>
          <a:body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459279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8"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3"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11"/>
          </p:nvPr>
        </p:nvSpPr>
        <p:spPr/>
        <p:txBody>
          <a:bodyPr/>
          <a:lstStyle/>
          <a:p>
            <a:r>
              <a:rPr lang="en-GB" dirty="0" smtClean="0">
                <a:solidFill>
                  <a:prstClr val="white"/>
                </a:solidFill>
              </a:rPr>
              <a:t>European Investment Bank</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9773689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9"/>
            <a:ext cx="4321173" cy="474169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5" y="1268760"/>
            <a:ext cx="4321175" cy="4752528"/>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GB" dirty="0" smtClean="0">
                <a:solidFill>
                  <a:prstClr val="white"/>
                </a:solidFill>
              </a:rPr>
              <a:t>European Investment Bank</a:t>
            </a:r>
            <a:endParaRPr lang="en-GB" dirty="0">
              <a:solidFill>
                <a:prstClr val="white"/>
              </a:solidFill>
            </a:endParaRPr>
          </a:p>
        </p:txBody>
      </p:sp>
      <p:sp>
        <p:nvSpPr>
          <p:cNvPr id="7" name="Slide Number Placeholder 6"/>
          <p:cNvSpPr>
            <a:spLocks noGrp="1"/>
          </p:cNvSpPr>
          <p:nvPr>
            <p:ph type="sldNum" sz="quarter" idx="12"/>
          </p:nvPr>
        </p:nvSpPr>
        <p:spPr/>
        <p:txBody>
          <a:bodyPr/>
          <a:lstStyle/>
          <a:p>
            <a:fld id="{7B5726B0-BA77-4468-99C9-1D2C1D064D21}"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826917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GB" dirty="0" smtClean="0">
                <a:solidFill>
                  <a:prstClr val="white"/>
                </a:solidFill>
              </a:rPr>
              <a:t>European Investment Bank</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8"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4916822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r>
              <a:rPr lang="en-GB" dirty="0" smtClean="0">
                <a:solidFill>
                  <a:prstClr val="white"/>
                </a:solidFill>
              </a:rPr>
              <a:t>European Investment Bank</a:t>
            </a:r>
            <a:endParaRPr lang="en-GB" dirty="0">
              <a:solidFill>
                <a:prstClr val="white"/>
              </a:solidFill>
            </a:endParaRPr>
          </a:p>
        </p:txBody>
      </p:sp>
      <p:sp>
        <p:nvSpPr>
          <p:cNvPr id="5" name="Slide Number Placeholder 4"/>
          <p:cNvSpPr>
            <a:spLocks noGrp="1"/>
          </p:cNvSpPr>
          <p:nvPr>
            <p:ph type="sldNum" sz="quarter" idx="12"/>
          </p:nvPr>
        </p:nvSpPr>
        <p:spPr/>
        <p:txBody>
          <a:bodyPr/>
          <a:lstStyle/>
          <a:p>
            <a:fld id="{FD0A51CA-4611-42BC-8C78-05A9D4A054CC}" type="slidenum">
              <a:rPr lang="en-GB" smtClean="0">
                <a:solidFill>
                  <a:prstClr val="white"/>
                </a:solidFill>
              </a:rPr>
              <a:pPr/>
              <a:t>‹#›</a:t>
            </a:fld>
            <a:endParaRPr lang="en-GB" dirty="0">
              <a:solidFill>
                <a:prstClr val="white"/>
              </a:solidFill>
            </a:endParaRPr>
          </a:p>
        </p:txBody>
      </p:sp>
      <p:sp>
        <p:nvSpPr>
          <p:cNvPr id="7" name="Media Placeholder 6"/>
          <p:cNvSpPr>
            <a:spLocks noGrp="1"/>
          </p:cNvSpPr>
          <p:nvPr>
            <p:ph type="media" sz="quarter" idx="13" hasCustomPrompt="1"/>
          </p:nvPr>
        </p:nvSpPr>
        <p:spPr>
          <a:xfrm>
            <a:off x="251999" y="1267199"/>
            <a:ext cx="8643600" cy="4888800"/>
          </a:xfrm>
        </p:spPr>
        <p:txBody>
          <a:bodyPr/>
          <a:lstStyle>
            <a:lvl1pPr marL="0" indent="0">
              <a:buNone/>
              <a:defRPr/>
            </a:lvl1pPr>
          </a:lstStyle>
          <a:p>
            <a:r>
              <a:rPr lang="fr-BE" dirty="0" smtClean="0"/>
              <a:t>Click to insert </a:t>
            </a:r>
            <a:r>
              <a:rPr lang="fr-BE" dirty="0" err="1" smtClean="0"/>
              <a:t>your</a:t>
            </a:r>
            <a:r>
              <a:rPr lang="fr-BE" dirty="0" smtClean="0"/>
              <a:t> Media</a:t>
            </a:r>
            <a:endParaRPr lang="en-GB" dirty="0"/>
          </a:p>
        </p:txBody>
      </p:sp>
    </p:spTree>
    <p:extLst>
      <p:ext uri="{BB962C8B-B14F-4D97-AF65-F5344CB8AC3E}">
        <p14:creationId xmlns:p14="http://schemas.microsoft.com/office/powerpoint/2010/main" val="11721549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solidFill>
                  <a:prstClr val="white"/>
                </a:solidFill>
              </a:rPr>
              <a:t>European Investment Bank</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FD0A51CA-4611-42BC-8C78-05A9D4A054CC}"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9434505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223631" y="1742954"/>
            <a:ext cx="7452060" cy="1470025"/>
          </a:xfrm>
          <a:prstGeom prst="rect">
            <a:avLst/>
          </a:prstGeom>
        </p:spPr>
        <p:txBody>
          <a:bodyPr>
            <a:normAutofit/>
          </a:bodyPr>
          <a:lstStyle>
            <a:lvl1pPr algn="l">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223963" y="3825044"/>
            <a:ext cx="7451725" cy="1752600"/>
          </a:xfrm>
          <a:prstGeom prst="rect">
            <a:avLst/>
          </a:prstGeom>
        </p:spPr>
        <p:txBody>
          <a:bodyPr>
            <a:normAutofit/>
          </a:bodyPr>
          <a:lstStyle>
            <a:lvl1pPr marL="0" indent="0" algn="l">
              <a:buNone/>
              <a:defRPr sz="32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Footer Placeholder 4"/>
          <p:cNvSpPr>
            <a:spLocks noGrp="1"/>
          </p:cNvSpPr>
          <p:nvPr>
            <p:ph type="ftr" sz="quarter" idx="11"/>
          </p:nvPr>
        </p:nvSpPr>
        <p:spPr/>
        <p:txBody>
          <a:bodyPr/>
          <a:lstStyle/>
          <a:p>
            <a:r>
              <a:rPr lang="en-GB" dirty="0" smtClean="0">
                <a:solidFill>
                  <a:prstClr val="white"/>
                </a:solidFill>
              </a:rPr>
              <a:t>European Investment Bank</a:t>
            </a:r>
            <a:endParaRPr lang="en-GB" dirty="0">
              <a:solidFill>
                <a:prstClr val="white"/>
              </a:solidFill>
            </a:endParaRPr>
          </a:p>
        </p:txBody>
      </p:sp>
    </p:spTree>
    <p:extLst>
      <p:ext uri="{BB962C8B-B14F-4D97-AF65-F5344CB8AC3E}">
        <p14:creationId xmlns:p14="http://schemas.microsoft.com/office/powerpoint/2010/main" val="487318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3631" y="1742954"/>
            <a:ext cx="7452060" cy="1470025"/>
          </a:xfrm>
          <a:prstGeom prst="rect">
            <a:avLst/>
          </a:prstGeom>
        </p:spPr>
        <p:txBody>
          <a:bodyPr>
            <a:normAutofit/>
          </a:bodyPr>
          <a:lstStyle>
            <a:lvl1pPr algn="ctr">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hasCustomPrompt="1"/>
          </p:nvPr>
        </p:nvSpPr>
        <p:spPr>
          <a:xfrm>
            <a:off x="1223963" y="3825044"/>
            <a:ext cx="7451725"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text style</a:t>
            </a:r>
            <a:endParaRPr lang="en-GB" dirty="0"/>
          </a:p>
        </p:txBody>
      </p:sp>
      <p:sp>
        <p:nvSpPr>
          <p:cNvPr id="4" name="Date Placeholder 3"/>
          <p:cNvSpPr>
            <a:spLocks noGrp="1"/>
          </p:cNvSpPr>
          <p:nvPr>
            <p:ph type="dt" sz="half" idx="10"/>
          </p:nvPr>
        </p:nvSpPr>
        <p:spPr/>
        <p:txBody>
          <a:bodyPr/>
          <a:lstStyle/>
          <a:p>
            <a:fld id="{0B84909F-198D-44CE-911A-C1556F2246B5}" type="datetime1">
              <a:rPr lang="en-US" smtClean="0"/>
              <a:t>4/1/2022</a:t>
            </a:fld>
            <a:endParaRPr lang="en-GB" dirty="0"/>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3242812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223631" y="1742954"/>
            <a:ext cx="7452060" cy="1470025"/>
          </a:xfrm>
          <a:prstGeom prst="rect">
            <a:avLst/>
          </a:prstGeom>
        </p:spPr>
        <p:txBody>
          <a:bodyPr>
            <a:normAutofit/>
          </a:bodyPr>
          <a:lstStyle>
            <a:lvl1pPr algn="l">
              <a:defRPr sz="4000">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223963" y="3825044"/>
            <a:ext cx="7451725" cy="1752600"/>
          </a:xfrm>
          <a:prstGeom prst="rect">
            <a:avLst/>
          </a:prstGeom>
        </p:spPr>
        <p:txBody>
          <a:bodyPr>
            <a:normAutofit/>
          </a:bodyPr>
          <a:lstStyle>
            <a:lvl1pPr marL="0" indent="0" algn="l">
              <a:buNone/>
              <a:defRPr sz="32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9A8422A-6AE1-49D3-8D4A-9F99BB4DC80F}" type="datetime1">
              <a:rPr lang="en-US" smtClean="0"/>
              <a:t>4/1/2022</a:t>
            </a:fld>
            <a:endParaRPr lang="en-GB"/>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17311300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179A9-837F-48F1-9757-13788EF5043C}" type="datetime1">
              <a:rPr lang="en-US" smtClean="0"/>
              <a:t>4/1/2022</a:t>
            </a:fld>
            <a:endParaRPr lang="en-GB"/>
          </a:p>
        </p:txBody>
      </p:sp>
      <p:sp>
        <p:nvSpPr>
          <p:cNvPr id="3" name="Footer Placeholder 2"/>
          <p:cNvSpPr>
            <a:spLocks noGrp="1"/>
          </p:cNvSpPr>
          <p:nvPr>
            <p:ph type="ftr" sz="quarter" idx="11"/>
          </p:nvPr>
        </p:nvSpPr>
        <p:spPr/>
        <p:txBody>
          <a:bodyPr/>
          <a:lstStyle/>
          <a:p>
            <a:r>
              <a:rPr lang="en-GB" smtClean="0"/>
              <a:t>European Investment Bank Group</a:t>
            </a:r>
            <a:endParaRPr lang="en-GB"/>
          </a:p>
        </p:txBody>
      </p:sp>
      <p:sp>
        <p:nvSpPr>
          <p:cNvPr id="4" name="Slide Number Placeholder 3"/>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30934498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99" y="225424"/>
            <a:ext cx="8643600" cy="576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251522" y="1268760"/>
            <a:ext cx="8641657" cy="4889686"/>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16D39837-0366-4180-BFC0-E8AB8598E363}" type="datetime1">
              <a:rPr lang="en-GB" smtClean="0"/>
              <a:t>01/04/2022</a:t>
            </a:fld>
            <a:endParaRPr lang="en-GB" dirty="0"/>
          </a:p>
        </p:txBody>
      </p:sp>
      <p:sp>
        <p:nvSpPr>
          <p:cNvPr id="5" name="Footer Placeholder 4"/>
          <p:cNvSpPr>
            <a:spLocks noGrp="1"/>
          </p:cNvSpPr>
          <p:nvPr>
            <p:ph type="ftr" sz="quarter" idx="11"/>
          </p:nvPr>
        </p:nvSpPr>
        <p:spPr/>
        <p:txBody>
          <a:bodyPr/>
          <a:lstStyle/>
          <a:p>
            <a:r>
              <a:rPr lang="en-GB" dirty="0" smtClean="0"/>
              <a:t>European Investment Bank Group</a:t>
            </a:r>
            <a:endParaRPr lang="en-GB" dirty="0"/>
          </a:p>
        </p:txBody>
      </p:sp>
      <p:sp>
        <p:nvSpPr>
          <p:cNvPr id="6" name="Slide Number Placeholder 5"/>
          <p:cNvSpPr>
            <a:spLocks noGrp="1"/>
          </p:cNvSpPr>
          <p:nvPr>
            <p:ph type="sldNum" sz="quarter" idx="12"/>
          </p:nvPr>
        </p:nvSpPr>
        <p:spPr/>
        <p:txBody>
          <a:bodyPr/>
          <a:lstStyle>
            <a:lvl1pPr>
              <a:defRPr sz="900"/>
            </a:lvl1pPr>
          </a:lstStyle>
          <a:p>
            <a:fld id="{FD0A51CA-4611-42BC-8C78-05A9D4A054CC}" type="slidenum">
              <a:rPr lang="en-GB" smtClean="0"/>
              <a:pPr/>
              <a:t>‹#›</a:t>
            </a:fld>
            <a:endParaRPr lang="en-GB"/>
          </a:p>
        </p:txBody>
      </p:sp>
    </p:spTree>
    <p:extLst>
      <p:ext uri="{BB962C8B-B14F-4D97-AF65-F5344CB8AC3E}">
        <p14:creationId xmlns:p14="http://schemas.microsoft.com/office/powerpoint/2010/main" val="38618122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E828D3A7-5FB8-454A-9F61-FBD8587EB65E}" type="datetime1">
              <a:rPr lang="en-US" smtClean="0"/>
              <a:t>4/1/2022</a:t>
            </a:fld>
            <a:endParaRPr lang="en-GB"/>
          </a:p>
        </p:txBody>
      </p:sp>
      <p:sp>
        <p:nvSpPr>
          <p:cNvPr id="5" name="Footer Placeholder 4"/>
          <p:cNvSpPr>
            <a:spLocks noGrp="1"/>
          </p:cNvSpPr>
          <p:nvPr>
            <p:ph type="ftr" sz="quarter" idx="11"/>
          </p:nvPr>
        </p:nvSpPr>
        <p:spPr/>
        <p:txBody>
          <a:bodyPr/>
          <a:lstStyle/>
          <a:p>
            <a:r>
              <a:rPr lang="en-GB" smtClean="0"/>
              <a:t>European Investment Bank Group</a:t>
            </a:r>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a:t>
            </a:fld>
            <a:endParaRPr lang="en-GB"/>
          </a:p>
        </p:txBody>
      </p:sp>
    </p:spTree>
    <p:extLst>
      <p:ext uri="{BB962C8B-B14F-4D97-AF65-F5344CB8AC3E}">
        <p14:creationId xmlns:p14="http://schemas.microsoft.com/office/powerpoint/2010/main" val="5793672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8"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3" y="1268760"/>
            <a:ext cx="4244975"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A25E67E0-7CC7-49EA-A2B3-BD3470DD98D8}" type="datetime1">
              <a:rPr lang="en-US" smtClean="0"/>
              <a:t>4/1/2022</a:t>
            </a:fld>
            <a:endParaRPr lang="en-GB"/>
          </a:p>
        </p:txBody>
      </p:sp>
      <p:sp>
        <p:nvSpPr>
          <p:cNvPr id="6" name="Footer Placeholder 5"/>
          <p:cNvSpPr>
            <a:spLocks noGrp="1"/>
          </p:cNvSpPr>
          <p:nvPr>
            <p:ph type="ftr" sz="quarter" idx="11"/>
          </p:nvPr>
        </p:nvSpPr>
        <p:spPr/>
        <p:txBody>
          <a:bodyPr/>
          <a:lstStyle/>
          <a:p>
            <a:r>
              <a:rPr lang="en-GB" smtClean="0"/>
              <a:t>European Investment Bank Group</a:t>
            </a:r>
            <a:endParaRPr lang="en-GB"/>
          </a:p>
        </p:txBody>
      </p:sp>
      <p:sp>
        <p:nvSpPr>
          <p:cNvPr id="7" name="Slide Number Placeholder 6"/>
          <p:cNvSpPr>
            <a:spLocks noGrp="1"/>
          </p:cNvSpPr>
          <p:nvPr>
            <p:ph type="sldNum" sz="quarter" idx="12"/>
          </p:nvPr>
        </p:nvSpPr>
        <p:spPr/>
        <p:txBody>
          <a:bodyPr/>
          <a:lstStyle/>
          <a:p>
            <a:fld id="{7B5726B0-BA77-4468-99C9-1D2C1D064D21}" type="slidenum">
              <a:rPr lang="en-GB" smtClean="0"/>
              <a:t>‹#›</a:t>
            </a:fld>
            <a:endParaRPr lang="en-GB"/>
          </a:p>
        </p:txBody>
      </p:sp>
    </p:spTree>
    <p:extLst>
      <p:ext uri="{BB962C8B-B14F-4D97-AF65-F5344CB8AC3E}">
        <p14:creationId xmlns:p14="http://schemas.microsoft.com/office/powerpoint/2010/main" val="16543784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label">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250827" y="1279599"/>
            <a:ext cx="4321173" cy="4741690"/>
          </a:xfrm>
        </p:spPr>
        <p:txBody>
          <a:bodyPr/>
          <a:lstStyle>
            <a:lvl1pPr marL="0" indent="0">
              <a:buNone/>
              <a:defRPr/>
            </a:lvl1pPr>
          </a:lstStyle>
          <a:p>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3"/>
          <p:cNvSpPr>
            <a:spLocks noGrp="1"/>
          </p:cNvSpPr>
          <p:nvPr>
            <p:ph sz="half" idx="2"/>
          </p:nvPr>
        </p:nvSpPr>
        <p:spPr>
          <a:xfrm>
            <a:off x="4572005" y="1268760"/>
            <a:ext cx="4321175" cy="4752528"/>
          </a:xfrm>
          <a:solidFill>
            <a:schemeClr val="accent4">
              <a:alpha val="40000"/>
            </a:schemeClr>
          </a:solidFill>
        </p:spPr>
        <p:txBody>
          <a:bodyPr>
            <a:normAutofit/>
          </a:bodyPr>
          <a:lstStyle>
            <a:lvl1pPr marL="0" indent="0">
              <a:buNone/>
              <a:defRPr sz="2400">
                <a:solidFill>
                  <a:schemeClr val="bg1"/>
                </a:solidFill>
              </a:defRPr>
            </a:lvl1pPr>
            <a:lvl2pPr marL="457200" indent="0">
              <a:buNone/>
              <a:defRPr sz="2400">
                <a:solidFill>
                  <a:schemeClr val="bg1"/>
                </a:solidFill>
              </a:defRPr>
            </a:lvl2pPr>
            <a:lvl3pPr marL="914400" indent="0">
              <a:buNone/>
              <a:defRPr sz="20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31D9D3D-36DC-41CF-A067-8BA2C68A991C}" type="datetime1">
              <a:rPr lang="en-US" smtClean="0"/>
              <a:t>4/1/2022</a:t>
            </a:fld>
            <a:endParaRPr lang="en-GB"/>
          </a:p>
        </p:txBody>
      </p:sp>
      <p:sp>
        <p:nvSpPr>
          <p:cNvPr id="6" name="Footer Placeholder 5"/>
          <p:cNvSpPr>
            <a:spLocks noGrp="1"/>
          </p:cNvSpPr>
          <p:nvPr>
            <p:ph type="ftr" sz="quarter" idx="11"/>
          </p:nvPr>
        </p:nvSpPr>
        <p:spPr/>
        <p:txBody>
          <a:bodyPr/>
          <a:lstStyle/>
          <a:p>
            <a:r>
              <a:rPr lang="en-GB" smtClean="0"/>
              <a:t>European Investment Bank Group</a:t>
            </a:r>
            <a:endParaRPr lang="en-GB"/>
          </a:p>
        </p:txBody>
      </p:sp>
      <p:sp>
        <p:nvSpPr>
          <p:cNvPr id="7" name="Slide Number Placeholder 6"/>
          <p:cNvSpPr>
            <a:spLocks noGrp="1"/>
          </p:cNvSpPr>
          <p:nvPr>
            <p:ph type="sldNum" sz="quarter" idx="12"/>
          </p:nvPr>
        </p:nvSpPr>
        <p:spPr/>
        <p:txBody>
          <a:bodyPr/>
          <a:lstStyle/>
          <a:p>
            <a:fld id="{7B5726B0-BA77-4468-99C9-1D2C1D064D21}" type="slidenum">
              <a:rPr lang="en-GB" smtClean="0"/>
              <a:t>‹#›</a:t>
            </a:fld>
            <a:endParaRPr lang="en-GB"/>
          </a:p>
        </p:txBody>
      </p:sp>
    </p:spTree>
    <p:extLst>
      <p:ext uri="{BB962C8B-B14F-4D97-AF65-F5344CB8AC3E}">
        <p14:creationId xmlns:p14="http://schemas.microsoft.com/office/powerpoint/2010/main" val="4106447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6E7272D7-25D2-46DB-82D3-3425D6CEBFDE}" type="datetime1">
              <a:rPr lang="en-US" smtClean="0"/>
              <a:t>4/1/2022</a:t>
            </a:fld>
            <a:endParaRPr lang="en-GB" dirty="0"/>
          </a:p>
        </p:txBody>
      </p:sp>
      <p:sp>
        <p:nvSpPr>
          <p:cNvPr id="4" name="Footer Placeholder 3"/>
          <p:cNvSpPr>
            <a:spLocks noGrp="1"/>
          </p:cNvSpPr>
          <p:nvPr>
            <p:ph type="ftr" sz="quarter" idx="11"/>
          </p:nvPr>
        </p:nvSpPr>
        <p:spPr/>
        <p:txBody>
          <a:bodyPr/>
          <a:lstStyle/>
          <a:p>
            <a:r>
              <a:rPr lang="en-GB" smtClean="0"/>
              <a:t>European Investment Bank Group</a:t>
            </a:r>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
        <p:nvSpPr>
          <p:cNvPr id="7" name="Picture Placeholder 6"/>
          <p:cNvSpPr>
            <a:spLocks noGrp="1"/>
          </p:cNvSpPr>
          <p:nvPr>
            <p:ph type="pic" sz="quarter" idx="13" hasCustomPrompt="1"/>
          </p:nvPr>
        </p:nvSpPr>
        <p:spPr>
          <a:xfrm>
            <a:off x="250825" y="1268414"/>
            <a:ext cx="4284000" cy="4032795"/>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8" name="Picture Placeholder 6"/>
          <p:cNvSpPr>
            <a:spLocks noGrp="1"/>
          </p:cNvSpPr>
          <p:nvPr>
            <p:ph type="pic" sz="quarter" idx="14" hasCustomPrompt="1"/>
          </p:nvPr>
        </p:nvSpPr>
        <p:spPr>
          <a:xfrm>
            <a:off x="4608004" y="1269850"/>
            <a:ext cx="4284000" cy="4031358"/>
          </a:xfrm>
        </p:spPr>
        <p:txBody>
          <a:bodyPr/>
          <a:lstStyle>
            <a:lvl1pPr marL="0" indent="0">
              <a:buNone/>
              <a:defRPr/>
            </a:lvl1pPr>
          </a:lstStyle>
          <a:p>
            <a:r>
              <a:rPr lang="fr-BE" dirty="0" smtClean="0"/>
              <a:t>Click to insert </a:t>
            </a:r>
            <a:r>
              <a:rPr lang="fr-BE" dirty="0" err="1" smtClean="0"/>
              <a:t>your</a:t>
            </a:r>
            <a:r>
              <a:rPr lang="fr-BE" dirty="0" smtClean="0"/>
              <a:t> Picture</a:t>
            </a:r>
            <a:endParaRPr lang="en-GB" dirty="0"/>
          </a:p>
        </p:txBody>
      </p:sp>
      <p:sp>
        <p:nvSpPr>
          <p:cNvPr id="10" name="Text Placeholder 9"/>
          <p:cNvSpPr>
            <a:spLocks noGrp="1"/>
          </p:cNvSpPr>
          <p:nvPr>
            <p:ph type="body" sz="quarter" idx="15"/>
          </p:nvPr>
        </p:nvSpPr>
        <p:spPr>
          <a:xfrm>
            <a:off x="250828" y="5373216"/>
            <a:ext cx="8642351" cy="792634"/>
          </a:xfrm>
          <a:solidFill>
            <a:schemeClr val="accent2"/>
          </a:solidFill>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110538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484258"/>
            <a:ext cx="2133600" cy="365125"/>
          </a:xfrm>
          <a:prstGeom prst="rect">
            <a:avLst/>
          </a:prstGeom>
        </p:spPr>
        <p:txBody>
          <a:bodyPr vert="horz" lIns="91440" tIns="45720" rIns="91440" bIns="45720" rtlCol="0" anchor="ctr"/>
          <a:lstStyle>
            <a:lvl1pPr algn="l">
              <a:defRPr sz="1200">
                <a:solidFill>
                  <a:schemeClr val="bg1"/>
                </a:solidFill>
              </a:defRPr>
            </a:lvl1pPr>
          </a:lstStyle>
          <a:p>
            <a:fld id="{15D2E73C-34AD-47E9-BE9F-9A857E4AF61D}" type="datetime1">
              <a:rPr lang="en-US" smtClean="0"/>
              <a:t>4/1/2022</a:t>
            </a:fld>
            <a:endParaRPr lang="en-GB" dirty="0"/>
          </a:p>
        </p:txBody>
      </p:sp>
      <p:sp>
        <p:nvSpPr>
          <p:cNvPr id="5" name="Footer Placeholder 4"/>
          <p:cNvSpPr>
            <a:spLocks noGrp="1"/>
          </p:cNvSpPr>
          <p:nvPr>
            <p:ph type="ftr" sz="quarter" idx="3"/>
          </p:nvPr>
        </p:nvSpPr>
        <p:spPr>
          <a:xfrm>
            <a:off x="3124200" y="6484258"/>
            <a:ext cx="2895600" cy="365125"/>
          </a:xfrm>
          <a:prstGeom prst="rect">
            <a:avLst/>
          </a:prstGeom>
        </p:spPr>
        <p:txBody>
          <a:bodyPr vert="horz" lIns="91440" tIns="45720" rIns="91440" bIns="45720" rtlCol="0" anchor="ctr"/>
          <a:lstStyle>
            <a:lvl1pPr algn="ctr">
              <a:defRPr sz="1200" b="1">
                <a:solidFill>
                  <a:schemeClr val="bg1"/>
                </a:solidFill>
              </a:defRPr>
            </a:lvl1pPr>
          </a:lstStyle>
          <a:p>
            <a:r>
              <a:rPr lang="en-GB" smtClean="0"/>
              <a:t>European Investment Bank Group</a:t>
            </a:r>
            <a:endParaRPr lang="en-GB" dirty="0"/>
          </a:p>
        </p:txBody>
      </p:sp>
      <p:sp>
        <p:nvSpPr>
          <p:cNvPr id="6" name="Slide Number Placeholder 5"/>
          <p:cNvSpPr>
            <a:spLocks noGrp="1"/>
          </p:cNvSpPr>
          <p:nvPr>
            <p:ph type="sldNum" sz="quarter" idx="4"/>
          </p:nvPr>
        </p:nvSpPr>
        <p:spPr>
          <a:xfrm>
            <a:off x="6553200" y="6484258"/>
            <a:ext cx="2133600" cy="365125"/>
          </a:xfrm>
          <a:prstGeom prst="rect">
            <a:avLst/>
          </a:prstGeom>
        </p:spPr>
        <p:txBody>
          <a:bodyPr vert="horz" lIns="91440" tIns="45720" rIns="91440" bIns="45720" rtlCol="0" anchor="ctr"/>
          <a:lstStyle>
            <a:lvl1pPr algn="r">
              <a:defRPr sz="1200">
                <a:solidFill>
                  <a:schemeClr val="bg1"/>
                </a:solidFill>
              </a:defRPr>
            </a:lvl1pPr>
          </a:lstStyle>
          <a:p>
            <a:fld id="{FD0A51CA-4611-42BC-8C78-05A9D4A054CC}" type="slidenum">
              <a:rPr lang="en-GB" smtClean="0"/>
              <a:pPr/>
              <a:t>‹#›</a:t>
            </a:fld>
            <a:endParaRPr lang="en-GB" dirty="0"/>
          </a:p>
        </p:txBody>
      </p:sp>
      <p:sp>
        <p:nvSpPr>
          <p:cNvPr id="2" name="MSIPCMContentMarking" descr="{&quot;HashCode&quot;:-715127919,&quot;Placement&quot;:&quot;Header&quot;,&quot;Top&quot;:0.0,&quot;Left&quot;:319.462372,&quot;SlideWidth&quot;:720,&quot;SlideHeight&quot;:540}"/>
          <p:cNvSpPr txBox="1"/>
          <p:nvPr userDrawn="1"/>
        </p:nvSpPr>
        <p:spPr>
          <a:xfrm>
            <a:off x="4057172" y="0"/>
            <a:ext cx="102965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smtClean="0">
                <a:solidFill>
                  <a:srgbClr val="808080"/>
                </a:solidFill>
                <a:latin typeface="Calibri" panose="020F0502020204030204" pitchFamily="34" charset="0"/>
              </a:rPr>
              <a:t>Corporate Use</a:t>
            </a:r>
            <a:endParaRPr lang="en-GB" sz="1000">
              <a:solidFill>
                <a:srgbClr val="808080"/>
              </a:solidFill>
              <a:latin typeface="Calibri" panose="020F0502020204030204" pitchFamily="34" charset="0"/>
            </a:endParaRPr>
          </a:p>
        </p:txBody>
      </p:sp>
    </p:spTree>
    <p:extLst>
      <p:ext uri="{BB962C8B-B14F-4D97-AF65-F5344CB8AC3E}">
        <p14:creationId xmlns:p14="http://schemas.microsoft.com/office/powerpoint/2010/main" val="2247225"/>
      </p:ext>
    </p:extLst>
  </p:cSld>
  <p:clrMap bg1="lt1" tx1="dk1" bg2="lt2" tx2="dk2" accent1="accent1" accent2="accent2" accent3="accent3" accent4="accent4" accent5="accent5" accent6="accent6" hlink="hlink" folHlink="folHlink"/>
  <p:sldLayoutIdLst>
    <p:sldLayoutId id="2147483681" r:id="rId1"/>
    <p:sldLayoutId id="2147483658" r:id="rId2"/>
    <p:sldLayoutId id="2147483649" r:id="rId3"/>
    <p:sldLayoutId id="2147483655" r:id="rId4"/>
    <p:sldLayoutId id="2147483693" r:id="rId5"/>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701" y="225424"/>
            <a:ext cx="7021475"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2"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484258"/>
            <a:ext cx="2133600" cy="365125"/>
          </a:xfrm>
          <a:prstGeom prst="rect">
            <a:avLst/>
          </a:prstGeom>
        </p:spPr>
        <p:txBody>
          <a:bodyPr vert="horz" lIns="91440" tIns="45720" rIns="91440" bIns="45720" rtlCol="0" anchor="ctr"/>
          <a:lstStyle>
            <a:lvl1pPr algn="l">
              <a:defRPr sz="1200">
                <a:solidFill>
                  <a:schemeClr val="bg1"/>
                </a:solidFill>
              </a:defRPr>
            </a:lvl1pPr>
          </a:lstStyle>
          <a:p>
            <a:fld id="{8D9DCD82-6BF1-46E1-AA88-883100003E6A}" type="datetime1">
              <a:rPr lang="en-US" smtClean="0"/>
              <a:t>4/1/2022</a:t>
            </a:fld>
            <a:endParaRPr lang="en-GB" dirty="0"/>
          </a:p>
        </p:txBody>
      </p:sp>
      <p:sp>
        <p:nvSpPr>
          <p:cNvPr id="5" name="Footer Placeholder 4"/>
          <p:cNvSpPr>
            <a:spLocks noGrp="1"/>
          </p:cNvSpPr>
          <p:nvPr>
            <p:ph type="ftr" sz="quarter" idx="3"/>
          </p:nvPr>
        </p:nvSpPr>
        <p:spPr>
          <a:xfrm>
            <a:off x="3124200" y="6484258"/>
            <a:ext cx="2895600" cy="365125"/>
          </a:xfrm>
          <a:prstGeom prst="rect">
            <a:avLst/>
          </a:prstGeom>
        </p:spPr>
        <p:txBody>
          <a:bodyPr vert="horz" lIns="91440" tIns="45720" rIns="91440" bIns="45720" rtlCol="0" anchor="ctr"/>
          <a:lstStyle>
            <a:lvl1pPr algn="ctr">
              <a:defRPr sz="1200" b="1">
                <a:solidFill>
                  <a:schemeClr val="bg1"/>
                </a:solidFill>
              </a:defRPr>
            </a:lvl1pPr>
          </a:lstStyle>
          <a:p>
            <a:r>
              <a:rPr lang="en-GB" smtClean="0"/>
              <a:t>European Investment Bank Group</a:t>
            </a:r>
            <a:endParaRPr lang="en-GB" dirty="0"/>
          </a:p>
        </p:txBody>
      </p:sp>
      <p:sp>
        <p:nvSpPr>
          <p:cNvPr id="6" name="Slide Number Placeholder 5"/>
          <p:cNvSpPr>
            <a:spLocks noGrp="1"/>
          </p:cNvSpPr>
          <p:nvPr>
            <p:ph type="sldNum" sz="quarter" idx="4"/>
          </p:nvPr>
        </p:nvSpPr>
        <p:spPr>
          <a:xfrm>
            <a:off x="6553200" y="6484258"/>
            <a:ext cx="2133600" cy="365125"/>
          </a:xfrm>
          <a:prstGeom prst="rect">
            <a:avLst/>
          </a:prstGeom>
        </p:spPr>
        <p:txBody>
          <a:bodyPr vert="horz" lIns="91440" tIns="45720" rIns="91440" bIns="45720" rtlCol="0" anchor="ctr"/>
          <a:lstStyle>
            <a:lvl1pPr algn="r">
              <a:defRPr sz="1200">
                <a:solidFill>
                  <a:schemeClr val="bg1"/>
                </a:solidFill>
              </a:defRPr>
            </a:lvl1pPr>
          </a:lstStyle>
          <a:p>
            <a:fld id="{FD0A51CA-4611-42BC-8C78-05A9D4A054CC}" type="slidenum">
              <a:rPr lang="en-GB" smtClean="0"/>
              <a:pPr/>
              <a:t>‹#›</a:t>
            </a:fld>
            <a:endParaRPr lang="en-GB" dirty="0"/>
          </a:p>
        </p:txBody>
      </p:sp>
      <p:sp>
        <p:nvSpPr>
          <p:cNvPr id="7" name="MSIPCMContentMarking" descr="{&quot;HashCode&quot;:-715127919,&quot;Placement&quot;:&quot;Header&quot;,&quot;Top&quot;:0.0,&quot;Left&quot;:319.462372,&quot;SlideWidth&quot;:720,&quot;SlideHeight&quot;:540}"/>
          <p:cNvSpPr txBox="1"/>
          <p:nvPr userDrawn="1"/>
        </p:nvSpPr>
        <p:spPr>
          <a:xfrm>
            <a:off x="4057172" y="0"/>
            <a:ext cx="102965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smtClean="0">
                <a:solidFill>
                  <a:srgbClr val="808080"/>
                </a:solidFill>
                <a:latin typeface="Calibri" panose="020F0502020204030204" pitchFamily="34" charset="0"/>
              </a:rPr>
              <a:t>Corporate Use</a:t>
            </a:r>
            <a:endParaRPr lang="en-GB" sz="1000">
              <a:solidFill>
                <a:srgbClr val="808080"/>
              </a:solidFill>
              <a:latin typeface="Calibri" panose="020F0502020204030204" pitchFamily="34" charset="0"/>
            </a:endParaRPr>
          </a:p>
        </p:txBody>
      </p:sp>
    </p:spTree>
    <p:extLst>
      <p:ext uri="{BB962C8B-B14F-4D97-AF65-F5344CB8AC3E}">
        <p14:creationId xmlns:p14="http://schemas.microsoft.com/office/powerpoint/2010/main" val="338474440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9" r:id="rId3"/>
    <p:sldLayoutId id="2147483680" r:id="rId4"/>
    <p:sldLayoutId id="2147483682" r:id="rId5"/>
    <p:sldLayoutId id="2147483676" r:id="rId6"/>
  </p:sldLayoutIdLst>
  <p:timing>
    <p:tnLst>
      <p:par>
        <p:cTn id="1" dur="indefinite" restart="never" nodeType="tmRoot"/>
      </p:par>
    </p:tnLst>
  </p:timing>
  <p:hf hdr="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1701" y="225424"/>
            <a:ext cx="7021475" cy="576000"/>
          </a:xfrm>
          <a:prstGeom prst="rect">
            <a:avLst/>
          </a:prstGeom>
        </p:spPr>
        <p:txBody>
          <a:bodyPr vert="horz" lIns="9144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1522" y="1268760"/>
            <a:ext cx="8641657" cy="488968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484258"/>
            <a:ext cx="2895600" cy="365125"/>
          </a:xfrm>
          <a:prstGeom prst="rect">
            <a:avLst/>
          </a:prstGeom>
        </p:spPr>
        <p:txBody>
          <a:bodyPr vert="horz" lIns="91440" tIns="45720" rIns="91440" bIns="45720" rtlCol="0" anchor="ctr"/>
          <a:lstStyle>
            <a:lvl1pPr algn="ctr">
              <a:defRPr sz="1200" b="1">
                <a:solidFill>
                  <a:schemeClr val="bg1"/>
                </a:solidFill>
              </a:defRPr>
            </a:lvl1pPr>
          </a:lstStyle>
          <a:p>
            <a:r>
              <a:rPr lang="en-GB" dirty="0" smtClean="0">
                <a:solidFill>
                  <a:prstClr val="white"/>
                </a:solidFill>
              </a:rPr>
              <a:t>European Investment Bank</a:t>
            </a:r>
            <a:endParaRPr lang="en-GB" dirty="0">
              <a:solidFill>
                <a:prstClr val="white"/>
              </a:solidFill>
            </a:endParaRPr>
          </a:p>
        </p:txBody>
      </p:sp>
      <p:sp>
        <p:nvSpPr>
          <p:cNvPr id="6" name="Slide Number Placeholder 5"/>
          <p:cNvSpPr>
            <a:spLocks noGrp="1"/>
          </p:cNvSpPr>
          <p:nvPr>
            <p:ph type="sldNum" sz="quarter" idx="4"/>
          </p:nvPr>
        </p:nvSpPr>
        <p:spPr>
          <a:xfrm>
            <a:off x="6553200" y="6484258"/>
            <a:ext cx="2133600" cy="365125"/>
          </a:xfrm>
          <a:prstGeom prst="rect">
            <a:avLst/>
          </a:prstGeom>
        </p:spPr>
        <p:txBody>
          <a:bodyPr vert="horz" lIns="91440" tIns="45720" rIns="91440" bIns="45720" rtlCol="0" anchor="ctr"/>
          <a:lstStyle>
            <a:lvl1pPr algn="r">
              <a:defRPr sz="1200">
                <a:solidFill>
                  <a:schemeClr val="bg1"/>
                </a:solidFill>
              </a:defRPr>
            </a:lvl1pPr>
          </a:lstStyle>
          <a:p>
            <a:fld id="{FD0A51CA-4611-42BC-8C78-05A9D4A054CC}" type="slidenum">
              <a:rPr lang="en-GB" smtClean="0">
                <a:solidFill>
                  <a:prstClr val="white"/>
                </a:solidFill>
              </a:rPr>
              <a:pPr/>
              <a:t>‹#›</a:t>
            </a:fld>
            <a:endParaRPr lang="en-GB" dirty="0">
              <a:solidFill>
                <a:prstClr val="white"/>
              </a:solidFill>
            </a:endParaRPr>
          </a:p>
        </p:txBody>
      </p:sp>
      <p:sp>
        <p:nvSpPr>
          <p:cNvPr id="4" name="MSIPCMContentMarking" descr="{&quot;HashCode&quot;:-715127919,&quot;Placement&quot;:&quot;Header&quot;,&quot;Top&quot;:0.0,&quot;Left&quot;:319.462372,&quot;SlideWidth&quot;:720,&quot;SlideHeight&quot;:540}"/>
          <p:cNvSpPr txBox="1"/>
          <p:nvPr userDrawn="1"/>
        </p:nvSpPr>
        <p:spPr>
          <a:xfrm>
            <a:off x="4057172" y="0"/>
            <a:ext cx="102965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smtClean="0">
                <a:solidFill>
                  <a:srgbClr val="808080"/>
                </a:solidFill>
                <a:latin typeface="Calibri" panose="020F0502020204030204" pitchFamily="34" charset="0"/>
              </a:rPr>
              <a:t>Corporate Use</a:t>
            </a:r>
            <a:endParaRPr lang="en-GB" sz="1000">
              <a:solidFill>
                <a:srgbClr val="808080"/>
              </a:solidFill>
              <a:latin typeface="Calibri" panose="020F0502020204030204" pitchFamily="34" charset="0"/>
            </a:endParaRPr>
          </a:p>
        </p:txBody>
      </p:sp>
    </p:spTree>
    <p:extLst>
      <p:ext uri="{BB962C8B-B14F-4D97-AF65-F5344CB8AC3E}">
        <p14:creationId xmlns:p14="http://schemas.microsoft.com/office/powerpoint/2010/main" val="40082979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hf hdr="0"/>
  <p:txStyles>
    <p:titleStyle>
      <a:lvl1pPr algn="r" defTabSz="914400" rtl="0" eaLnBrk="1" latinLnBrk="0" hangingPunct="1">
        <a:spcBef>
          <a:spcPct val="0"/>
        </a:spcBef>
        <a:buNone/>
        <a:defRPr sz="32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greenchecker.eib.org/"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smtClean="0"/>
              <a:t>European Investment Bank</a:t>
            </a:r>
            <a:endParaRPr lang="en-GB" dirty="0"/>
          </a:p>
        </p:txBody>
      </p:sp>
      <p:sp>
        <p:nvSpPr>
          <p:cNvPr id="4" name="Slide Number Placeholder 3"/>
          <p:cNvSpPr>
            <a:spLocks noGrp="1"/>
          </p:cNvSpPr>
          <p:nvPr>
            <p:ph type="sldNum" sz="quarter" idx="12"/>
          </p:nvPr>
        </p:nvSpPr>
        <p:spPr/>
        <p:txBody>
          <a:bodyPr/>
          <a:lstStyle/>
          <a:p>
            <a:fld id="{FD0A51CA-4611-42BC-8C78-05A9D4A054CC}" type="slidenum">
              <a:rPr lang="en-GB" smtClean="0">
                <a:solidFill>
                  <a:schemeClr val="tx2"/>
                </a:solidFill>
              </a:rPr>
              <a:pPr/>
              <a:t>1</a:t>
            </a:fld>
            <a:endParaRPr lang="en-GB" dirty="0">
              <a:solidFill>
                <a:schemeClr val="tx2"/>
              </a:solidFill>
            </a:endParaRP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8775" cy="1470293"/>
          </a:xfrm>
          <a:prstGeom prst="rect">
            <a:avLst/>
          </a:prstGeom>
        </p:spPr>
      </p:pic>
      <p:sp>
        <p:nvSpPr>
          <p:cNvPr id="7" name="TextBox 6"/>
          <p:cNvSpPr txBox="1"/>
          <p:nvPr/>
        </p:nvSpPr>
        <p:spPr>
          <a:xfrm>
            <a:off x="6484896" y="5800179"/>
            <a:ext cx="2451218" cy="523220"/>
          </a:xfrm>
          <a:prstGeom prst="rect">
            <a:avLst/>
          </a:prstGeom>
          <a:noFill/>
        </p:spPr>
        <p:txBody>
          <a:bodyPr wrap="square" rtlCol="0">
            <a:spAutoFit/>
          </a:bodyPr>
          <a:lstStyle/>
          <a:p>
            <a:pPr algn="r"/>
            <a:r>
              <a:rPr lang="en-US" sz="1400" i="1" dirty="0">
                <a:solidFill>
                  <a:schemeClr val="tx2"/>
                </a:solidFill>
                <a:latin typeface="Calibri" panose="020F0502020204030204" pitchFamily="34" charset="0"/>
              </a:rPr>
              <a:t>Virginia Gecaite</a:t>
            </a:r>
            <a:endParaRPr lang="en-GB" sz="1400" i="1" dirty="0">
              <a:solidFill>
                <a:schemeClr val="tx2"/>
              </a:solidFill>
              <a:latin typeface="Calibri" panose="020F0502020204030204" pitchFamily="34" charset="0"/>
            </a:endParaRPr>
          </a:p>
          <a:p>
            <a:pPr algn="r"/>
            <a:r>
              <a:rPr lang="en-GB" sz="1400" i="1" dirty="0">
                <a:solidFill>
                  <a:schemeClr val="tx2"/>
                </a:solidFill>
                <a:latin typeface="Calibri" panose="020F0502020204030204" pitchFamily="34" charset="0"/>
              </a:rPr>
              <a:t>Luxembourg, </a:t>
            </a:r>
            <a:r>
              <a:rPr lang="en-US" sz="1400" i="1" dirty="0">
                <a:solidFill>
                  <a:schemeClr val="tx2"/>
                </a:solidFill>
                <a:latin typeface="Calibri" panose="020F0502020204030204" pitchFamily="34" charset="0"/>
              </a:rPr>
              <a:t>April </a:t>
            </a:r>
            <a:r>
              <a:rPr lang="en-GB" sz="1400" i="1" dirty="0">
                <a:solidFill>
                  <a:schemeClr val="tx2"/>
                </a:solidFill>
                <a:latin typeface="Calibri" panose="020F0502020204030204" pitchFamily="34" charset="0"/>
              </a:rPr>
              <a:t>2022</a:t>
            </a:r>
          </a:p>
        </p:txBody>
      </p:sp>
      <p:sp>
        <p:nvSpPr>
          <p:cNvPr id="9" name="TextBox 8"/>
          <p:cNvSpPr txBox="1"/>
          <p:nvPr/>
        </p:nvSpPr>
        <p:spPr>
          <a:xfrm>
            <a:off x="2001303" y="3732948"/>
            <a:ext cx="5832647" cy="1323439"/>
          </a:xfrm>
          <a:prstGeom prst="rect">
            <a:avLst/>
          </a:prstGeom>
          <a:noFill/>
        </p:spPr>
        <p:txBody>
          <a:bodyPr wrap="square" rtlCol="0">
            <a:spAutoFit/>
          </a:bodyPr>
          <a:lstStyle/>
          <a:p>
            <a:pPr algn="ctr">
              <a:spcBef>
                <a:spcPct val="0"/>
              </a:spcBef>
              <a:defRPr/>
            </a:pPr>
            <a:r>
              <a:rPr lang="en-US" sz="4000" b="1" dirty="0">
                <a:solidFill>
                  <a:srgbClr val="015CAB"/>
                </a:solidFill>
                <a:effectLst>
                  <a:outerShdw blurRad="38100" dist="38100" dir="2700000" algn="tl">
                    <a:srgbClr val="C0C0C0"/>
                  </a:outerShdw>
                </a:effectLst>
              </a:rPr>
              <a:t>EIB </a:t>
            </a:r>
            <a:r>
              <a:rPr lang="en-US" sz="4000" b="1" dirty="0" smtClean="0">
                <a:solidFill>
                  <a:srgbClr val="015CAB"/>
                </a:solidFill>
                <a:effectLst>
                  <a:outerShdw blurRad="38100" dist="38100" dir="2700000" algn="tl">
                    <a:srgbClr val="C0C0C0"/>
                  </a:outerShdw>
                </a:effectLst>
              </a:rPr>
              <a:t>Product Offering</a:t>
            </a:r>
          </a:p>
          <a:p>
            <a:pPr algn="ctr"/>
            <a:endParaRPr lang="en-GB" sz="1600" dirty="0" smtClean="0">
              <a:solidFill>
                <a:schemeClr val="tx2"/>
              </a:solidFill>
            </a:endParaRPr>
          </a:p>
          <a:p>
            <a:pPr algn="ctr"/>
            <a:r>
              <a:rPr lang="en-GB" sz="2400" dirty="0" smtClean="0">
                <a:solidFill>
                  <a:schemeClr val="tx2"/>
                </a:solidFill>
              </a:rPr>
              <a:t>Financial Institutions </a:t>
            </a:r>
            <a:r>
              <a:rPr lang="en-GB" sz="2400" dirty="0" smtClean="0">
                <a:solidFill>
                  <a:schemeClr val="tx2"/>
                </a:solidFill>
              </a:rPr>
              <a:t>Department</a:t>
            </a:r>
            <a:endParaRPr lang="en-GB" sz="2400" dirty="0" smtClean="0">
              <a:solidFill>
                <a:schemeClr val="tx2"/>
              </a:solidFill>
            </a:endParaRPr>
          </a:p>
        </p:txBody>
      </p:sp>
      <p:grpSp>
        <p:nvGrpSpPr>
          <p:cNvPr id="8" name="Group 7">
            <a:extLst>
              <a:ext uri="{FF2B5EF4-FFF2-40B4-BE49-F238E27FC236}">
                <a16:creationId xmlns:a16="http://schemas.microsoft.com/office/drawing/2014/main" id="{F188AE05-0C12-445B-98D6-D90F97142D92}"/>
              </a:ext>
            </a:extLst>
          </p:cNvPr>
          <p:cNvGrpSpPr/>
          <p:nvPr/>
        </p:nvGrpSpPr>
        <p:grpSpPr>
          <a:xfrm>
            <a:off x="3017168" y="2041608"/>
            <a:ext cx="3536032" cy="1152128"/>
            <a:chOff x="9367423" y="2046273"/>
            <a:chExt cx="2674426" cy="944476"/>
          </a:xfrm>
        </p:grpSpPr>
        <p:sp>
          <p:nvSpPr>
            <p:cNvPr id="10" name="Freeform 8">
              <a:extLst>
                <a:ext uri="{FF2B5EF4-FFF2-40B4-BE49-F238E27FC236}">
                  <a16:creationId xmlns:a16="http://schemas.microsoft.com/office/drawing/2014/main" id="{60B911E7-8738-4AA2-8C93-B2329C234C11}"/>
                </a:ext>
              </a:extLst>
            </p:cNvPr>
            <p:cNvSpPr>
              <a:spLocks/>
            </p:cNvSpPr>
            <p:nvPr/>
          </p:nvSpPr>
          <p:spPr bwMode="auto">
            <a:xfrm>
              <a:off x="10868409" y="2717264"/>
              <a:ext cx="146282" cy="168543"/>
            </a:xfrm>
            <a:custGeom>
              <a:avLst/>
              <a:gdLst>
                <a:gd name="T0" fmla="*/ 25 w 30"/>
                <a:gd name="T1" fmla="*/ 3 h 34"/>
                <a:gd name="T2" fmla="*/ 21 w 30"/>
                <a:gd name="T3" fmla="*/ 3 h 34"/>
                <a:gd name="T4" fmla="*/ 17 w 30"/>
                <a:gd name="T5" fmla="*/ 4 h 34"/>
                <a:gd name="T6" fmla="*/ 16 w 30"/>
                <a:gd name="T7" fmla="*/ 6 h 34"/>
                <a:gd name="T8" fmla="*/ 12 w 30"/>
                <a:gd name="T9" fmla="*/ 15 h 34"/>
                <a:gd name="T10" fmla="*/ 10 w 30"/>
                <a:gd name="T11" fmla="*/ 25 h 34"/>
                <a:gd name="T12" fmla="*/ 10 w 30"/>
                <a:gd name="T13" fmla="*/ 30 h 34"/>
                <a:gd name="T14" fmla="*/ 8 w 30"/>
                <a:gd name="T15" fmla="*/ 34 h 34"/>
                <a:gd name="T16" fmla="*/ 7 w 30"/>
                <a:gd name="T17" fmla="*/ 33 h 34"/>
                <a:gd name="T18" fmla="*/ 6 w 30"/>
                <a:gd name="T19" fmla="*/ 32 h 34"/>
                <a:gd name="T20" fmla="*/ 7 w 30"/>
                <a:gd name="T21" fmla="*/ 28 h 34"/>
                <a:gd name="T22" fmla="*/ 8 w 30"/>
                <a:gd name="T23" fmla="*/ 22 h 34"/>
                <a:gd name="T24" fmla="*/ 13 w 30"/>
                <a:gd name="T25" fmla="*/ 5 h 34"/>
                <a:gd name="T26" fmla="*/ 12 w 30"/>
                <a:gd name="T27" fmla="*/ 5 h 34"/>
                <a:gd name="T28" fmla="*/ 12 w 30"/>
                <a:gd name="T29" fmla="*/ 5 h 34"/>
                <a:gd name="T30" fmla="*/ 9 w 30"/>
                <a:gd name="T31" fmla="*/ 5 h 34"/>
                <a:gd name="T32" fmla="*/ 6 w 30"/>
                <a:gd name="T33" fmla="*/ 6 h 34"/>
                <a:gd name="T34" fmla="*/ 6 w 30"/>
                <a:gd name="T35" fmla="*/ 6 h 34"/>
                <a:gd name="T36" fmla="*/ 7 w 30"/>
                <a:gd name="T37" fmla="*/ 10 h 34"/>
                <a:gd name="T38" fmla="*/ 7 w 30"/>
                <a:gd name="T39" fmla="*/ 11 h 34"/>
                <a:gd name="T40" fmla="*/ 6 w 30"/>
                <a:gd name="T41" fmla="*/ 11 h 34"/>
                <a:gd name="T42" fmla="*/ 3 w 30"/>
                <a:gd name="T43" fmla="*/ 8 h 34"/>
                <a:gd name="T44" fmla="*/ 2 w 30"/>
                <a:gd name="T45" fmla="*/ 7 h 34"/>
                <a:gd name="T46" fmla="*/ 0 w 30"/>
                <a:gd name="T47" fmla="*/ 5 h 34"/>
                <a:gd name="T48" fmla="*/ 1 w 30"/>
                <a:gd name="T49" fmla="*/ 4 h 34"/>
                <a:gd name="T50" fmla="*/ 5 w 30"/>
                <a:gd name="T51" fmla="*/ 3 h 34"/>
                <a:gd name="T52" fmla="*/ 10 w 30"/>
                <a:gd name="T53" fmla="*/ 2 h 34"/>
                <a:gd name="T54" fmla="*/ 14 w 30"/>
                <a:gd name="T55" fmla="*/ 1 h 34"/>
                <a:gd name="T56" fmla="*/ 15 w 30"/>
                <a:gd name="T57" fmla="*/ 1 h 34"/>
                <a:gd name="T58" fmla="*/ 16 w 30"/>
                <a:gd name="T59" fmla="*/ 0 h 34"/>
                <a:gd name="T60" fmla="*/ 17 w 30"/>
                <a:gd name="T61" fmla="*/ 1 h 34"/>
                <a:gd name="T62" fmla="*/ 18 w 30"/>
                <a:gd name="T63" fmla="*/ 1 h 34"/>
                <a:gd name="T64" fmla="*/ 21 w 30"/>
                <a:gd name="T65" fmla="*/ 1 h 34"/>
                <a:gd name="T66" fmla="*/ 24 w 30"/>
                <a:gd name="T67" fmla="*/ 0 h 34"/>
                <a:gd name="T68" fmla="*/ 27 w 30"/>
                <a:gd name="T69" fmla="*/ 0 h 34"/>
                <a:gd name="T70" fmla="*/ 30 w 30"/>
                <a:gd name="T71" fmla="*/ 0 h 34"/>
                <a:gd name="T72" fmla="*/ 25 w 30"/>
                <a:gd name="T7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34">
                  <a:moveTo>
                    <a:pt x="25" y="3"/>
                  </a:moveTo>
                  <a:cubicBezTo>
                    <a:pt x="24" y="3"/>
                    <a:pt x="22" y="3"/>
                    <a:pt x="21" y="3"/>
                  </a:cubicBezTo>
                  <a:cubicBezTo>
                    <a:pt x="20" y="3"/>
                    <a:pt x="18" y="4"/>
                    <a:pt x="17" y="4"/>
                  </a:cubicBezTo>
                  <a:cubicBezTo>
                    <a:pt x="17" y="4"/>
                    <a:pt x="16" y="5"/>
                    <a:pt x="16" y="6"/>
                  </a:cubicBezTo>
                  <a:cubicBezTo>
                    <a:pt x="14" y="8"/>
                    <a:pt x="13" y="11"/>
                    <a:pt x="12" y="15"/>
                  </a:cubicBezTo>
                  <a:cubicBezTo>
                    <a:pt x="11" y="19"/>
                    <a:pt x="11" y="22"/>
                    <a:pt x="10" y="25"/>
                  </a:cubicBezTo>
                  <a:cubicBezTo>
                    <a:pt x="10" y="27"/>
                    <a:pt x="10" y="28"/>
                    <a:pt x="10" y="30"/>
                  </a:cubicBezTo>
                  <a:cubicBezTo>
                    <a:pt x="10" y="32"/>
                    <a:pt x="9" y="34"/>
                    <a:pt x="8" y="34"/>
                  </a:cubicBezTo>
                  <a:cubicBezTo>
                    <a:pt x="8" y="34"/>
                    <a:pt x="7" y="34"/>
                    <a:pt x="7" y="33"/>
                  </a:cubicBezTo>
                  <a:cubicBezTo>
                    <a:pt x="6" y="33"/>
                    <a:pt x="6" y="32"/>
                    <a:pt x="6" y="32"/>
                  </a:cubicBezTo>
                  <a:cubicBezTo>
                    <a:pt x="6" y="31"/>
                    <a:pt x="6" y="30"/>
                    <a:pt x="7" y="28"/>
                  </a:cubicBezTo>
                  <a:cubicBezTo>
                    <a:pt x="7" y="26"/>
                    <a:pt x="7" y="24"/>
                    <a:pt x="8" y="22"/>
                  </a:cubicBezTo>
                  <a:cubicBezTo>
                    <a:pt x="10" y="17"/>
                    <a:pt x="11" y="11"/>
                    <a:pt x="13" y="5"/>
                  </a:cubicBezTo>
                  <a:cubicBezTo>
                    <a:pt x="13" y="5"/>
                    <a:pt x="13" y="5"/>
                    <a:pt x="12" y="5"/>
                  </a:cubicBezTo>
                  <a:cubicBezTo>
                    <a:pt x="12" y="5"/>
                    <a:pt x="12" y="5"/>
                    <a:pt x="12" y="5"/>
                  </a:cubicBezTo>
                  <a:cubicBezTo>
                    <a:pt x="10" y="5"/>
                    <a:pt x="9" y="5"/>
                    <a:pt x="9" y="5"/>
                  </a:cubicBezTo>
                  <a:cubicBezTo>
                    <a:pt x="8" y="5"/>
                    <a:pt x="7" y="6"/>
                    <a:pt x="6" y="6"/>
                  </a:cubicBezTo>
                  <a:cubicBezTo>
                    <a:pt x="6" y="6"/>
                    <a:pt x="6" y="6"/>
                    <a:pt x="6" y="6"/>
                  </a:cubicBezTo>
                  <a:cubicBezTo>
                    <a:pt x="7" y="8"/>
                    <a:pt x="7" y="10"/>
                    <a:pt x="7" y="10"/>
                  </a:cubicBezTo>
                  <a:cubicBezTo>
                    <a:pt x="7" y="10"/>
                    <a:pt x="7" y="11"/>
                    <a:pt x="7" y="11"/>
                  </a:cubicBezTo>
                  <a:cubicBezTo>
                    <a:pt x="6" y="11"/>
                    <a:pt x="6" y="11"/>
                    <a:pt x="6" y="11"/>
                  </a:cubicBezTo>
                  <a:cubicBezTo>
                    <a:pt x="6" y="10"/>
                    <a:pt x="5" y="9"/>
                    <a:pt x="3" y="8"/>
                  </a:cubicBezTo>
                  <a:cubicBezTo>
                    <a:pt x="3" y="8"/>
                    <a:pt x="2" y="7"/>
                    <a:pt x="2" y="7"/>
                  </a:cubicBezTo>
                  <a:cubicBezTo>
                    <a:pt x="1" y="7"/>
                    <a:pt x="0" y="6"/>
                    <a:pt x="0" y="5"/>
                  </a:cubicBezTo>
                  <a:cubicBezTo>
                    <a:pt x="0" y="4"/>
                    <a:pt x="0" y="4"/>
                    <a:pt x="1" y="4"/>
                  </a:cubicBezTo>
                  <a:cubicBezTo>
                    <a:pt x="2" y="3"/>
                    <a:pt x="3" y="3"/>
                    <a:pt x="5" y="3"/>
                  </a:cubicBezTo>
                  <a:cubicBezTo>
                    <a:pt x="7" y="2"/>
                    <a:pt x="8" y="2"/>
                    <a:pt x="10" y="2"/>
                  </a:cubicBezTo>
                  <a:cubicBezTo>
                    <a:pt x="11" y="2"/>
                    <a:pt x="12" y="2"/>
                    <a:pt x="14" y="1"/>
                  </a:cubicBezTo>
                  <a:cubicBezTo>
                    <a:pt x="14" y="1"/>
                    <a:pt x="14" y="1"/>
                    <a:pt x="15" y="1"/>
                  </a:cubicBezTo>
                  <a:cubicBezTo>
                    <a:pt x="16" y="0"/>
                    <a:pt x="16" y="0"/>
                    <a:pt x="16" y="0"/>
                  </a:cubicBezTo>
                  <a:cubicBezTo>
                    <a:pt x="16" y="0"/>
                    <a:pt x="16" y="0"/>
                    <a:pt x="17" y="1"/>
                  </a:cubicBezTo>
                  <a:cubicBezTo>
                    <a:pt x="17" y="1"/>
                    <a:pt x="18" y="1"/>
                    <a:pt x="18" y="1"/>
                  </a:cubicBezTo>
                  <a:cubicBezTo>
                    <a:pt x="18" y="1"/>
                    <a:pt x="19" y="1"/>
                    <a:pt x="21" y="1"/>
                  </a:cubicBezTo>
                  <a:cubicBezTo>
                    <a:pt x="23" y="0"/>
                    <a:pt x="24" y="0"/>
                    <a:pt x="24" y="0"/>
                  </a:cubicBezTo>
                  <a:cubicBezTo>
                    <a:pt x="25" y="0"/>
                    <a:pt x="26" y="0"/>
                    <a:pt x="27" y="0"/>
                  </a:cubicBezTo>
                  <a:cubicBezTo>
                    <a:pt x="29" y="0"/>
                    <a:pt x="30" y="0"/>
                    <a:pt x="30" y="0"/>
                  </a:cubicBezTo>
                  <a:cubicBezTo>
                    <a:pt x="30" y="2"/>
                    <a:pt x="28" y="3"/>
                    <a:pt x="25" y="3"/>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1" name="Freeform 9">
              <a:extLst>
                <a:ext uri="{FF2B5EF4-FFF2-40B4-BE49-F238E27FC236}">
                  <a16:creationId xmlns:a16="http://schemas.microsoft.com/office/drawing/2014/main" id="{ECC4649D-643D-417D-8F75-247103C6A2FF}"/>
                </a:ext>
              </a:extLst>
            </p:cNvPr>
            <p:cNvSpPr>
              <a:spLocks/>
            </p:cNvSpPr>
            <p:nvPr/>
          </p:nvSpPr>
          <p:spPr bwMode="auto">
            <a:xfrm>
              <a:off x="10979710" y="2729985"/>
              <a:ext cx="89042" cy="149463"/>
            </a:xfrm>
            <a:custGeom>
              <a:avLst/>
              <a:gdLst>
                <a:gd name="T0" fmla="*/ 16 w 18"/>
                <a:gd name="T1" fmla="*/ 28 h 30"/>
                <a:gd name="T2" fmla="*/ 13 w 18"/>
                <a:gd name="T3" fmla="*/ 30 h 30"/>
                <a:gd name="T4" fmla="*/ 9 w 18"/>
                <a:gd name="T5" fmla="*/ 25 h 30"/>
                <a:gd name="T6" fmla="*/ 9 w 18"/>
                <a:gd name="T7" fmla="*/ 21 h 30"/>
                <a:gd name="T8" fmla="*/ 10 w 18"/>
                <a:gd name="T9" fmla="*/ 17 h 30"/>
                <a:gd name="T10" fmla="*/ 6 w 18"/>
                <a:gd name="T11" fmla="*/ 22 h 30"/>
                <a:gd name="T12" fmla="*/ 3 w 18"/>
                <a:gd name="T13" fmla="*/ 26 h 30"/>
                <a:gd name="T14" fmla="*/ 2 w 18"/>
                <a:gd name="T15" fmla="*/ 26 h 30"/>
                <a:gd name="T16" fmla="*/ 0 w 18"/>
                <a:gd name="T17" fmla="*/ 25 h 30"/>
                <a:gd name="T18" fmla="*/ 2 w 18"/>
                <a:gd name="T19" fmla="*/ 20 h 30"/>
                <a:gd name="T20" fmla="*/ 4 w 18"/>
                <a:gd name="T21" fmla="*/ 13 h 30"/>
                <a:gd name="T22" fmla="*/ 6 w 18"/>
                <a:gd name="T23" fmla="*/ 5 h 30"/>
                <a:gd name="T24" fmla="*/ 7 w 18"/>
                <a:gd name="T25" fmla="*/ 2 h 30"/>
                <a:gd name="T26" fmla="*/ 8 w 18"/>
                <a:gd name="T27" fmla="*/ 0 h 30"/>
                <a:gd name="T28" fmla="*/ 9 w 18"/>
                <a:gd name="T29" fmla="*/ 2 h 30"/>
                <a:gd name="T30" fmla="*/ 7 w 18"/>
                <a:gd name="T31" fmla="*/ 10 h 30"/>
                <a:gd name="T32" fmla="*/ 5 w 18"/>
                <a:gd name="T33" fmla="*/ 20 h 30"/>
                <a:gd name="T34" fmla="*/ 8 w 18"/>
                <a:gd name="T35" fmla="*/ 16 h 30"/>
                <a:gd name="T36" fmla="*/ 12 w 18"/>
                <a:gd name="T37" fmla="*/ 12 h 30"/>
                <a:gd name="T38" fmla="*/ 13 w 18"/>
                <a:gd name="T39" fmla="*/ 13 h 30"/>
                <a:gd name="T40" fmla="*/ 12 w 18"/>
                <a:gd name="T41" fmla="*/ 19 h 30"/>
                <a:gd name="T42" fmla="*/ 11 w 18"/>
                <a:gd name="T43" fmla="*/ 25 h 30"/>
                <a:gd name="T44" fmla="*/ 13 w 18"/>
                <a:gd name="T45" fmla="*/ 27 h 30"/>
                <a:gd name="T46" fmla="*/ 15 w 18"/>
                <a:gd name="T47" fmla="*/ 26 h 30"/>
                <a:gd name="T48" fmla="*/ 17 w 18"/>
                <a:gd name="T49" fmla="*/ 24 h 30"/>
                <a:gd name="T50" fmla="*/ 18 w 18"/>
                <a:gd name="T51" fmla="*/ 25 h 30"/>
                <a:gd name="T52" fmla="*/ 16 w 18"/>
                <a:gd name="T5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30">
                  <a:moveTo>
                    <a:pt x="16" y="28"/>
                  </a:moveTo>
                  <a:cubicBezTo>
                    <a:pt x="14" y="29"/>
                    <a:pt x="14" y="30"/>
                    <a:pt x="13" y="30"/>
                  </a:cubicBezTo>
                  <a:cubicBezTo>
                    <a:pt x="10" y="30"/>
                    <a:pt x="9" y="28"/>
                    <a:pt x="9" y="25"/>
                  </a:cubicBezTo>
                  <a:cubicBezTo>
                    <a:pt x="8" y="24"/>
                    <a:pt x="9" y="23"/>
                    <a:pt x="9" y="21"/>
                  </a:cubicBezTo>
                  <a:cubicBezTo>
                    <a:pt x="10" y="19"/>
                    <a:pt x="10" y="18"/>
                    <a:pt x="10" y="17"/>
                  </a:cubicBezTo>
                  <a:cubicBezTo>
                    <a:pt x="9" y="18"/>
                    <a:pt x="8" y="19"/>
                    <a:pt x="6" y="22"/>
                  </a:cubicBezTo>
                  <a:cubicBezTo>
                    <a:pt x="4" y="25"/>
                    <a:pt x="3" y="26"/>
                    <a:pt x="3" y="26"/>
                  </a:cubicBezTo>
                  <a:cubicBezTo>
                    <a:pt x="2" y="26"/>
                    <a:pt x="2" y="26"/>
                    <a:pt x="2" y="26"/>
                  </a:cubicBezTo>
                  <a:cubicBezTo>
                    <a:pt x="1" y="26"/>
                    <a:pt x="1" y="26"/>
                    <a:pt x="0" y="25"/>
                  </a:cubicBezTo>
                  <a:cubicBezTo>
                    <a:pt x="0" y="25"/>
                    <a:pt x="1" y="23"/>
                    <a:pt x="2" y="20"/>
                  </a:cubicBezTo>
                  <a:cubicBezTo>
                    <a:pt x="3" y="17"/>
                    <a:pt x="4" y="14"/>
                    <a:pt x="4" y="13"/>
                  </a:cubicBezTo>
                  <a:cubicBezTo>
                    <a:pt x="5" y="11"/>
                    <a:pt x="5" y="8"/>
                    <a:pt x="6" y="5"/>
                  </a:cubicBezTo>
                  <a:cubicBezTo>
                    <a:pt x="6" y="4"/>
                    <a:pt x="6" y="3"/>
                    <a:pt x="7" y="2"/>
                  </a:cubicBezTo>
                  <a:cubicBezTo>
                    <a:pt x="7" y="1"/>
                    <a:pt x="7" y="0"/>
                    <a:pt x="8" y="0"/>
                  </a:cubicBezTo>
                  <a:cubicBezTo>
                    <a:pt x="9" y="0"/>
                    <a:pt x="9" y="1"/>
                    <a:pt x="9" y="2"/>
                  </a:cubicBezTo>
                  <a:cubicBezTo>
                    <a:pt x="9" y="2"/>
                    <a:pt x="9" y="5"/>
                    <a:pt x="7" y="10"/>
                  </a:cubicBezTo>
                  <a:cubicBezTo>
                    <a:pt x="6" y="15"/>
                    <a:pt x="5" y="19"/>
                    <a:pt x="5" y="20"/>
                  </a:cubicBezTo>
                  <a:cubicBezTo>
                    <a:pt x="6" y="18"/>
                    <a:pt x="7" y="17"/>
                    <a:pt x="8" y="16"/>
                  </a:cubicBezTo>
                  <a:cubicBezTo>
                    <a:pt x="10" y="13"/>
                    <a:pt x="11" y="12"/>
                    <a:pt x="12" y="12"/>
                  </a:cubicBezTo>
                  <a:cubicBezTo>
                    <a:pt x="13" y="12"/>
                    <a:pt x="13" y="12"/>
                    <a:pt x="13" y="13"/>
                  </a:cubicBezTo>
                  <a:cubicBezTo>
                    <a:pt x="13" y="14"/>
                    <a:pt x="13" y="15"/>
                    <a:pt x="12" y="19"/>
                  </a:cubicBezTo>
                  <a:cubicBezTo>
                    <a:pt x="11" y="22"/>
                    <a:pt x="11" y="24"/>
                    <a:pt x="11" y="25"/>
                  </a:cubicBezTo>
                  <a:cubicBezTo>
                    <a:pt x="11" y="26"/>
                    <a:pt x="12" y="27"/>
                    <a:pt x="13" y="27"/>
                  </a:cubicBezTo>
                  <a:cubicBezTo>
                    <a:pt x="13" y="27"/>
                    <a:pt x="14" y="27"/>
                    <a:pt x="15" y="26"/>
                  </a:cubicBezTo>
                  <a:cubicBezTo>
                    <a:pt x="16" y="25"/>
                    <a:pt x="17" y="24"/>
                    <a:pt x="17" y="24"/>
                  </a:cubicBezTo>
                  <a:cubicBezTo>
                    <a:pt x="18" y="24"/>
                    <a:pt x="18" y="25"/>
                    <a:pt x="18" y="25"/>
                  </a:cubicBezTo>
                  <a:cubicBezTo>
                    <a:pt x="18" y="26"/>
                    <a:pt x="17" y="27"/>
                    <a:pt x="16" y="28"/>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2" name="Freeform 10">
              <a:extLst>
                <a:ext uri="{FF2B5EF4-FFF2-40B4-BE49-F238E27FC236}">
                  <a16:creationId xmlns:a16="http://schemas.microsoft.com/office/drawing/2014/main" id="{F4D95165-400B-46F1-8EF0-B621F48ACED5}"/>
                </a:ext>
              </a:extLst>
            </p:cNvPr>
            <p:cNvSpPr>
              <a:spLocks noEditPoints="1"/>
            </p:cNvSpPr>
            <p:nvPr/>
          </p:nvSpPr>
          <p:spPr bwMode="auto">
            <a:xfrm>
              <a:off x="11068752" y="2787226"/>
              <a:ext cx="69961" cy="89042"/>
            </a:xfrm>
            <a:custGeom>
              <a:avLst/>
              <a:gdLst>
                <a:gd name="T0" fmla="*/ 10 w 14"/>
                <a:gd name="T1" fmla="*/ 9 h 18"/>
                <a:gd name="T2" fmla="*/ 3 w 14"/>
                <a:gd name="T3" fmla="*/ 13 h 18"/>
                <a:gd name="T4" fmla="*/ 4 w 14"/>
                <a:gd name="T5" fmla="*/ 15 h 18"/>
                <a:gd name="T6" fmla="*/ 6 w 14"/>
                <a:gd name="T7" fmla="*/ 15 h 18"/>
                <a:gd name="T8" fmla="*/ 10 w 14"/>
                <a:gd name="T9" fmla="*/ 14 h 18"/>
                <a:gd name="T10" fmla="*/ 13 w 14"/>
                <a:gd name="T11" fmla="*/ 13 h 18"/>
                <a:gd name="T12" fmla="*/ 14 w 14"/>
                <a:gd name="T13" fmla="*/ 13 h 18"/>
                <a:gd name="T14" fmla="*/ 10 w 14"/>
                <a:gd name="T15" fmla="*/ 16 h 18"/>
                <a:gd name="T16" fmla="*/ 6 w 14"/>
                <a:gd name="T17" fmla="*/ 18 h 18"/>
                <a:gd name="T18" fmla="*/ 2 w 14"/>
                <a:gd name="T19" fmla="*/ 16 h 18"/>
                <a:gd name="T20" fmla="*/ 1 w 14"/>
                <a:gd name="T21" fmla="*/ 12 h 18"/>
                <a:gd name="T22" fmla="*/ 4 w 14"/>
                <a:gd name="T23" fmla="*/ 5 h 18"/>
                <a:gd name="T24" fmla="*/ 10 w 14"/>
                <a:gd name="T25" fmla="*/ 0 h 18"/>
                <a:gd name="T26" fmla="*/ 12 w 14"/>
                <a:gd name="T27" fmla="*/ 1 h 18"/>
                <a:gd name="T28" fmla="*/ 13 w 14"/>
                <a:gd name="T29" fmla="*/ 3 h 18"/>
                <a:gd name="T30" fmla="*/ 10 w 14"/>
                <a:gd name="T31" fmla="*/ 9 h 18"/>
                <a:gd name="T32" fmla="*/ 10 w 14"/>
                <a:gd name="T33" fmla="*/ 3 h 18"/>
                <a:gd name="T34" fmla="*/ 6 w 14"/>
                <a:gd name="T35" fmla="*/ 6 h 18"/>
                <a:gd name="T36" fmla="*/ 4 w 14"/>
                <a:gd name="T37" fmla="*/ 9 h 18"/>
                <a:gd name="T38" fmla="*/ 6 w 14"/>
                <a:gd name="T39" fmla="*/ 9 h 18"/>
                <a:gd name="T40" fmla="*/ 8 w 14"/>
                <a:gd name="T41" fmla="*/ 7 h 18"/>
                <a:gd name="T42" fmla="*/ 10 w 14"/>
                <a:gd name="T43" fmla="*/ 4 h 18"/>
                <a:gd name="T44" fmla="*/ 10 w 14"/>
                <a:gd name="T45"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8">
                  <a:moveTo>
                    <a:pt x="10" y="9"/>
                  </a:moveTo>
                  <a:cubicBezTo>
                    <a:pt x="7" y="11"/>
                    <a:pt x="5" y="12"/>
                    <a:pt x="3" y="13"/>
                  </a:cubicBezTo>
                  <a:cubicBezTo>
                    <a:pt x="3" y="13"/>
                    <a:pt x="4" y="14"/>
                    <a:pt x="4" y="15"/>
                  </a:cubicBezTo>
                  <a:cubicBezTo>
                    <a:pt x="5" y="15"/>
                    <a:pt x="6" y="15"/>
                    <a:pt x="6" y="15"/>
                  </a:cubicBezTo>
                  <a:cubicBezTo>
                    <a:pt x="7" y="15"/>
                    <a:pt x="8" y="15"/>
                    <a:pt x="10" y="14"/>
                  </a:cubicBezTo>
                  <a:cubicBezTo>
                    <a:pt x="12" y="13"/>
                    <a:pt x="13" y="13"/>
                    <a:pt x="13" y="13"/>
                  </a:cubicBezTo>
                  <a:cubicBezTo>
                    <a:pt x="13" y="13"/>
                    <a:pt x="13" y="13"/>
                    <a:pt x="14" y="13"/>
                  </a:cubicBezTo>
                  <a:cubicBezTo>
                    <a:pt x="13" y="14"/>
                    <a:pt x="12" y="15"/>
                    <a:pt x="10" y="16"/>
                  </a:cubicBezTo>
                  <a:cubicBezTo>
                    <a:pt x="8" y="17"/>
                    <a:pt x="7" y="18"/>
                    <a:pt x="6" y="18"/>
                  </a:cubicBezTo>
                  <a:cubicBezTo>
                    <a:pt x="5" y="18"/>
                    <a:pt x="3" y="17"/>
                    <a:pt x="2" y="16"/>
                  </a:cubicBezTo>
                  <a:cubicBezTo>
                    <a:pt x="1" y="15"/>
                    <a:pt x="1" y="14"/>
                    <a:pt x="1" y="12"/>
                  </a:cubicBezTo>
                  <a:cubicBezTo>
                    <a:pt x="0" y="10"/>
                    <a:pt x="1" y="8"/>
                    <a:pt x="4" y="5"/>
                  </a:cubicBezTo>
                  <a:cubicBezTo>
                    <a:pt x="6" y="2"/>
                    <a:pt x="8" y="0"/>
                    <a:pt x="10" y="0"/>
                  </a:cubicBezTo>
                  <a:cubicBezTo>
                    <a:pt x="11" y="0"/>
                    <a:pt x="11" y="0"/>
                    <a:pt x="12" y="1"/>
                  </a:cubicBezTo>
                  <a:cubicBezTo>
                    <a:pt x="13" y="2"/>
                    <a:pt x="13" y="2"/>
                    <a:pt x="13" y="3"/>
                  </a:cubicBezTo>
                  <a:cubicBezTo>
                    <a:pt x="13" y="4"/>
                    <a:pt x="12" y="6"/>
                    <a:pt x="10" y="9"/>
                  </a:cubicBezTo>
                  <a:moveTo>
                    <a:pt x="10" y="3"/>
                  </a:moveTo>
                  <a:cubicBezTo>
                    <a:pt x="9" y="3"/>
                    <a:pt x="7" y="4"/>
                    <a:pt x="6" y="6"/>
                  </a:cubicBezTo>
                  <a:cubicBezTo>
                    <a:pt x="5" y="7"/>
                    <a:pt x="4" y="8"/>
                    <a:pt x="4" y="9"/>
                  </a:cubicBezTo>
                  <a:cubicBezTo>
                    <a:pt x="4" y="9"/>
                    <a:pt x="5" y="9"/>
                    <a:pt x="6" y="9"/>
                  </a:cubicBezTo>
                  <a:cubicBezTo>
                    <a:pt x="6" y="8"/>
                    <a:pt x="7" y="8"/>
                    <a:pt x="8" y="7"/>
                  </a:cubicBezTo>
                  <a:cubicBezTo>
                    <a:pt x="9" y="6"/>
                    <a:pt x="10" y="5"/>
                    <a:pt x="10" y="4"/>
                  </a:cubicBezTo>
                  <a:cubicBezTo>
                    <a:pt x="10" y="3"/>
                    <a:pt x="10" y="3"/>
                    <a:pt x="10" y="3"/>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3" name="Freeform 11">
              <a:extLst>
                <a:ext uri="{FF2B5EF4-FFF2-40B4-BE49-F238E27FC236}">
                  <a16:creationId xmlns:a16="http://schemas.microsoft.com/office/drawing/2014/main" id="{28071740-80FD-46C2-BE67-B17EEDA9859F}"/>
                </a:ext>
              </a:extLst>
            </p:cNvPr>
            <p:cNvSpPr>
              <a:spLocks/>
            </p:cNvSpPr>
            <p:nvPr/>
          </p:nvSpPr>
          <p:spPr bwMode="auto">
            <a:xfrm>
              <a:off x="11202314" y="2707724"/>
              <a:ext cx="120842" cy="152643"/>
            </a:xfrm>
            <a:custGeom>
              <a:avLst/>
              <a:gdLst>
                <a:gd name="T0" fmla="*/ 23 w 25"/>
                <a:gd name="T1" fmla="*/ 2 h 31"/>
                <a:gd name="T2" fmla="*/ 17 w 25"/>
                <a:gd name="T3" fmla="*/ 3 h 31"/>
                <a:gd name="T4" fmla="*/ 11 w 25"/>
                <a:gd name="T5" fmla="*/ 6 h 31"/>
                <a:gd name="T6" fmla="*/ 9 w 25"/>
                <a:gd name="T7" fmla="*/ 9 h 31"/>
                <a:gd name="T8" fmla="*/ 8 w 25"/>
                <a:gd name="T9" fmla="*/ 12 h 31"/>
                <a:gd name="T10" fmla="*/ 8 w 25"/>
                <a:gd name="T11" fmla="*/ 12 h 31"/>
                <a:gd name="T12" fmla="*/ 8 w 25"/>
                <a:gd name="T13" fmla="*/ 12 h 31"/>
                <a:gd name="T14" fmla="*/ 8 w 25"/>
                <a:gd name="T15" fmla="*/ 12 h 31"/>
                <a:gd name="T16" fmla="*/ 10 w 25"/>
                <a:gd name="T17" fmla="*/ 12 h 31"/>
                <a:gd name="T18" fmla="*/ 12 w 25"/>
                <a:gd name="T19" fmla="*/ 11 h 31"/>
                <a:gd name="T20" fmla="*/ 19 w 25"/>
                <a:gd name="T21" fmla="*/ 9 h 31"/>
                <a:gd name="T22" fmla="*/ 19 w 25"/>
                <a:gd name="T23" fmla="*/ 10 h 31"/>
                <a:gd name="T24" fmla="*/ 17 w 25"/>
                <a:gd name="T25" fmla="*/ 11 h 31"/>
                <a:gd name="T26" fmla="*/ 16 w 25"/>
                <a:gd name="T27" fmla="*/ 12 h 31"/>
                <a:gd name="T28" fmla="*/ 15 w 25"/>
                <a:gd name="T29" fmla="*/ 12 h 31"/>
                <a:gd name="T30" fmla="*/ 11 w 25"/>
                <a:gd name="T31" fmla="*/ 14 h 31"/>
                <a:gd name="T32" fmla="*/ 7 w 25"/>
                <a:gd name="T33" fmla="*/ 16 h 31"/>
                <a:gd name="T34" fmla="*/ 5 w 25"/>
                <a:gd name="T35" fmla="*/ 19 h 31"/>
                <a:gd name="T36" fmla="*/ 4 w 25"/>
                <a:gd name="T37" fmla="*/ 24 h 31"/>
                <a:gd name="T38" fmla="*/ 6 w 25"/>
                <a:gd name="T39" fmla="*/ 26 h 31"/>
                <a:gd name="T40" fmla="*/ 8 w 25"/>
                <a:gd name="T41" fmla="*/ 28 h 31"/>
                <a:gd name="T42" fmla="*/ 10 w 25"/>
                <a:gd name="T43" fmla="*/ 28 h 31"/>
                <a:gd name="T44" fmla="*/ 11 w 25"/>
                <a:gd name="T45" fmla="*/ 27 h 31"/>
                <a:gd name="T46" fmla="*/ 13 w 25"/>
                <a:gd name="T47" fmla="*/ 27 h 31"/>
                <a:gd name="T48" fmla="*/ 16 w 25"/>
                <a:gd name="T49" fmla="*/ 25 h 31"/>
                <a:gd name="T50" fmla="*/ 20 w 25"/>
                <a:gd name="T51" fmla="*/ 22 h 31"/>
                <a:gd name="T52" fmla="*/ 22 w 25"/>
                <a:gd name="T53" fmla="*/ 21 h 31"/>
                <a:gd name="T54" fmla="*/ 24 w 25"/>
                <a:gd name="T55" fmla="*/ 20 h 31"/>
                <a:gd name="T56" fmla="*/ 25 w 25"/>
                <a:gd name="T57" fmla="*/ 20 h 31"/>
                <a:gd name="T58" fmla="*/ 18 w 25"/>
                <a:gd name="T59" fmla="*/ 26 h 31"/>
                <a:gd name="T60" fmla="*/ 9 w 25"/>
                <a:gd name="T61" fmla="*/ 31 h 31"/>
                <a:gd name="T62" fmla="*/ 4 w 25"/>
                <a:gd name="T63" fmla="*/ 28 h 31"/>
                <a:gd name="T64" fmla="*/ 1 w 25"/>
                <a:gd name="T65" fmla="*/ 22 h 31"/>
                <a:gd name="T66" fmla="*/ 2 w 25"/>
                <a:gd name="T67" fmla="*/ 21 h 31"/>
                <a:gd name="T68" fmla="*/ 2 w 25"/>
                <a:gd name="T69" fmla="*/ 19 h 31"/>
                <a:gd name="T70" fmla="*/ 1 w 25"/>
                <a:gd name="T71" fmla="*/ 19 h 31"/>
                <a:gd name="T72" fmla="*/ 0 w 25"/>
                <a:gd name="T73" fmla="*/ 19 h 31"/>
                <a:gd name="T74" fmla="*/ 2 w 25"/>
                <a:gd name="T75" fmla="*/ 16 h 31"/>
                <a:gd name="T76" fmla="*/ 4 w 25"/>
                <a:gd name="T77" fmla="*/ 14 h 31"/>
                <a:gd name="T78" fmla="*/ 7 w 25"/>
                <a:gd name="T79" fmla="*/ 6 h 31"/>
                <a:gd name="T80" fmla="*/ 13 w 25"/>
                <a:gd name="T81" fmla="*/ 2 h 31"/>
                <a:gd name="T82" fmla="*/ 20 w 25"/>
                <a:gd name="T83" fmla="*/ 0 h 31"/>
                <a:gd name="T84" fmla="*/ 23 w 25"/>
                <a:gd name="T85" fmla="*/ 0 h 31"/>
                <a:gd name="T86" fmla="*/ 25 w 25"/>
                <a:gd name="T87" fmla="*/ 0 h 31"/>
                <a:gd name="T88" fmla="*/ 25 w 25"/>
                <a:gd name="T89" fmla="*/ 1 h 31"/>
                <a:gd name="T90" fmla="*/ 23 w 25"/>
                <a:gd name="T9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 h="31">
                  <a:moveTo>
                    <a:pt x="23" y="2"/>
                  </a:moveTo>
                  <a:cubicBezTo>
                    <a:pt x="22" y="2"/>
                    <a:pt x="20" y="2"/>
                    <a:pt x="17" y="3"/>
                  </a:cubicBezTo>
                  <a:cubicBezTo>
                    <a:pt x="13" y="4"/>
                    <a:pt x="11" y="5"/>
                    <a:pt x="11" y="6"/>
                  </a:cubicBezTo>
                  <a:cubicBezTo>
                    <a:pt x="10" y="7"/>
                    <a:pt x="10" y="7"/>
                    <a:pt x="9" y="9"/>
                  </a:cubicBezTo>
                  <a:cubicBezTo>
                    <a:pt x="9" y="10"/>
                    <a:pt x="8" y="11"/>
                    <a:pt x="8" y="12"/>
                  </a:cubicBezTo>
                  <a:cubicBezTo>
                    <a:pt x="8" y="12"/>
                    <a:pt x="8" y="12"/>
                    <a:pt x="8" y="12"/>
                  </a:cubicBezTo>
                  <a:cubicBezTo>
                    <a:pt x="8" y="12"/>
                    <a:pt x="8" y="12"/>
                    <a:pt x="8" y="12"/>
                  </a:cubicBezTo>
                  <a:cubicBezTo>
                    <a:pt x="8" y="12"/>
                    <a:pt x="8" y="12"/>
                    <a:pt x="8" y="12"/>
                  </a:cubicBezTo>
                  <a:cubicBezTo>
                    <a:pt x="8" y="12"/>
                    <a:pt x="9" y="12"/>
                    <a:pt x="10" y="12"/>
                  </a:cubicBezTo>
                  <a:cubicBezTo>
                    <a:pt x="10" y="11"/>
                    <a:pt x="11" y="11"/>
                    <a:pt x="12" y="11"/>
                  </a:cubicBezTo>
                  <a:cubicBezTo>
                    <a:pt x="13" y="10"/>
                    <a:pt x="16" y="10"/>
                    <a:pt x="19" y="9"/>
                  </a:cubicBezTo>
                  <a:cubicBezTo>
                    <a:pt x="19" y="10"/>
                    <a:pt x="19" y="10"/>
                    <a:pt x="19" y="10"/>
                  </a:cubicBezTo>
                  <a:cubicBezTo>
                    <a:pt x="19" y="10"/>
                    <a:pt x="18" y="11"/>
                    <a:pt x="17" y="11"/>
                  </a:cubicBezTo>
                  <a:cubicBezTo>
                    <a:pt x="17" y="12"/>
                    <a:pt x="16" y="12"/>
                    <a:pt x="16" y="12"/>
                  </a:cubicBezTo>
                  <a:cubicBezTo>
                    <a:pt x="15" y="12"/>
                    <a:pt x="16" y="12"/>
                    <a:pt x="15" y="12"/>
                  </a:cubicBezTo>
                  <a:cubicBezTo>
                    <a:pt x="15" y="12"/>
                    <a:pt x="14" y="12"/>
                    <a:pt x="11" y="14"/>
                  </a:cubicBezTo>
                  <a:cubicBezTo>
                    <a:pt x="9" y="14"/>
                    <a:pt x="8" y="15"/>
                    <a:pt x="7" y="16"/>
                  </a:cubicBezTo>
                  <a:cubicBezTo>
                    <a:pt x="6" y="16"/>
                    <a:pt x="6" y="17"/>
                    <a:pt x="5" y="19"/>
                  </a:cubicBezTo>
                  <a:cubicBezTo>
                    <a:pt x="5" y="21"/>
                    <a:pt x="4" y="22"/>
                    <a:pt x="4" y="24"/>
                  </a:cubicBezTo>
                  <a:cubicBezTo>
                    <a:pt x="5" y="24"/>
                    <a:pt x="5" y="25"/>
                    <a:pt x="6" y="26"/>
                  </a:cubicBezTo>
                  <a:cubicBezTo>
                    <a:pt x="7" y="28"/>
                    <a:pt x="7" y="28"/>
                    <a:pt x="8" y="28"/>
                  </a:cubicBezTo>
                  <a:cubicBezTo>
                    <a:pt x="10" y="28"/>
                    <a:pt x="10" y="28"/>
                    <a:pt x="10" y="28"/>
                  </a:cubicBezTo>
                  <a:cubicBezTo>
                    <a:pt x="10" y="28"/>
                    <a:pt x="11" y="28"/>
                    <a:pt x="11" y="27"/>
                  </a:cubicBezTo>
                  <a:cubicBezTo>
                    <a:pt x="12" y="27"/>
                    <a:pt x="12" y="27"/>
                    <a:pt x="13" y="27"/>
                  </a:cubicBezTo>
                  <a:cubicBezTo>
                    <a:pt x="13" y="27"/>
                    <a:pt x="14" y="26"/>
                    <a:pt x="16" y="25"/>
                  </a:cubicBezTo>
                  <a:cubicBezTo>
                    <a:pt x="17" y="24"/>
                    <a:pt x="19" y="23"/>
                    <a:pt x="20" y="22"/>
                  </a:cubicBezTo>
                  <a:cubicBezTo>
                    <a:pt x="20" y="22"/>
                    <a:pt x="21" y="22"/>
                    <a:pt x="22" y="21"/>
                  </a:cubicBezTo>
                  <a:cubicBezTo>
                    <a:pt x="23" y="20"/>
                    <a:pt x="24" y="20"/>
                    <a:pt x="24" y="20"/>
                  </a:cubicBezTo>
                  <a:cubicBezTo>
                    <a:pt x="25" y="20"/>
                    <a:pt x="25" y="20"/>
                    <a:pt x="25" y="20"/>
                  </a:cubicBezTo>
                  <a:cubicBezTo>
                    <a:pt x="24" y="21"/>
                    <a:pt x="22" y="23"/>
                    <a:pt x="18" y="26"/>
                  </a:cubicBezTo>
                  <a:cubicBezTo>
                    <a:pt x="14" y="29"/>
                    <a:pt x="11" y="31"/>
                    <a:pt x="9" y="31"/>
                  </a:cubicBezTo>
                  <a:cubicBezTo>
                    <a:pt x="7" y="31"/>
                    <a:pt x="5" y="30"/>
                    <a:pt x="4" y="28"/>
                  </a:cubicBezTo>
                  <a:cubicBezTo>
                    <a:pt x="2" y="27"/>
                    <a:pt x="2" y="25"/>
                    <a:pt x="1" y="22"/>
                  </a:cubicBezTo>
                  <a:cubicBezTo>
                    <a:pt x="1" y="22"/>
                    <a:pt x="2" y="22"/>
                    <a:pt x="2" y="21"/>
                  </a:cubicBezTo>
                  <a:cubicBezTo>
                    <a:pt x="2" y="20"/>
                    <a:pt x="2" y="20"/>
                    <a:pt x="2" y="19"/>
                  </a:cubicBezTo>
                  <a:cubicBezTo>
                    <a:pt x="2" y="19"/>
                    <a:pt x="1" y="19"/>
                    <a:pt x="1" y="19"/>
                  </a:cubicBezTo>
                  <a:cubicBezTo>
                    <a:pt x="1" y="19"/>
                    <a:pt x="0" y="19"/>
                    <a:pt x="0" y="19"/>
                  </a:cubicBezTo>
                  <a:cubicBezTo>
                    <a:pt x="0" y="18"/>
                    <a:pt x="1" y="17"/>
                    <a:pt x="2" y="16"/>
                  </a:cubicBezTo>
                  <a:cubicBezTo>
                    <a:pt x="3" y="15"/>
                    <a:pt x="3" y="15"/>
                    <a:pt x="4" y="14"/>
                  </a:cubicBezTo>
                  <a:cubicBezTo>
                    <a:pt x="6" y="10"/>
                    <a:pt x="7" y="8"/>
                    <a:pt x="7" y="6"/>
                  </a:cubicBezTo>
                  <a:cubicBezTo>
                    <a:pt x="8" y="4"/>
                    <a:pt x="10" y="3"/>
                    <a:pt x="13" y="2"/>
                  </a:cubicBezTo>
                  <a:cubicBezTo>
                    <a:pt x="16" y="1"/>
                    <a:pt x="18" y="1"/>
                    <a:pt x="20" y="0"/>
                  </a:cubicBezTo>
                  <a:cubicBezTo>
                    <a:pt x="21" y="0"/>
                    <a:pt x="22" y="0"/>
                    <a:pt x="23" y="0"/>
                  </a:cubicBezTo>
                  <a:cubicBezTo>
                    <a:pt x="24" y="0"/>
                    <a:pt x="25" y="0"/>
                    <a:pt x="25" y="0"/>
                  </a:cubicBezTo>
                  <a:cubicBezTo>
                    <a:pt x="25" y="0"/>
                    <a:pt x="25" y="1"/>
                    <a:pt x="25" y="1"/>
                  </a:cubicBezTo>
                  <a:cubicBezTo>
                    <a:pt x="24" y="1"/>
                    <a:pt x="24" y="2"/>
                    <a:pt x="23" y="2"/>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4" name="Freeform 12">
              <a:extLst>
                <a:ext uri="{FF2B5EF4-FFF2-40B4-BE49-F238E27FC236}">
                  <a16:creationId xmlns:a16="http://schemas.microsoft.com/office/drawing/2014/main" id="{4A35A478-F6A4-4D90-97AF-C089947FEC2B}"/>
                </a:ext>
              </a:extLst>
            </p:cNvPr>
            <p:cNvSpPr>
              <a:spLocks/>
            </p:cNvSpPr>
            <p:nvPr/>
          </p:nvSpPr>
          <p:spPr bwMode="auto">
            <a:xfrm>
              <a:off x="11323156" y="2675924"/>
              <a:ext cx="143102" cy="174903"/>
            </a:xfrm>
            <a:custGeom>
              <a:avLst/>
              <a:gdLst>
                <a:gd name="T0" fmla="*/ 29 w 29"/>
                <a:gd name="T1" fmla="*/ 30 h 35"/>
                <a:gd name="T2" fmla="*/ 27 w 29"/>
                <a:gd name="T3" fmla="*/ 33 h 35"/>
                <a:gd name="T4" fmla="*/ 23 w 29"/>
                <a:gd name="T5" fmla="*/ 35 h 35"/>
                <a:gd name="T6" fmla="*/ 18 w 29"/>
                <a:gd name="T7" fmla="*/ 33 h 35"/>
                <a:gd name="T8" fmla="*/ 16 w 29"/>
                <a:gd name="T9" fmla="*/ 27 h 35"/>
                <a:gd name="T10" fmla="*/ 16 w 29"/>
                <a:gd name="T11" fmla="*/ 25 h 35"/>
                <a:gd name="T12" fmla="*/ 16 w 29"/>
                <a:gd name="T13" fmla="*/ 23 h 35"/>
                <a:gd name="T14" fmla="*/ 11 w 29"/>
                <a:gd name="T15" fmla="*/ 29 h 35"/>
                <a:gd name="T16" fmla="*/ 4 w 29"/>
                <a:gd name="T17" fmla="*/ 35 h 35"/>
                <a:gd name="T18" fmla="*/ 1 w 29"/>
                <a:gd name="T19" fmla="*/ 33 h 35"/>
                <a:gd name="T20" fmla="*/ 0 w 29"/>
                <a:gd name="T21" fmla="*/ 31 h 35"/>
                <a:gd name="T22" fmla="*/ 3 w 29"/>
                <a:gd name="T23" fmla="*/ 19 h 35"/>
                <a:gd name="T24" fmla="*/ 8 w 29"/>
                <a:gd name="T25" fmla="*/ 10 h 35"/>
                <a:gd name="T26" fmla="*/ 9 w 29"/>
                <a:gd name="T27" fmla="*/ 11 h 35"/>
                <a:gd name="T28" fmla="*/ 10 w 29"/>
                <a:gd name="T29" fmla="*/ 13 h 35"/>
                <a:gd name="T30" fmla="*/ 9 w 29"/>
                <a:gd name="T31" fmla="*/ 15 h 35"/>
                <a:gd name="T32" fmla="*/ 7 w 29"/>
                <a:gd name="T33" fmla="*/ 17 h 35"/>
                <a:gd name="T34" fmla="*/ 4 w 29"/>
                <a:gd name="T35" fmla="*/ 23 h 35"/>
                <a:gd name="T36" fmla="*/ 3 w 29"/>
                <a:gd name="T37" fmla="*/ 30 h 35"/>
                <a:gd name="T38" fmla="*/ 4 w 29"/>
                <a:gd name="T39" fmla="*/ 32 h 35"/>
                <a:gd name="T40" fmla="*/ 11 w 29"/>
                <a:gd name="T41" fmla="*/ 25 h 35"/>
                <a:gd name="T42" fmla="*/ 17 w 29"/>
                <a:gd name="T43" fmla="*/ 17 h 35"/>
                <a:gd name="T44" fmla="*/ 19 w 29"/>
                <a:gd name="T45" fmla="*/ 8 h 35"/>
                <a:gd name="T46" fmla="*/ 24 w 29"/>
                <a:gd name="T47" fmla="*/ 0 h 35"/>
                <a:gd name="T48" fmla="*/ 26 w 29"/>
                <a:gd name="T49" fmla="*/ 1 h 35"/>
                <a:gd name="T50" fmla="*/ 26 w 29"/>
                <a:gd name="T51" fmla="*/ 2 h 35"/>
                <a:gd name="T52" fmla="*/ 24 w 29"/>
                <a:gd name="T53" fmla="*/ 8 h 35"/>
                <a:gd name="T54" fmla="*/ 20 w 29"/>
                <a:gd name="T55" fmla="*/ 14 h 35"/>
                <a:gd name="T56" fmla="*/ 19 w 29"/>
                <a:gd name="T57" fmla="*/ 22 h 35"/>
                <a:gd name="T58" fmla="*/ 19 w 29"/>
                <a:gd name="T59" fmla="*/ 27 h 35"/>
                <a:gd name="T60" fmla="*/ 23 w 29"/>
                <a:gd name="T61" fmla="*/ 32 h 35"/>
                <a:gd name="T62" fmla="*/ 27 w 29"/>
                <a:gd name="T63" fmla="*/ 31 h 35"/>
                <a:gd name="T64" fmla="*/ 29 w 29"/>
                <a:gd name="T65" fmla="*/ 29 h 35"/>
                <a:gd name="T66" fmla="*/ 29 w 29"/>
                <a:gd name="T67"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 h="35">
                  <a:moveTo>
                    <a:pt x="29" y="30"/>
                  </a:moveTo>
                  <a:cubicBezTo>
                    <a:pt x="29" y="31"/>
                    <a:pt x="28" y="32"/>
                    <a:pt x="27" y="33"/>
                  </a:cubicBezTo>
                  <a:cubicBezTo>
                    <a:pt x="25" y="34"/>
                    <a:pt x="24" y="35"/>
                    <a:pt x="23" y="35"/>
                  </a:cubicBezTo>
                  <a:cubicBezTo>
                    <a:pt x="21" y="35"/>
                    <a:pt x="20" y="35"/>
                    <a:pt x="18" y="33"/>
                  </a:cubicBezTo>
                  <a:cubicBezTo>
                    <a:pt x="17" y="32"/>
                    <a:pt x="17" y="30"/>
                    <a:pt x="16" y="27"/>
                  </a:cubicBezTo>
                  <a:cubicBezTo>
                    <a:pt x="16" y="27"/>
                    <a:pt x="16" y="26"/>
                    <a:pt x="16" y="25"/>
                  </a:cubicBezTo>
                  <a:cubicBezTo>
                    <a:pt x="16" y="24"/>
                    <a:pt x="16" y="23"/>
                    <a:pt x="16" y="23"/>
                  </a:cubicBezTo>
                  <a:cubicBezTo>
                    <a:pt x="16" y="24"/>
                    <a:pt x="14" y="26"/>
                    <a:pt x="11" y="29"/>
                  </a:cubicBezTo>
                  <a:cubicBezTo>
                    <a:pt x="8" y="33"/>
                    <a:pt x="5" y="35"/>
                    <a:pt x="4" y="35"/>
                  </a:cubicBezTo>
                  <a:cubicBezTo>
                    <a:pt x="3" y="35"/>
                    <a:pt x="2" y="35"/>
                    <a:pt x="1" y="33"/>
                  </a:cubicBezTo>
                  <a:cubicBezTo>
                    <a:pt x="1" y="33"/>
                    <a:pt x="0" y="32"/>
                    <a:pt x="0" y="31"/>
                  </a:cubicBezTo>
                  <a:cubicBezTo>
                    <a:pt x="0" y="29"/>
                    <a:pt x="1" y="25"/>
                    <a:pt x="3" y="19"/>
                  </a:cubicBezTo>
                  <a:cubicBezTo>
                    <a:pt x="5" y="13"/>
                    <a:pt x="7" y="10"/>
                    <a:pt x="8" y="10"/>
                  </a:cubicBezTo>
                  <a:cubicBezTo>
                    <a:pt x="9" y="10"/>
                    <a:pt x="9" y="10"/>
                    <a:pt x="9" y="11"/>
                  </a:cubicBezTo>
                  <a:cubicBezTo>
                    <a:pt x="10" y="12"/>
                    <a:pt x="10" y="12"/>
                    <a:pt x="10" y="13"/>
                  </a:cubicBezTo>
                  <a:cubicBezTo>
                    <a:pt x="10" y="13"/>
                    <a:pt x="9" y="14"/>
                    <a:pt x="9" y="15"/>
                  </a:cubicBezTo>
                  <a:cubicBezTo>
                    <a:pt x="8" y="16"/>
                    <a:pt x="7" y="17"/>
                    <a:pt x="7" y="17"/>
                  </a:cubicBezTo>
                  <a:cubicBezTo>
                    <a:pt x="6" y="19"/>
                    <a:pt x="5" y="21"/>
                    <a:pt x="4" y="23"/>
                  </a:cubicBezTo>
                  <a:cubicBezTo>
                    <a:pt x="3" y="26"/>
                    <a:pt x="3" y="29"/>
                    <a:pt x="3" y="30"/>
                  </a:cubicBezTo>
                  <a:cubicBezTo>
                    <a:pt x="3" y="31"/>
                    <a:pt x="3" y="31"/>
                    <a:pt x="4" y="32"/>
                  </a:cubicBezTo>
                  <a:cubicBezTo>
                    <a:pt x="6" y="30"/>
                    <a:pt x="9" y="28"/>
                    <a:pt x="11" y="25"/>
                  </a:cubicBezTo>
                  <a:cubicBezTo>
                    <a:pt x="12" y="23"/>
                    <a:pt x="14" y="21"/>
                    <a:pt x="17" y="17"/>
                  </a:cubicBezTo>
                  <a:cubicBezTo>
                    <a:pt x="18" y="14"/>
                    <a:pt x="19" y="11"/>
                    <a:pt x="19" y="8"/>
                  </a:cubicBezTo>
                  <a:cubicBezTo>
                    <a:pt x="21" y="3"/>
                    <a:pt x="23" y="0"/>
                    <a:pt x="24" y="0"/>
                  </a:cubicBezTo>
                  <a:cubicBezTo>
                    <a:pt x="25" y="0"/>
                    <a:pt x="25" y="0"/>
                    <a:pt x="26" y="1"/>
                  </a:cubicBezTo>
                  <a:cubicBezTo>
                    <a:pt x="26" y="1"/>
                    <a:pt x="26" y="2"/>
                    <a:pt x="26" y="2"/>
                  </a:cubicBezTo>
                  <a:cubicBezTo>
                    <a:pt x="26" y="2"/>
                    <a:pt x="25" y="4"/>
                    <a:pt x="24" y="8"/>
                  </a:cubicBezTo>
                  <a:cubicBezTo>
                    <a:pt x="22" y="12"/>
                    <a:pt x="21" y="14"/>
                    <a:pt x="20" y="14"/>
                  </a:cubicBezTo>
                  <a:cubicBezTo>
                    <a:pt x="20" y="17"/>
                    <a:pt x="19" y="19"/>
                    <a:pt x="19" y="22"/>
                  </a:cubicBezTo>
                  <a:cubicBezTo>
                    <a:pt x="19" y="24"/>
                    <a:pt x="19" y="25"/>
                    <a:pt x="19" y="27"/>
                  </a:cubicBezTo>
                  <a:cubicBezTo>
                    <a:pt x="19" y="31"/>
                    <a:pt x="21" y="32"/>
                    <a:pt x="23" y="32"/>
                  </a:cubicBezTo>
                  <a:cubicBezTo>
                    <a:pt x="24" y="32"/>
                    <a:pt x="25" y="32"/>
                    <a:pt x="27" y="31"/>
                  </a:cubicBezTo>
                  <a:cubicBezTo>
                    <a:pt x="27" y="30"/>
                    <a:pt x="28" y="30"/>
                    <a:pt x="29" y="29"/>
                  </a:cubicBezTo>
                  <a:lnTo>
                    <a:pt x="29" y="30"/>
                  </a:lnTo>
                  <a:close/>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5" name="Freeform 13">
              <a:extLst>
                <a:ext uri="{FF2B5EF4-FFF2-40B4-BE49-F238E27FC236}">
                  <a16:creationId xmlns:a16="http://schemas.microsoft.com/office/drawing/2014/main" id="{6EF56A65-EA25-4971-837B-45C16FF66726}"/>
                </a:ext>
              </a:extLst>
            </p:cNvPr>
            <p:cNvSpPr>
              <a:spLocks/>
            </p:cNvSpPr>
            <p:nvPr/>
          </p:nvSpPr>
          <p:spPr bwMode="auto">
            <a:xfrm>
              <a:off x="11533040" y="2685464"/>
              <a:ext cx="73141" cy="155823"/>
            </a:xfrm>
            <a:custGeom>
              <a:avLst/>
              <a:gdLst>
                <a:gd name="T0" fmla="*/ 12 w 15"/>
                <a:gd name="T1" fmla="*/ 26 h 31"/>
                <a:gd name="T2" fmla="*/ 5 w 15"/>
                <a:gd name="T3" fmla="*/ 31 h 31"/>
                <a:gd name="T4" fmla="*/ 3 w 15"/>
                <a:gd name="T5" fmla="*/ 31 h 31"/>
                <a:gd name="T6" fmla="*/ 1 w 15"/>
                <a:gd name="T7" fmla="*/ 31 h 31"/>
                <a:gd name="T8" fmla="*/ 0 w 15"/>
                <a:gd name="T9" fmla="*/ 29 h 31"/>
                <a:gd name="T10" fmla="*/ 2 w 15"/>
                <a:gd name="T11" fmla="*/ 25 h 31"/>
                <a:gd name="T12" fmla="*/ 5 w 15"/>
                <a:gd name="T13" fmla="*/ 21 h 31"/>
                <a:gd name="T14" fmla="*/ 5 w 15"/>
                <a:gd name="T15" fmla="*/ 21 h 31"/>
                <a:gd name="T16" fmla="*/ 5 w 15"/>
                <a:gd name="T17" fmla="*/ 22 h 31"/>
                <a:gd name="T18" fmla="*/ 3 w 15"/>
                <a:gd name="T19" fmla="*/ 28 h 31"/>
                <a:gd name="T20" fmla="*/ 4 w 15"/>
                <a:gd name="T21" fmla="*/ 29 h 31"/>
                <a:gd name="T22" fmla="*/ 4 w 15"/>
                <a:gd name="T23" fmla="*/ 29 h 31"/>
                <a:gd name="T24" fmla="*/ 7 w 15"/>
                <a:gd name="T25" fmla="*/ 28 h 31"/>
                <a:gd name="T26" fmla="*/ 11 w 15"/>
                <a:gd name="T27" fmla="*/ 24 h 31"/>
                <a:gd name="T28" fmla="*/ 12 w 15"/>
                <a:gd name="T29" fmla="*/ 19 h 31"/>
                <a:gd name="T30" fmla="*/ 9 w 15"/>
                <a:gd name="T31" fmla="*/ 16 h 31"/>
                <a:gd name="T32" fmla="*/ 5 w 15"/>
                <a:gd name="T33" fmla="*/ 19 h 31"/>
                <a:gd name="T34" fmla="*/ 3 w 15"/>
                <a:gd name="T35" fmla="*/ 21 h 31"/>
                <a:gd name="T36" fmla="*/ 1 w 15"/>
                <a:gd name="T37" fmla="*/ 20 h 31"/>
                <a:gd name="T38" fmla="*/ 5 w 15"/>
                <a:gd name="T39" fmla="*/ 9 h 31"/>
                <a:gd name="T40" fmla="*/ 7 w 15"/>
                <a:gd name="T41" fmla="*/ 3 h 31"/>
                <a:gd name="T42" fmla="*/ 8 w 15"/>
                <a:gd name="T43" fmla="*/ 1 h 31"/>
                <a:gd name="T44" fmla="*/ 9 w 15"/>
                <a:gd name="T45" fmla="*/ 0 h 31"/>
                <a:gd name="T46" fmla="*/ 11 w 15"/>
                <a:gd name="T47" fmla="*/ 2 h 31"/>
                <a:gd name="T48" fmla="*/ 10 w 15"/>
                <a:gd name="T49" fmla="*/ 3 h 31"/>
                <a:gd name="T50" fmla="*/ 6 w 15"/>
                <a:gd name="T51" fmla="*/ 14 h 31"/>
                <a:gd name="T52" fmla="*/ 9 w 15"/>
                <a:gd name="T53" fmla="*/ 13 h 31"/>
                <a:gd name="T54" fmla="*/ 13 w 15"/>
                <a:gd name="T55" fmla="*/ 15 h 31"/>
                <a:gd name="T56" fmla="*/ 14 w 15"/>
                <a:gd name="T57" fmla="*/ 19 h 31"/>
                <a:gd name="T58" fmla="*/ 12 w 15"/>
                <a:gd name="T59"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31">
                  <a:moveTo>
                    <a:pt x="12" y="26"/>
                  </a:moveTo>
                  <a:cubicBezTo>
                    <a:pt x="9" y="29"/>
                    <a:pt x="7" y="31"/>
                    <a:pt x="5" y="31"/>
                  </a:cubicBezTo>
                  <a:cubicBezTo>
                    <a:pt x="3" y="31"/>
                    <a:pt x="3" y="31"/>
                    <a:pt x="3" y="31"/>
                  </a:cubicBezTo>
                  <a:cubicBezTo>
                    <a:pt x="3" y="31"/>
                    <a:pt x="2" y="31"/>
                    <a:pt x="1" y="31"/>
                  </a:cubicBezTo>
                  <a:cubicBezTo>
                    <a:pt x="1" y="30"/>
                    <a:pt x="0" y="29"/>
                    <a:pt x="0" y="29"/>
                  </a:cubicBezTo>
                  <a:cubicBezTo>
                    <a:pt x="0" y="28"/>
                    <a:pt x="1" y="26"/>
                    <a:pt x="2" y="25"/>
                  </a:cubicBezTo>
                  <a:cubicBezTo>
                    <a:pt x="2" y="23"/>
                    <a:pt x="4" y="22"/>
                    <a:pt x="5" y="21"/>
                  </a:cubicBezTo>
                  <a:cubicBezTo>
                    <a:pt x="5" y="21"/>
                    <a:pt x="5" y="21"/>
                    <a:pt x="5" y="21"/>
                  </a:cubicBezTo>
                  <a:cubicBezTo>
                    <a:pt x="6" y="22"/>
                    <a:pt x="5" y="22"/>
                    <a:pt x="5" y="22"/>
                  </a:cubicBezTo>
                  <a:cubicBezTo>
                    <a:pt x="3" y="25"/>
                    <a:pt x="3" y="27"/>
                    <a:pt x="3" y="28"/>
                  </a:cubicBezTo>
                  <a:cubicBezTo>
                    <a:pt x="3" y="29"/>
                    <a:pt x="3" y="29"/>
                    <a:pt x="4" y="29"/>
                  </a:cubicBezTo>
                  <a:cubicBezTo>
                    <a:pt x="4" y="29"/>
                    <a:pt x="4" y="29"/>
                    <a:pt x="4" y="29"/>
                  </a:cubicBezTo>
                  <a:cubicBezTo>
                    <a:pt x="5" y="28"/>
                    <a:pt x="6" y="28"/>
                    <a:pt x="7" y="28"/>
                  </a:cubicBezTo>
                  <a:cubicBezTo>
                    <a:pt x="8" y="27"/>
                    <a:pt x="9" y="26"/>
                    <a:pt x="11" y="24"/>
                  </a:cubicBezTo>
                  <a:cubicBezTo>
                    <a:pt x="12" y="22"/>
                    <a:pt x="12" y="20"/>
                    <a:pt x="12" y="19"/>
                  </a:cubicBezTo>
                  <a:cubicBezTo>
                    <a:pt x="12" y="17"/>
                    <a:pt x="10" y="15"/>
                    <a:pt x="9" y="16"/>
                  </a:cubicBezTo>
                  <a:cubicBezTo>
                    <a:pt x="8" y="16"/>
                    <a:pt x="7" y="17"/>
                    <a:pt x="5" y="19"/>
                  </a:cubicBezTo>
                  <a:cubicBezTo>
                    <a:pt x="4" y="20"/>
                    <a:pt x="3" y="21"/>
                    <a:pt x="3" y="21"/>
                  </a:cubicBezTo>
                  <a:cubicBezTo>
                    <a:pt x="2" y="21"/>
                    <a:pt x="2" y="20"/>
                    <a:pt x="1" y="20"/>
                  </a:cubicBezTo>
                  <a:cubicBezTo>
                    <a:pt x="1" y="19"/>
                    <a:pt x="3" y="16"/>
                    <a:pt x="5" y="9"/>
                  </a:cubicBezTo>
                  <a:cubicBezTo>
                    <a:pt x="6" y="8"/>
                    <a:pt x="6" y="6"/>
                    <a:pt x="7" y="3"/>
                  </a:cubicBezTo>
                  <a:cubicBezTo>
                    <a:pt x="7" y="3"/>
                    <a:pt x="8" y="2"/>
                    <a:pt x="8" y="1"/>
                  </a:cubicBezTo>
                  <a:cubicBezTo>
                    <a:pt x="8" y="1"/>
                    <a:pt x="9" y="0"/>
                    <a:pt x="9" y="0"/>
                  </a:cubicBezTo>
                  <a:cubicBezTo>
                    <a:pt x="10" y="0"/>
                    <a:pt x="11" y="1"/>
                    <a:pt x="11" y="2"/>
                  </a:cubicBezTo>
                  <a:cubicBezTo>
                    <a:pt x="11" y="2"/>
                    <a:pt x="11" y="3"/>
                    <a:pt x="10" y="3"/>
                  </a:cubicBezTo>
                  <a:cubicBezTo>
                    <a:pt x="9" y="6"/>
                    <a:pt x="8" y="9"/>
                    <a:pt x="6" y="14"/>
                  </a:cubicBezTo>
                  <a:cubicBezTo>
                    <a:pt x="7" y="13"/>
                    <a:pt x="8" y="13"/>
                    <a:pt x="9" y="13"/>
                  </a:cubicBezTo>
                  <a:cubicBezTo>
                    <a:pt x="11" y="13"/>
                    <a:pt x="12" y="13"/>
                    <a:pt x="13" y="15"/>
                  </a:cubicBezTo>
                  <a:cubicBezTo>
                    <a:pt x="14" y="16"/>
                    <a:pt x="14" y="17"/>
                    <a:pt x="14" y="19"/>
                  </a:cubicBezTo>
                  <a:cubicBezTo>
                    <a:pt x="15" y="21"/>
                    <a:pt x="14" y="24"/>
                    <a:pt x="12" y="26"/>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6" name="Freeform 14">
              <a:extLst>
                <a:ext uri="{FF2B5EF4-FFF2-40B4-BE49-F238E27FC236}">
                  <a16:creationId xmlns:a16="http://schemas.microsoft.com/office/drawing/2014/main" id="{CAF56F69-6252-424E-A2A4-E465522BD578}"/>
                </a:ext>
              </a:extLst>
            </p:cNvPr>
            <p:cNvSpPr>
              <a:spLocks noEditPoints="1"/>
            </p:cNvSpPr>
            <p:nvPr/>
          </p:nvSpPr>
          <p:spPr bwMode="auto">
            <a:xfrm>
              <a:off x="11622081" y="2745885"/>
              <a:ext cx="108122" cy="85861"/>
            </a:xfrm>
            <a:custGeom>
              <a:avLst/>
              <a:gdLst>
                <a:gd name="T0" fmla="*/ 22 w 22"/>
                <a:gd name="T1" fmla="*/ 11 h 17"/>
                <a:gd name="T2" fmla="*/ 19 w 22"/>
                <a:gd name="T3" fmla="*/ 15 h 17"/>
                <a:gd name="T4" fmla="*/ 15 w 22"/>
                <a:gd name="T5" fmla="*/ 17 h 17"/>
                <a:gd name="T6" fmla="*/ 14 w 22"/>
                <a:gd name="T7" fmla="*/ 17 h 17"/>
                <a:gd name="T8" fmla="*/ 12 w 22"/>
                <a:gd name="T9" fmla="*/ 16 h 17"/>
                <a:gd name="T10" fmla="*/ 11 w 22"/>
                <a:gd name="T11" fmla="*/ 15 h 17"/>
                <a:gd name="T12" fmla="*/ 10 w 22"/>
                <a:gd name="T13" fmla="*/ 12 h 17"/>
                <a:gd name="T14" fmla="*/ 10 w 22"/>
                <a:gd name="T15" fmla="*/ 11 h 17"/>
                <a:gd name="T16" fmla="*/ 6 w 22"/>
                <a:gd name="T17" fmla="*/ 14 h 17"/>
                <a:gd name="T18" fmla="*/ 2 w 22"/>
                <a:gd name="T19" fmla="*/ 16 h 17"/>
                <a:gd name="T20" fmla="*/ 1 w 22"/>
                <a:gd name="T21" fmla="*/ 15 h 17"/>
                <a:gd name="T22" fmla="*/ 0 w 22"/>
                <a:gd name="T23" fmla="*/ 13 h 17"/>
                <a:gd name="T24" fmla="*/ 4 w 22"/>
                <a:gd name="T25" fmla="*/ 6 h 17"/>
                <a:gd name="T26" fmla="*/ 10 w 22"/>
                <a:gd name="T27" fmla="*/ 1 h 17"/>
                <a:gd name="T28" fmla="*/ 11 w 22"/>
                <a:gd name="T29" fmla="*/ 3 h 17"/>
                <a:gd name="T30" fmla="*/ 12 w 22"/>
                <a:gd name="T31" fmla="*/ 1 h 17"/>
                <a:gd name="T32" fmla="*/ 13 w 22"/>
                <a:gd name="T33" fmla="*/ 0 h 17"/>
                <a:gd name="T34" fmla="*/ 14 w 22"/>
                <a:gd name="T35" fmla="*/ 1 h 17"/>
                <a:gd name="T36" fmla="*/ 14 w 22"/>
                <a:gd name="T37" fmla="*/ 3 h 17"/>
                <a:gd name="T38" fmla="*/ 13 w 22"/>
                <a:gd name="T39" fmla="*/ 5 h 17"/>
                <a:gd name="T40" fmla="*/ 12 w 22"/>
                <a:gd name="T41" fmla="*/ 8 h 17"/>
                <a:gd name="T42" fmla="*/ 12 w 22"/>
                <a:gd name="T43" fmla="*/ 11 h 17"/>
                <a:gd name="T44" fmla="*/ 13 w 22"/>
                <a:gd name="T45" fmla="*/ 13 h 17"/>
                <a:gd name="T46" fmla="*/ 15 w 22"/>
                <a:gd name="T47" fmla="*/ 14 h 17"/>
                <a:gd name="T48" fmla="*/ 18 w 22"/>
                <a:gd name="T49" fmla="*/ 13 h 17"/>
                <a:gd name="T50" fmla="*/ 21 w 22"/>
                <a:gd name="T51" fmla="*/ 11 h 17"/>
                <a:gd name="T52" fmla="*/ 22 w 22"/>
                <a:gd name="T53" fmla="*/ 11 h 17"/>
                <a:gd name="T54" fmla="*/ 9 w 22"/>
                <a:gd name="T55" fmla="*/ 5 h 17"/>
                <a:gd name="T56" fmla="*/ 7 w 22"/>
                <a:gd name="T57" fmla="*/ 6 h 17"/>
                <a:gd name="T58" fmla="*/ 6 w 22"/>
                <a:gd name="T59" fmla="*/ 8 h 17"/>
                <a:gd name="T60" fmla="*/ 4 w 22"/>
                <a:gd name="T61" fmla="*/ 10 h 17"/>
                <a:gd name="T62" fmla="*/ 3 w 22"/>
                <a:gd name="T63" fmla="*/ 13 h 17"/>
                <a:gd name="T64" fmla="*/ 3 w 22"/>
                <a:gd name="T65" fmla="*/ 13 h 17"/>
                <a:gd name="T66" fmla="*/ 7 w 22"/>
                <a:gd name="T67" fmla="*/ 11 h 17"/>
                <a:gd name="T68" fmla="*/ 9 w 22"/>
                <a:gd name="T69" fmla="*/ 7 h 17"/>
                <a:gd name="T70" fmla="*/ 10 w 22"/>
                <a:gd name="T71" fmla="*/ 5 h 17"/>
                <a:gd name="T72" fmla="*/ 9 w 22"/>
                <a:gd name="T7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7">
                  <a:moveTo>
                    <a:pt x="22" y="11"/>
                  </a:moveTo>
                  <a:cubicBezTo>
                    <a:pt x="22" y="12"/>
                    <a:pt x="21" y="13"/>
                    <a:pt x="19" y="15"/>
                  </a:cubicBezTo>
                  <a:cubicBezTo>
                    <a:pt x="17" y="16"/>
                    <a:pt x="16" y="17"/>
                    <a:pt x="15" y="17"/>
                  </a:cubicBezTo>
                  <a:cubicBezTo>
                    <a:pt x="14" y="17"/>
                    <a:pt x="14" y="17"/>
                    <a:pt x="14" y="17"/>
                  </a:cubicBezTo>
                  <a:cubicBezTo>
                    <a:pt x="13" y="17"/>
                    <a:pt x="13" y="17"/>
                    <a:pt x="12" y="16"/>
                  </a:cubicBezTo>
                  <a:cubicBezTo>
                    <a:pt x="11" y="16"/>
                    <a:pt x="11" y="15"/>
                    <a:pt x="11" y="15"/>
                  </a:cubicBezTo>
                  <a:cubicBezTo>
                    <a:pt x="10" y="14"/>
                    <a:pt x="10" y="13"/>
                    <a:pt x="10" y="12"/>
                  </a:cubicBezTo>
                  <a:cubicBezTo>
                    <a:pt x="10" y="11"/>
                    <a:pt x="10" y="11"/>
                    <a:pt x="10" y="11"/>
                  </a:cubicBezTo>
                  <a:cubicBezTo>
                    <a:pt x="6" y="14"/>
                    <a:pt x="6" y="14"/>
                    <a:pt x="6" y="14"/>
                  </a:cubicBezTo>
                  <a:cubicBezTo>
                    <a:pt x="5" y="15"/>
                    <a:pt x="4" y="16"/>
                    <a:pt x="2" y="16"/>
                  </a:cubicBezTo>
                  <a:cubicBezTo>
                    <a:pt x="2" y="16"/>
                    <a:pt x="1" y="16"/>
                    <a:pt x="1" y="15"/>
                  </a:cubicBezTo>
                  <a:cubicBezTo>
                    <a:pt x="0" y="14"/>
                    <a:pt x="0" y="14"/>
                    <a:pt x="0" y="13"/>
                  </a:cubicBezTo>
                  <a:cubicBezTo>
                    <a:pt x="0" y="12"/>
                    <a:pt x="1" y="9"/>
                    <a:pt x="4" y="6"/>
                  </a:cubicBezTo>
                  <a:cubicBezTo>
                    <a:pt x="6" y="3"/>
                    <a:pt x="8" y="1"/>
                    <a:pt x="10" y="1"/>
                  </a:cubicBezTo>
                  <a:cubicBezTo>
                    <a:pt x="11" y="1"/>
                    <a:pt x="11" y="2"/>
                    <a:pt x="11" y="3"/>
                  </a:cubicBezTo>
                  <a:cubicBezTo>
                    <a:pt x="12" y="2"/>
                    <a:pt x="12" y="2"/>
                    <a:pt x="12" y="1"/>
                  </a:cubicBezTo>
                  <a:cubicBezTo>
                    <a:pt x="12" y="1"/>
                    <a:pt x="13" y="0"/>
                    <a:pt x="13" y="0"/>
                  </a:cubicBezTo>
                  <a:cubicBezTo>
                    <a:pt x="13" y="0"/>
                    <a:pt x="14" y="0"/>
                    <a:pt x="14" y="1"/>
                  </a:cubicBezTo>
                  <a:cubicBezTo>
                    <a:pt x="15" y="1"/>
                    <a:pt x="14" y="2"/>
                    <a:pt x="14" y="3"/>
                  </a:cubicBezTo>
                  <a:cubicBezTo>
                    <a:pt x="14" y="4"/>
                    <a:pt x="13" y="4"/>
                    <a:pt x="13" y="5"/>
                  </a:cubicBezTo>
                  <a:cubicBezTo>
                    <a:pt x="13" y="6"/>
                    <a:pt x="13" y="7"/>
                    <a:pt x="12" y="8"/>
                  </a:cubicBezTo>
                  <a:cubicBezTo>
                    <a:pt x="12" y="10"/>
                    <a:pt x="12" y="10"/>
                    <a:pt x="12" y="11"/>
                  </a:cubicBezTo>
                  <a:cubicBezTo>
                    <a:pt x="12" y="11"/>
                    <a:pt x="12" y="12"/>
                    <a:pt x="13" y="13"/>
                  </a:cubicBezTo>
                  <a:cubicBezTo>
                    <a:pt x="14" y="14"/>
                    <a:pt x="14" y="14"/>
                    <a:pt x="15" y="14"/>
                  </a:cubicBezTo>
                  <a:cubicBezTo>
                    <a:pt x="16" y="14"/>
                    <a:pt x="17" y="14"/>
                    <a:pt x="18" y="13"/>
                  </a:cubicBezTo>
                  <a:cubicBezTo>
                    <a:pt x="19" y="12"/>
                    <a:pt x="20" y="11"/>
                    <a:pt x="21" y="11"/>
                  </a:cubicBezTo>
                  <a:lnTo>
                    <a:pt x="22" y="11"/>
                  </a:lnTo>
                  <a:close/>
                  <a:moveTo>
                    <a:pt x="9" y="5"/>
                  </a:moveTo>
                  <a:cubicBezTo>
                    <a:pt x="9" y="5"/>
                    <a:pt x="8" y="5"/>
                    <a:pt x="7" y="6"/>
                  </a:cubicBezTo>
                  <a:cubicBezTo>
                    <a:pt x="7" y="7"/>
                    <a:pt x="6" y="7"/>
                    <a:pt x="6" y="8"/>
                  </a:cubicBezTo>
                  <a:cubicBezTo>
                    <a:pt x="5" y="8"/>
                    <a:pt x="4" y="9"/>
                    <a:pt x="4" y="10"/>
                  </a:cubicBezTo>
                  <a:cubicBezTo>
                    <a:pt x="3" y="11"/>
                    <a:pt x="3" y="12"/>
                    <a:pt x="3" y="13"/>
                  </a:cubicBezTo>
                  <a:cubicBezTo>
                    <a:pt x="3" y="13"/>
                    <a:pt x="3" y="13"/>
                    <a:pt x="3" y="13"/>
                  </a:cubicBezTo>
                  <a:cubicBezTo>
                    <a:pt x="4" y="13"/>
                    <a:pt x="5" y="12"/>
                    <a:pt x="7" y="11"/>
                  </a:cubicBezTo>
                  <a:cubicBezTo>
                    <a:pt x="8" y="9"/>
                    <a:pt x="9" y="8"/>
                    <a:pt x="9" y="7"/>
                  </a:cubicBezTo>
                  <a:cubicBezTo>
                    <a:pt x="10" y="7"/>
                    <a:pt x="10" y="6"/>
                    <a:pt x="10" y="5"/>
                  </a:cubicBezTo>
                  <a:cubicBezTo>
                    <a:pt x="10" y="5"/>
                    <a:pt x="9" y="5"/>
                    <a:pt x="9" y="5"/>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7" name="Freeform 15">
              <a:extLst>
                <a:ext uri="{FF2B5EF4-FFF2-40B4-BE49-F238E27FC236}">
                  <a16:creationId xmlns:a16="http://schemas.microsoft.com/office/drawing/2014/main" id="{B4780AAF-79B2-4BB3-A052-220F646F3E0C}"/>
                </a:ext>
              </a:extLst>
            </p:cNvPr>
            <p:cNvSpPr>
              <a:spLocks/>
            </p:cNvSpPr>
            <p:nvPr/>
          </p:nvSpPr>
          <p:spPr bwMode="auto">
            <a:xfrm>
              <a:off x="11723843" y="2745885"/>
              <a:ext cx="79501" cy="76321"/>
            </a:xfrm>
            <a:custGeom>
              <a:avLst/>
              <a:gdLst>
                <a:gd name="T0" fmla="*/ 8 w 16"/>
                <a:gd name="T1" fmla="*/ 8 h 15"/>
                <a:gd name="T2" fmla="*/ 8 w 16"/>
                <a:gd name="T3" fmla="*/ 6 h 15"/>
                <a:gd name="T4" fmla="*/ 5 w 16"/>
                <a:gd name="T5" fmla="*/ 9 h 15"/>
                <a:gd name="T6" fmla="*/ 3 w 16"/>
                <a:gd name="T7" fmla="*/ 13 h 15"/>
                <a:gd name="T8" fmla="*/ 1 w 16"/>
                <a:gd name="T9" fmla="*/ 14 h 15"/>
                <a:gd name="T10" fmla="*/ 0 w 16"/>
                <a:gd name="T11" fmla="*/ 13 h 15"/>
                <a:gd name="T12" fmla="*/ 0 w 16"/>
                <a:gd name="T13" fmla="*/ 13 h 15"/>
                <a:gd name="T14" fmla="*/ 0 w 16"/>
                <a:gd name="T15" fmla="*/ 8 h 15"/>
                <a:gd name="T16" fmla="*/ 2 w 16"/>
                <a:gd name="T17" fmla="*/ 2 h 15"/>
                <a:gd name="T18" fmla="*/ 3 w 16"/>
                <a:gd name="T19" fmla="*/ 1 h 15"/>
                <a:gd name="T20" fmla="*/ 4 w 16"/>
                <a:gd name="T21" fmla="*/ 1 h 15"/>
                <a:gd name="T22" fmla="*/ 5 w 16"/>
                <a:gd name="T23" fmla="*/ 2 h 15"/>
                <a:gd name="T24" fmla="*/ 4 w 16"/>
                <a:gd name="T25" fmla="*/ 4 h 15"/>
                <a:gd name="T26" fmla="*/ 4 w 16"/>
                <a:gd name="T27" fmla="*/ 7 h 15"/>
                <a:gd name="T28" fmla="*/ 4 w 16"/>
                <a:gd name="T29" fmla="*/ 7 h 15"/>
                <a:gd name="T30" fmla="*/ 6 w 16"/>
                <a:gd name="T31" fmla="*/ 4 h 15"/>
                <a:gd name="T32" fmla="*/ 8 w 16"/>
                <a:gd name="T33" fmla="*/ 1 h 15"/>
                <a:gd name="T34" fmla="*/ 11 w 16"/>
                <a:gd name="T35" fmla="*/ 0 h 15"/>
                <a:gd name="T36" fmla="*/ 12 w 16"/>
                <a:gd name="T37" fmla="*/ 1 h 15"/>
                <a:gd name="T38" fmla="*/ 11 w 16"/>
                <a:gd name="T39" fmla="*/ 6 h 15"/>
                <a:gd name="T40" fmla="*/ 10 w 16"/>
                <a:gd name="T41" fmla="*/ 11 h 15"/>
                <a:gd name="T42" fmla="*/ 12 w 16"/>
                <a:gd name="T43" fmla="*/ 13 h 15"/>
                <a:gd name="T44" fmla="*/ 15 w 16"/>
                <a:gd name="T45" fmla="*/ 11 h 15"/>
                <a:gd name="T46" fmla="*/ 16 w 16"/>
                <a:gd name="T47" fmla="*/ 11 h 15"/>
                <a:gd name="T48" fmla="*/ 14 w 16"/>
                <a:gd name="T49" fmla="*/ 14 h 15"/>
                <a:gd name="T50" fmla="*/ 11 w 16"/>
                <a:gd name="T51" fmla="*/ 15 h 15"/>
                <a:gd name="T52" fmla="*/ 7 w 16"/>
                <a:gd name="T53" fmla="*/ 11 h 15"/>
                <a:gd name="T54" fmla="*/ 8 w 16"/>
                <a:gd name="T5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5">
                  <a:moveTo>
                    <a:pt x="8" y="8"/>
                  </a:moveTo>
                  <a:cubicBezTo>
                    <a:pt x="8" y="6"/>
                    <a:pt x="8" y="6"/>
                    <a:pt x="8" y="6"/>
                  </a:cubicBezTo>
                  <a:cubicBezTo>
                    <a:pt x="7" y="7"/>
                    <a:pt x="6" y="8"/>
                    <a:pt x="5" y="9"/>
                  </a:cubicBezTo>
                  <a:cubicBezTo>
                    <a:pt x="4" y="11"/>
                    <a:pt x="3" y="12"/>
                    <a:pt x="3" y="13"/>
                  </a:cubicBezTo>
                  <a:cubicBezTo>
                    <a:pt x="2" y="13"/>
                    <a:pt x="2" y="14"/>
                    <a:pt x="1" y="14"/>
                  </a:cubicBezTo>
                  <a:cubicBezTo>
                    <a:pt x="1" y="14"/>
                    <a:pt x="1" y="14"/>
                    <a:pt x="0" y="13"/>
                  </a:cubicBezTo>
                  <a:cubicBezTo>
                    <a:pt x="0" y="13"/>
                    <a:pt x="0" y="13"/>
                    <a:pt x="0" y="13"/>
                  </a:cubicBezTo>
                  <a:cubicBezTo>
                    <a:pt x="0" y="13"/>
                    <a:pt x="0" y="11"/>
                    <a:pt x="0" y="8"/>
                  </a:cubicBezTo>
                  <a:cubicBezTo>
                    <a:pt x="1" y="6"/>
                    <a:pt x="1" y="4"/>
                    <a:pt x="2" y="2"/>
                  </a:cubicBezTo>
                  <a:cubicBezTo>
                    <a:pt x="2" y="2"/>
                    <a:pt x="3" y="1"/>
                    <a:pt x="3" y="1"/>
                  </a:cubicBezTo>
                  <a:cubicBezTo>
                    <a:pt x="3" y="1"/>
                    <a:pt x="4" y="1"/>
                    <a:pt x="4" y="1"/>
                  </a:cubicBezTo>
                  <a:cubicBezTo>
                    <a:pt x="4" y="1"/>
                    <a:pt x="5" y="2"/>
                    <a:pt x="5" y="2"/>
                  </a:cubicBezTo>
                  <a:cubicBezTo>
                    <a:pt x="5" y="2"/>
                    <a:pt x="5" y="3"/>
                    <a:pt x="4" y="4"/>
                  </a:cubicBezTo>
                  <a:cubicBezTo>
                    <a:pt x="4" y="6"/>
                    <a:pt x="4" y="7"/>
                    <a:pt x="4" y="7"/>
                  </a:cubicBezTo>
                  <a:cubicBezTo>
                    <a:pt x="4" y="7"/>
                    <a:pt x="4" y="7"/>
                    <a:pt x="4" y="7"/>
                  </a:cubicBezTo>
                  <a:cubicBezTo>
                    <a:pt x="4" y="7"/>
                    <a:pt x="5" y="6"/>
                    <a:pt x="6" y="4"/>
                  </a:cubicBezTo>
                  <a:cubicBezTo>
                    <a:pt x="7" y="3"/>
                    <a:pt x="8" y="2"/>
                    <a:pt x="8" y="1"/>
                  </a:cubicBezTo>
                  <a:cubicBezTo>
                    <a:pt x="9" y="0"/>
                    <a:pt x="10" y="0"/>
                    <a:pt x="11" y="0"/>
                  </a:cubicBezTo>
                  <a:cubicBezTo>
                    <a:pt x="11" y="0"/>
                    <a:pt x="12" y="0"/>
                    <a:pt x="12" y="1"/>
                  </a:cubicBezTo>
                  <a:cubicBezTo>
                    <a:pt x="12" y="2"/>
                    <a:pt x="12" y="4"/>
                    <a:pt x="11" y="6"/>
                  </a:cubicBezTo>
                  <a:cubicBezTo>
                    <a:pt x="10" y="8"/>
                    <a:pt x="10" y="10"/>
                    <a:pt x="10" y="11"/>
                  </a:cubicBezTo>
                  <a:cubicBezTo>
                    <a:pt x="10" y="12"/>
                    <a:pt x="11" y="13"/>
                    <a:pt x="12" y="13"/>
                  </a:cubicBezTo>
                  <a:cubicBezTo>
                    <a:pt x="12" y="13"/>
                    <a:pt x="13" y="12"/>
                    <a:pt x="15" y="11"/>
                  </a:cubicBezTo>
                  <a:cubicBezTo>
                    <a:pt x="16" y="11"/>
                    <a:pt x="16" y="11"/>
                    <a:pt x="16" y="11"/>
                  </a:cubicBezTo>
                  <a:cubicBezTo>
                    <a:pt x="16" y="12"/>
                    <a:pt x="15" y="13"/>
                    <a:pt x="14" y="14"/>
                  </a:cubicBezTo>
                  <a:cubicBezTo>
                    <a:pt x="13" y="15"/>
                    <a:pt x="12" y="15"/>
                    <a:pt x="11" y="15"/>
                  </a:cubicBezTo>
                  <a:cubicBezTo>
                    <a:pt x="9" y="15"/>
                    <a:pt x="8" y="14"/>
                    <a:pt x="7" y="11"/>
                  </a:cubicBezTo>
                  <a:cubicBezTo>
                    <a:pt x="7" y="11"/>
                    <a:pt x="7" y="10"/>
                    <a:pt x="8" y="8"/>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8" name="Freeform 16">
              <a:extLst>
                <a:ext uri="{FF2B5EF4-FFF2-40B4-BE49-F238E27FC236}">
                  <a16:creationId xmlns:a16="http://schemas.microsoft.com/office/drawing/2014/main" id="{024C1A8F-3205-4ACC-9FC4-A929A80943AF}"/>
                </a:ext>
              </a:extLst>
            </p:cNvPr>
            <p:cNvSpPr>
              <a:spLocks/>
            </p:cNvSpPr>
            <p:nvPr/>
          </p:nvSpPr>
          <p:spPr bwMode="auto">
            <a:xfrm>
              <a:off x="11806525" y="2672744"/>
              <a:ext cx="85861" cy="152643"/>
            </a:xfrm>
            <a:custGeom>
              <a:avLst/>
              <a:gdLst>
                <a:gd name="T0" fmla="*/ 9 w 17"/>
                <a:gd name="T1" fmla="*/ 31 h 31"/>
                <a:gd name="T2" fmla="*/ 4 w 17"/>
                <a:gd name="T3" fmla="*/ 28 h 31"/>
                <a:gd name="T4" fmla="*/ 4 w 17"/>
                <a:gd name="T5" fmla="*/ 26 h 31"/>
                <a:gd name="T6" fmla="*/ 3 w 17"/>
                <a:gd name="T7" fmla="*/ 25 h 31"/>
                <a:gd name="T8" fmla="*/ 3 w 17"/>
                <a:gd name="T9" fmla="*/ 25 h 31"/>
                <a:gd name="T10" fmla="*/ 2 w 17"/>
                <a:gd name="T11" fmla="*/ 26 h 31"/>
                <a:gd name="T12" fmla="*/ 1 w 17"/>
                <a:gd name="T13" fmla="*/ 25 h 31"/>
                <a:gd name="T14" fmla="*/ 1 w 17"/>
                <a:gd name="T15" fmla="*/ 24 h 31"/>
                <a:gd name="T16" fmla="*/ 3 w 17"/>
                <a:gd name="T17" fmla="*/ 14 h 31"/>
                <a:gd name="T18" fmla="*/ 6 w 17"/>
                <a:gd name="T19" fmla="*/ 5 h 31"/>
                <a:gd name="T20" fmla="*/ 7 w 17"/>
                <a:gd name="T21" fmla="*/ 2 h 31"/>
                <a:gd name="T22" fmla="*/ 9 w 17"/>
                <a:gd name="T23" fmla="*/ 0 h 31"/>
                <a:gd name="T24" fmla="*/ 10 w 17"/>
                <a:gd name="T25" fmla="*/ 1 h 31"/>
                <a:gd name="T26" fmla="*/ 7 w 17"/>
                <a:gd name="T27" fmla="*/ 9 h 31"/>
                <a:gd name="T28" fmla="*/ 4 w 17"/>
                <a:gd name="T29" fmla="*/ 19 h 31"/>
                <a:gd name="T30" fmla="*/ 4 w 17"/>
                <a:gd name="T31" fmla="*/ 19 h 31"/>
                <a:gd name="T32" fmla="*/ 8 w 17"/>
                <a:gd name="T33" fmla="*/ 14 h 31"/>
                <a:gd name="T34" fmla="*/ 13 w 17"/>
                <a:gd name="T35" fmla="*/ 9 h 31"/>
                <a:gd name="T36" fmla="*/ 14 w 17"/>
                <a:gd name="T37" fmla="*/ 10 h 31"/>
                <a:gd name="T38" fmla="*/ 14 w 17"/>
                <a:gd name="T39" fmla="*/ 10 h 31"/>
                <a:gd name="T40" fmla="*/ 14 w 17"/>
                <a:gd name="T41" fmla="*/ 12 h 31"/>
                <a:gd name="T42" fmla="*/ 13 w 17"/>
                <a:gd name="T43" fmla="*/ 13 h 31"/>
                <a:gd name="T44" fmla="*/ 11 w 17"/>
                <a:gd name="T45" fmla="*/ 14 h 31"/>
                <a:gd name="T46" fmla="*/ 8 w 17"/>
                <a:gd name="T47" fmla="*/ 18 h 31"/>
                <a:gd name="T48" fmla="*/ 6 w 17"/>
                <a:gd name="T49" fmla="*/ 24 h 31"/>
                <a:gd name="T50" fmla="*/ 7 w 17"/>
                <a:gd name="T51" fmla="*/ 27 h 31"/>
                <a:gd name="T52" fmla="*/ 10 w 17"/>
                <a:gd name="T53" fmla="*/ 28 h 31"/>
                <a:gd name="T54" fmla="*/ 16 w 17"/>
                <a:gd name="T55" fmla="*/ 25 h 31"/>
                <a:gd name="T56" fmla="*/ 17 w 17"/>
                <a:gd name="T57" fmla="*/ 25 h 31"/>
                <a:gd name="T58" fmla="*/ 17 w 17"/>
                <a:gd name="T59" fmla="*/ 25 h 31"/>
                <a:gd name="T60" fmla="*/ 9 w 17"/>
                <a:gd name="T6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1">
                  <a:moveTo>
                    <a:pt x="9" y="31"/>
                  </a:moveTo>
                  <a:cubicBezTo>
                    <a:pt x="7" y="31"/>
                    <a:pt x="5" y="30"/>
                    <a:pt x="4" y="28"/>
                  </a:cubicBezTo>
                  <a:cubicBezTo>
                    <a:pt x="4" y="27"/>
                    <a:pt x="4" y="27"/>
                    <a:pt x="4" y="26"/>
                  </a:cubicBezTo>
                  <a:cubicBezTo>
                    <a:pt x="4" y="25"/>
                    <a:pt x="4" y="25"/>
                    <a:pt x="3" y="25"/>
                  </a:cubicBezTo>
                  <a:cubicBezTo>
                    <a:pt x="3" y="25"/>
                    <a:pt x="3" y="25"/>
                    <a:pt x="3" y="25"/>
                  </a:cubicBezTo>
                  <a:cubicBezTo>
                    <a:pt x="2" y="25"/>
                    <a:pt x="2" y="26"/>
                    <a:pt x="2" y="26"/>
                  </a:cubicBezTo>
                  <a:cubicBezTo>
                    <a:pt x="1" y="26"/>
                    <a:pt x="1" y="25"/>
                    <a:pt x="1" y="25"/>
                  </a:cubicBezTo>
                  <a:cubicBezTo>
                    <a:pt x="1" y="24"/>
                    <a:pt x="0" y="24"/>
                    <a:pt x="1" y="24"/>
                  </a:cubicBezTo>
                  <a:cubicBezTo>
                    <a:pt x="1" y="22"/>
                    <a:pt x="1" y="19"/>
                    <a:pt x="3" y="14"/>
                  </a:cubicBezTo>
                  <a:cubicBezTo>
                    <a:pt x="4" y="9"/>
                    <a:pt x="5" y="6"/>
                    <a:pt x="6" y="5"/>
                  </a:cubicBezTo>
                  <a:cubicBezTo>
                    <a:pt x="6" y="4"/>
                    <a:pt x="6" y="3"/>
                    <a:pt x="7" y="2"/>
                  </a:cubicBezTo>
                  <a:cubicBezTo>
                    <a:pt x="7" y="0"/>
                    <a:pt x="8" y="0"/>
                    <a:pt x="9" y="0"/>
                  </a:cubicBezTo>
                  <a:cubicBezTo>
                    <a:pt x="9" y="0"/>
                    <a:pt x="10" y="0"/>
                    <a:pt x="10" y="1"/>
                  </a:cubicBezTo>
                  <a:cubicBezTo>
                    <a:pt x="9" y="4"/>
                    <a:pt x="8" y="7"/>
                    <a:pt x="7" y="9"/>
                  </a:cubicBezTo>
                  <a:cubicBezTo>
                    <a:pt x="5" y="14"/>
                    <a:pt x="4" y="18"/>
                    <a:pt x="4" y="19"/>
                  </a:cubicBezTo>
                  <a:cubicBezTo>
                    <a:pt x="4" y="19"/>
                    <a:pt x="4" y="19"/>
                    <a:pt x="4" y="19"/>
                  </a:cubicBezTo>
                  <a:cubicBezTo>
                    <a:pt x="5" y="17"/>
                    <a:pt x="7" y="16"/>
                    <a:pt x="8" y="14"/>
                  </a:cubicBezTo>
                  <a:cubicBezTo>
                    <a:pt x="11" y="11"/>
                    <a:pt x="12" y="9"/>
                    <a:pt x="13" y="9"/>
                  </a:cubicBezTo>
                  <a:cubicBezTo>
                    <a:pt x="13" y="9"/>
                    <a:pt x="14" y="9"/>
                    <a:pt x="14" y="10"/>
                  </a:cubicBezTo>
                  <a:cubicBezTo>
                    <a:pt x="14" y="10"/>
                    <a:pt x="14" y="10"/>
                    <a:pt x="14" y="10"/>
                  </a:cubicBezTo>
                  <a:cubicBezTo>
                    <a:pt x="14" y="11"/>
                    <a:pt x="14" y="11"/>
                    <a:pt x="14" y="12"/>
                  </a:cubicBezTo>
                  <a:cubicBezTo>
                    <a:pt x="14" y="12"/>
                    <a:pt x="13" y="12"/>
                    <a:pt x="13" y="13"/>
                  </a:cubicBezTo>
                  <a:cubicBezTo>
                    <a:pt x="12" y="14"/>
                    <a:pt x="11" y="14"/>
                    <a:pt x="11" y="14"/>
                  </a:cubicBezTo>
                  <a:cubicBezTo>
                    <a:pt x="10" y="15"/>
                    <a:pt x="9" y="17"/>
                    <a:pt x="8" y="18"/>
                  </a:cubicBezTo>
                  <a:cubicBezTo>
                    <a:pt x="7" y="21"/>
                    <a:pt x="6" y="22"/>
                    <a:pt x="6" y="24"/>
                  </a:cubicBezTo>
                  <a:cubicBezTo>
                    <a:pt x="6" y="26"/>
                    <a:pt x="6" y="27"/>
                    <a:pt x="7" y="27"/>
                  </a:cubicBezTo>
                  <a:cubicBezTo>
                    <a:pt x="8" y="28"/>
                    <a:pt x="9" y="28"/>
                    <a:pt x="10" y="28"/>
                  </a:cubicBezTo>
                  <a:cubicBezTo>
                    <a:pt x="11" y="28"/>
                    <a:pt x="13" y="27"/>
                    <a:pt x="16" y="25"/>
                  </a:cubicBezTo>
                  <a:cubicBezTo>
                    <a:pt x="16" y="25"/>
                    <a:pt x="17" y="25"/>
                    <a:pt x="17" y="25"/>
                  </a:cubicBezTo>
                  <a:cubicBezTo>
                    <a:pt x="17" y="25"/>
                    <a:pt x="17" y="25"/>
                    <a:pt x="17" y="25"/>
                  </a:cubicBezTo>
                  <a:cubicBezTo>
                    <a:pt x="14" y="29"/>
                    <a:pt x="12" y="31"/>
                    <a:pt x="9" y="31"/>
                  </a:cubicBezTo>
                </a:path>
              </a:pathLst>
            </a:custGeom>
            <a:solidFill>
              <a:srgbClr val="1A17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19" name="Freeform 17">
              <a:extLst>
                <a:ext uri="{FF2B5EF4-FFF2-40B4-BE49-F238E27FC236}">
                  <a16:creationId xmlns:a16="http://schemas.microsoft.com/office/drawing/2014/main" id="{CACE7C0B-8F0F-49CE-B6A3-C728401FC1F7}"/>
                </a:ext>
              </a:extLst>
            </p:cNvPr>
            <p:cNvSpPr>
              <a:spLocks/>
            </p:cNvSpPr>
            <p:nvPr/>
          </p:nvSpPr>
          <p:spPr bwMode="auto">
            <a:xfrm>
              <a:off x="10232398" y="2065353"/>
              <a:ext cx="92222" cy="149463"/>
            </a:xfrm>
            <a:custGeom>
              <a:avLst/>
              <a:gdLst>
                <a:gd name="T0" fmla="*/ 0 w 29"/>
                <a:gd name="T1" fmla="*/ 0 h 47"/>
                <a:gd name="T2" fmla="*/ 29 w 29"/>
                <a:gd name="T3" fmla="*/ 0 h 47"/>
                <a:gd name="T4" fmla="*/ 29 w 29"/>
                <a:gd name="T5" fmla="*/ 8 h 47"/>
                <a:gd name="T6" fmla="*/ 11 w 29"/>
                <a:gd name="T7" fmla="*/ 8 h 47"/>
                <a:gd name="T8" fmla="*/ 11 w 29"/>
                <a:gd name="T9" fmla="*/ 19 h 47"/>
                <a:gd name="T10" fmla="*/ 28 w 29"/>
                <a:gd name="T11" fmla="*/ 19 h 47"/>
                <a:gd name="T12" fmla="*/ 28 w 29"/>
                <a:gd name="T13" fmla="*/ 27 h 47"/>
                <a:gd name="T14" fmla="*/ 11 w 29"/>
                <a:gd name="T15" fmla="*/ 27 h 47"/>
                <a:gd name="T16" fmla="*/ 11 w 29"/>
                <a:gd name="T17" fmla="*/ 38 h 47"/>
                <a:gd name="T18" fmla="*/ 29 w 29"/>
                <a:gd name="T19" fmla="*/ 38 h 47"/>
                <a:gd name="T20" fmla="*/ 29 w 29"/>
                <a:gd name="T21" fmla="*/ 47 h 47"/>
                <a:gd name="T22" fmla="*/ 0 w 29"/>
                <a:gd name="T23" fmla="*/ 47 h 47"/>
                <a:gd name="T24" fmla="*/ 0 w 29"/>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0" y="0"/>
                  </a:moveTo>
                  <a:lnTo>
                    <a:pt x="29" y="0"/>
                  </a:lnTo>
                  <a:lnTo>
                    <a:pt x="29" y="8"/>
                  </a:lnTo>
                  <a:lnTo>
                    <a:pt x="11" y="8"/>
                  </a:lnTo>
                  <a:lnTo>
                    <a:pt x="11" y="19"/>
                  </a:lnTo>
                  <a:lnTo>
                    <a:pt x="28" y="19"/>
                  </a:lnTo>
                  <a:lnTo>
                    <a:pt x="28" y="27"/>
                  </a:lnTo>
                  <a:lnTo>
                    <a:pt x="11" y="27"/>
                  </a:lnTo>
                  <a:lnTo>
                    <a:pt x="11" y="38"/>
                  </a:lnTo>
                  <a:lnTo>
                    <a:pt x="29" y="38"/>
                  </a:lnTo>
                  <a:lnTo>
                    <a:pt x="29" y="47"/>
                  </a:lnTo>
                  <a:lnTo>
                    <a:pt x="0" y="47"/>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0" name="Freeform 18">
              <a:extLst>
                <a:ext uri="{FF2B5EF4-FFF2-40B4-BE49-F238E27FC236}">
                  <a16:creationId xmlns:a16="http://schemas.microsoft.com/office/drawing/2014/main" id="{0729AAF1-17AC-47C3-AE9B-7688687690A7}"/>
                </a:ext>
              </a:extLst>
            </p:cNvPr>
            <p:cNvSpPr>
              <a:spLocks/>
            </p:cNvSpPr>
            <p:nvPr/>
          </p:nvSpPr>
          <p:spPr bwMode="auto">
            <a:xfrm>
              <a:off x="10343700" y="2100334"/>
              <a:ext cx="104942" cy="114482"/>
            </a:xfrm>
            <a:custGeom>
              <a:avLst/>
              <a:gdLst>
                <a:gd name="T0" fmla="*/ 21 w 21"/>
                <a:gd name="T1" fmla="*/ 23 h 23"/>
                <a:gd name="T2" fmla="*/ 15 w 21"/>
                <a:gd name="T3" fmla="*/ 23 h 23"/>
                <a:gd name="T4" fmla="*/ 15 w 21"/>
                <a:gd name="T5" fmla="*/ 18 h 23"/>
                <a:gd name="T6" fmla="*/ 15 w 21"/>
                <a:gd name="T7" fmla="*/ 18 h 23"/>
                <a:gd name="T8" fmla="*/ 8 w 21"/>
                <a:gd name="T9" fmla="*/ 23 h 23"/>
                <a:gd name="T10" fmla="*/ 0 w 21"/>
                <a:gd name="T11" fmla="*/ 14 h 23"/>
                <a:gd name="T12" fmla="*/ 0 w 21"/>
                <a:gd name="T13" fmla="*/ 0 h 23"/>
                <a:gd name="T14" fmla="*/ 7 w 21"/>
                <a:gd name="T15" fmla="*/ 0 h 23"/>
                <a:gd name="T16" fmla="*/ 7 w 21"/>
                <a:gd name="T17" fmla="*/ 11 h 23"/>
                <a:gd name="T18" fmla="*/ 10 w 21"/>
                <a:gd name="T19" fmla="*/ 17 h 23"/>
                <a:gd name="T20" fmla="*/ 15 w 21"/>
                <a:gd name="T21" fmla="*/ 10 h 23"/>
                <a:gd name="T22" fmla="*/ 15 w 21"/>
                <a:gd name="T23" fmla="*/ 0 h 23"/>
                <a:gd name="T24" fmla="*/ 21 w 21"/>
                <a:gd name="T25" fmla="*/ 0 h 23"/>
                <a:gd name="T26" fmla="*/ 21 w 21"/>
                <a:gd name="T2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21" y="23"/>
                  </a:moveTo>
                  <a:cubicBezTo>
                    <a:pt x="15" y="23"/>
                    <a:pt x="15" y="23"/>
                    <a:pt x="15" y="23"/>
                  </a:cubicBezTo>
                  <a:cubicBezTo>
                    <a:pt x="15" y="18"/>
                    <a:pt x="15" y="18"/>
                    <a:pt x="15" y="18"/>
                  </a:cubicBezTo>
                  <a:cubicBezTo>
                    <a:pt x="15" y="18"/>
                    <a:pt x="15" y="18"/>
                    <a:pt x="15" y="18"/>
                  </a:cubicBezTo>
                  <a:cubicBezTo>
                    <a:pt x="14" y="22"/>
                    <a:pt x="11" y="23"/>
                    <a:pt x="8" y="23"/>
                  </a:cubicBezTo>
                  <a:cubicBezTo>
                    <a:pt x="2" y="23"/>
                    <a:pt x="0" y="19"/>
                    <a:pt x="0" y="14"/>
                  </a:cubicBezTo>
                  <a:cubicBezTo>
                    <a:pt x="0" y="0"/>
                    <a:pt x="0" y="0"/>
                    <a:pt x="0" y="0"/>
                  </a:cubicBezTo>
                  <a:cubicBezTo>
                    <a:pt x="7" y="0"/>
                    <a:pt x="7" y="0"/>
                    <a:pt x="7" y="0"/>
                  </a:cubicBezTo>
                  <a:cubicBezTo>
                    <a:pt x="7" y="11"/>
                    <a:pt x="7" y="11"/>
                    <a:pt x="7" y="11"/>
                  </a:cubicBezTo>
                  <a:cubicBezTo>
                    <a:pt x="7" y="15"/>
                    <a:pt x="8" y="17"/>
                    <a:pt x="10" y="17"/>
                  </a:cubicBezTo>
                  <a:cubicBezTo>
                    <a:pt x="13" y="17"/>
                    <a:pt x="15" y="14"/>
                    <a:pt x="15" y="10"/>
                  </a:cubicBezTo>
                  <a:cubicBezTo>
                    <a:pt x="15" y="0"/>
                    <a:pt x="15" y="0"/>
                    <a:pt x="15" y="0"/>
                  </a:cubicBezTo>
                  <a:cubicBezTo>
                    <a:pt x="21" y="0"/>
                    <a:pt x="21" y="0"/>
                    <a:pt x="21" y="0"/>
                  </a:cubicBezTo>
                  <a:lnTo>
                    <a:pt x="21" y="23"/>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1" name="Freeform 19">
              <a:extLst>
                <a:ext uri="{FF2B5EF4-FFF2-40B4-BE49-F238E27FC236}">
                  <a16:creationId xmlns:a16="http://schemas.microsoft.com/office/drawing/2014/main" id="{5B00DA8A-98D9-440E-BC7F-5C8358F5DFF4}"/>
                </a:ext>
              </a:extLst>
            </p:cNvPr>
            <p:cNvSpPr>
              <a:spLocks/>
            </p:cNvSpPr>
            <p:nvPr/>
          </p:nvSpPr>
          <p:spPr bwMode="auto">
            <a:xfrm>
              <a:off x="10467722" y="2100334"/>
              <a:ext cx="73141" cy="114482"/>
            </a:xfrm>
            <a:custGeom>
              <a:avLst/>
              <a:gdLst>
                <a:gd name="T0" fmla="*/ 15 w 15"/>
                <a:gd name="T1" fmla="*/ 6 h 23"/>
                <a:gd name="T2" fmla="*/ 12 w 15"/>
                <a:gd name="T3" fmla="*/ 6 h 23"/>
                <a:gd name="T4" fmla="*/ 7 w 15"/>
                <a:gd name="T5" fmla="*/ 13 h 23"/>
                <a:gd name="T6" fmla="*/ 7 w 15"/>
                <a:gd name="T7" fmla="*/ 23 h 23"/>
                <a:gd name="T8" fmla="*/ 0 w 15"/>
                <a:gd name="T9" fmla="*/ 23 h 23"/>
                <a:gd name="T10" fmla="*/ 0 w 15"/>
                <a:gd name="T11" fmla="*/ 0 h 23"/>
                <a:gd name="T12" fmla="*/ 7 w 15"/>
                <a:gd name="T13" fmla="*/ 0 h 23"/>
                <a:gd name="T14" fmla="*/ 7 w 15"/>
                <a:gd name="T15" fmla="*/ 4 h 23"/>
                <a:gd name="T16" fmla="*/ 7 w 15"/>
                <a:gd name="T17" fmla="*/ 4 h 23"/>
                <a:gd name="T18" fmla="*/ 13 w 15"/>
                <a:gd name="T19" fmla="*/ 0 h 23"/>
                <a:gd name="T20" fmla="*/ 15 w 15"/>
                <a:gd name="T21" fmla="*/ 0 h 23"/>
                <a:gd name="T22" fmla="*/ 15 w 15"/>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3">
                  <a:moveTo>
                    <a:pt x="15" y="6"/>
                  </a:moveTo>
                  <a:cubicBezTo>
                    <a:pt x="14" y="6"/>
                    <a:pt x="13" y="6"/>
                    <a:pt x="12" y="6"/>
                  </a:cubicBezTo>
                  <a:cubicBezTo>
                    <a:pt x="9" y="6"/>
                    <a:pt x="7" y="9"/>
                    <a:pt x="7" y="13"/>
                  </a:cubicBezTo>
                  <a:cubicBezTo>
                    <a:pt x="7" y="23"/>
                    <a:pt x="7" y="23"/>
                    <a:pt x="7" y="23"/>
                  </a:cubicBezTo>
                  <a:cubicBezTo>
                    <a:pt x="0" y="23"/>
                    <a:pt x="0" y="23"/>
                    <a:pt x="0" y="23"/>
                  </a:cubicBezTo>
                  <a:cubicBezTo>
                    <a:pt x="0" y="0"/>
                    <a:pt x="0" y="0"/>
                    <a:pt x="0" y="0"/>
                  </a:cubicBezTo>
                  <a:cubicBezTo>
                    <a:pt x="7" y="0"/>
                    <a:pt x="7" y="0"/>
                    <a:pt x="7" y="0"/>
                  </a:cubicBezTo>
                  <a:cubicBezTo>
                    <a:pt x="7" y="4"/>
                    <a:pt x="7" y="4"/>
                    <a:pt x="7" y="4"/>
                  </a:cubicBezTo>
                  <a:cubicBezTo>
                    <a:pt x="7" y="4"/>
                    <a:pt x="7" y="4"/>
                    <a:pt x="7" y="4"/>
                  </a:cubicBezTo>
                  <a:cubicBezTo>
                    <a:pt x="8" y="2"/>
                    <a:pt x="10" y="0"/>
                    <a:pt x="13" y="0"/>
                  </a:cubicBezTo>
                  <a:cubicBezTo>
                    <a:pt x="14" y="0"/>
                    <a:pt x="14" y="0"/>
                    <a:pt x="15" y="0"/>
                  </a:cubicBezTo>
                  <a:lnTo>
                    <a:pt x="15" y="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2" name="Freeform 20">
              <a:extLst>
                <a:ext uri="{FF2B5EF4-FFF2-40B4-BE49-F238E27FC236}">
                  <a16:creationId xmlns:a16="http://schemas.microsoft.com/office/drawing/2014/main" id="{DC950EFC-38D5-42FA-ABE3-693DB7BBB7D8}"/>
                </a:ext>
              </a:extLst>
            </p:cNvPr>
            <p:cNvSpPr>
              <a:spLocks noEditPoints="1"/>
            </p:cNvSpPr>
            <p:nvPr/>
          </p:nvSpPr>
          <p:spPr bwMode="auto">
            <a:xfrm>
              <a:off x="10544043" y="2100334"/>
              <a:ext cx="114482" cy="114482"/>
            </a:xfrm>
            <a:custGeom>
              <a:avLst/>
              <a:gdLst>
                <a:gd name="T0" fmla="*/ 0 w 23"/>
                <a:gd name="T1" fmla="*/ 11 h 23"/>
                <a:gd name="T2" fmla="*/ 11 w 23"/>
                <a:gd name="T3" fmla="*/ 0 h 23"/>
                <a:gd name="T4" fmla="*/ 23 w 23"/>
                <a:gd name="T5" fmla="*/ 11 h 23"/>
                <a:gd name="T6" fmla="*/ 11 w 23"/>
                <a:gd name="T7" fmla="*/ 23 h 23"/>
                <a:gd name="T8" fmla="*/ 0 w 23"/>
                <a:gd name="T9" fmla="*/ 11 h 23"/>
                <a:gd name="T10" fmla="*/ 16 w 23"/>
                <a:gd name="T11" fmla="*/ 11 h 23"/>
                <a:gd name="T12" fmla="*/ 11 w 23"/>
                <a:gd name="T13" fmla="*/ 5 h 23"/>
                <a:gd name="T14" fmla="*/ 7 w 23"/>
                <a:gd name="T15" fmla="*/ 11 h 23"/>
                <a:gd name="T16" fmla="*/ 11 w 23"/>
                <a:gd name="T17" fmla="*/ 18 h 23"/>
                <a:gd name="T18" fmla="*/ 16 w 23"/>
                <a:gd name="T1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0" y="11"/>
                  </a:moveTo>
                  <a:cubicBezTo>
                    <a:pt x="0" y="4"/>
                    <a:pt x="5" y="0"/>
                    <a:pt x="11" y="0"/>
                  </a:cubicBezTo>
                  <a:cubicBezTo>
                    <a:pt x="18" y="0"/>
                    <a:pt x="23" y="4"/>
                    <a:pt x="23" y="11"/>
                  </a:cubicBezTo>
                  <a:cubicBezTo>
                    <a:pt x="23" y="19"/>
                    <a:pt x="18" y="23"/>
                    <a:pt x="11" y="23"/>
                  </a:cubicBezTo>
                  <a:cubicBezTo>
                    <a:pt x="5" y="23"/>
                    <a:pt x="0" y="19"/>
                    <a:pt x="0" y="11"/>
                  </a:cubicBezTo>
                  <a:moveTo>
                    <a:pt x="16" y="11"/>
                  </a:moveTo>
                  <a:cubicBezTo>
                    <a:pt x="16" y="8"/>
                    <a:pt x="14" y="5"/>
                    <a:pt x="11" y="5"/>
                  </a:cubicBezTo>
                  <a:cubicBezTo>
                    <a:pt x="8" y="5"/>
                    <a:pt x="7" y="8"/>
                    <a:pt x="7" y="11"/>
                  </a:cubicBezTo>
                  <a:cubicBezTo>
                    <a:pt x="7" y="15"/>
                    <a:pt x="8" y="18"/>
                    <a:pt x="11" y="18"/>
                  </a:cubicBezTo>
                  <a:cubicBezTo>
                    <a:pt x="14" y="18"/>
                    <a:pt x="16" y="15"/>
                    <a:pt x="16" y="11"/>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3" name="Freeform 21">
              <a:extLst>
                <a:ext uri="{FF2B5EF4-FFF2-40B4-BE49-F238E27FC236}">
                  <a16:creationId xmlns:a16="http://schemas.microsoft.com/office/drawing/2014/main" id="{D5191FF0-59A9-40F4-B59F-BE6BCA6F8933}"/>
                </a:ext>
              </a:extLst>
            </p:cNvPr>
            <p:cNvSpPr>
              <a:spLocks noEditPoints="1"/>
            </p:cNvSpPr>
            <p:nvPr/>
          </p:nvSpPr>
          <p:spPr bwMode="auto">
            <a:xfrm>
              <a:off x="10671245" y="2100334"/>
              <a:ext cx="108122" cy="159003"/>
            </a:xfrm>
            <a:custGeom>
              <a:avLst/>
              <a:gdLst>
                <a:gd name="T0" fmla="*/ 0 w 22"/>
                <a:gd name="T1" fmla="*/ 0 h 32"/>
                <a:gd name="T2" fmla="*/ 6 w 22"/>
                <a:gd name="T3" fmla="*/ 0 h 32"/>
                <a:gd name="T4" fmla="*/ 6 w 22"/>
                <a:gd name="T5" fmla="*/ 4 h 32"/>
                <a:gd name="T6" fmla="*/ 6 w 22"/>
                <a:gd name="T7" fmla="*/ 4 h 32"/>
                <a:gd name="T8" fmla="*/ 14 w 22"/>
                <a:gd name="T9" fmla="*/ 0 h 32"/>
                <a:gd name="T10" fmla="*/ 22 w 22"/>
                <a:gd name="T11" fmla="*/ 11 h 32"/>
                <a:gd name="T12" fmla="*/ 13 w 22"/>
                <a:gd name="T13" fmla="*/ 23 h 32"/>
                <a:gd name="T14" fmla="*/ 7 w 22"/>
                <a:gd name="T15" fmla="*/ 19 h 32"/>
                <a:gd name="T16" fmla="*/ 7 w 22"/>
                <a:gd name="T17" fmla="*/ 19 h 32"/>
                <a:gd name="T18" fmla="*/ 7 w 22"/>
                <a:gd name="T19" fmla="*/ 32 h 32"/>
                <a:gd name="T20" fmla="*/ 0 w 22"/>
                <a:gd name="T21" fmla="*/ 32 h 32"/>
                <a:gd name="T22" fmla="*/ 0 w 22"/>
                <a:gd name="T23" fmla="*/ 0 h 32"/>
                <a:gd name="T24" fmla="*/ 11 w 22"/>
                <a:gd name="T25" fmla="*/ 6 h 32"/>
                <a:gd name="T26" fmla="*/ 7 w 22"/>
                <a:gd name="T27" fmla="*/ 11 h 32"/>
                <a:gd name="T28" fmla="*/ 11 w 22"/>
                <a:gd name="T29" fmla="*/ 17 h 32"/>
                <a:gd name="T30" fmla="*/ 15 w 22"/>
                <a:gd name="T31" fmla="*/ 11 h 32"/>
                <a:gd name="T32" fmla="*/ 11 w 22"/>
                <a:gd name="T3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2">
                  <a:moveTo>
                    <a:pt x="0" y="0"/>
                  </a:moveTo>
                  <a:cubicBezTo>
                    <a:pt x="6" y="0"/>
                    <a:pt x="6" y="0"/>
                    <a:pt x="6" y="0"/>
                  </a:cubicBezTo>
                  <a:cubicBezTo>
                    <a:pt x="6" y="4"/>
                    <a:pt x="6" y="4"/>
                    <a:pt x="6" y="4"/>
                  </a:cubicBezTo>
                  <a:cubicBezTo>
                    <a:pt x="6" y="4"/>
                    <a:pt x="6" y="4"/>
                    <a:pt x="6" y="4"/>
                  </a:cubicBezTo>
                  <a:cubicBezTo>
                    <a:pt x="8" y="1"/>
                    <a:pt x="11" y="0"/>
                    <a:pt x="14" y="0"/>
                  </a:cubicBezTo>
                  <a:cubicBezTo>
                    <a:pt x="19" y="0"/>
                    <a:pt x="22" y="6"/>
                    <a:pt x="22" y="11"/>
                  </a:cubicBezTo>
                  <a:cubicBezTo>
                    <a:pt x="22" y="18"/>
                    <a:pt x="19" y="23"/>
                    <a:pt x="13" y="23"/>
                  </a:cubicBezTo>
                  <a:cubicBezTo>
                    <a:pt x="11" y="23"/>
                    <a:pt x="8" y="22"/>
                    <a:pt x="7" y="19"/>
                  </a:cubicBezTo>
                  <a:cubicBezTo>
                    <a:pt x="7" y="19"/>
                    <a:pt x="7" y="19"/>
                    <a:pt x="7" y="19"/>
                  </a:cubicBezTo>
                  <a:cubicBezTo>
                    <a:pt x="7" y="32"/>
                    <a:pt x="7" y="32"/>
                    <a:pt x="7" y="32"/>
                  </a:cubicBezTo>
                  <a:cubicBezTo>
                    <a:pt x="0" y="32"/>
                    <a:pt x="0" y="32"/>
                    <a:pt x="0" y="32"/>
                  </a:cubicBezTo>
                  <a:lnTo>
                    <a:pt x="0" y="0"/>
                  </a:lnTo>
                  <a:close/>
                  <a:moveTo>
                    <a:pt x="11" y="6"/>
                  </a:moveTo>
                  <a:cubicBezTo>
                    <a:pt x="8" y="6"/>
                    <a:pt x="7" y="8"/>
                    <a:pt x="7" y="11"/>
                  </a:cubicBezTo>
                  <a:cubicBezTo>
                    <a:pt x="7" y="15"/>
                    <a:pt x="9" y="17"/>
                    <a:pt x="11" y="17"/>
                  </a:cubicBezTo>
                  <a:cubicBezTo>
                    <a:pt x="14" y="17"/>
                    <a:pt x="15" y="15"/>
                    <a:pt x="15" y="11"/>
                  </a:cubicBezTo>
                  <a:cubicBezTo>
                    <a:pt x="15" y="8"/>
                    <a:pt x="14" y="6"/>
                    <a:pt x="11" y="6"/>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4" name="Freeform 22">
              <a:extLst>
                <a:ext uri="{FF2B5EF4-FFF2-40B4-BE49-F238E27FC236}">
                  <a16:creationId xmlns:a16="http://schemas.microsoft.com/office/drawing/2014/main" id="{77C88BE0-0367-4E09-B07A-9ADC94904B71}"/>
                </a:ext>
              </a:extLst>
            </p:cNvPr>
            <p:cNvSpPr>
              <a:spLocks noEditPoints="1"/>
            </p:cNvSpPr>
            <p:nvPr/>
          </p:nvSpPr>
          <p:spPr bwMode="auto">
            <a:xfrm>
              <a:off x="10788907" y="2100334"/>
              <a:ext cx="104942" cy="114482"/>
            </a:xfrm>
            <a:custGeom>
              <a:avLst/>
              <a:gdLst>
                <a:gd name="T0" fmla="*/ 7 w 21"/>
                <a:gd name="T1" fmla="*/ 14 h 23"/>
                <a:gd name="T2" fmla="*/ 13 w 21"/>
                <a:gd name="T3" fmla="*/ 18 h 23"/>
                <a:gd name="T4" fmla="*/ 19 w 21"/>
                <a:gd name="T5" fmla="*/ 16 h 23"/>
                <a:gd name="T6" fmla="*/ 19 w 21"/>
                <a:gd name="T7" fmla="*/ 22 h 23"/>
                <a:gd name="T8" fmla="*/ 12 w 21"/>
                <a:gd name="T9" fmla="*/ 23 h 23"/>
                <a:gd name="T10" fmla="*/ 0 w 21"/>
                <a:gd name="T11" fmla="*/ 11 h 23"/>
                <a:gd name="T12" fmla="*/ 11 w 21"/>
                <a:gd name="T13" fmla="*/ 0 h 23"/>
                <a:gd name="T14" fmla="*/ 21 w 21"/>
                <a:gd name="T15" fmla="*/ 12 h 23"/>
                <a:gd name="T16" fmla="*/ 21 w 21"/>
                <a:gd name="T17" fmla="*/ 14 h 23"/>
                <a:gd name="T18" fmla="*/ 7 w 21"/>
                <a:gd name="T19" fmla="*/ 14 h 23"/>
                <a:gd name="T20" fmla="*/ 15 w 21"/>
                <a:gd name="T21" fmla="*/ 9 h 23"/>
                <a:gd name="T22" fmla="*/ 11 w 21"/>
                <a:gd name="T23" fmla="*/ 5 h 23"/>
                <a:gd name="T24" fmla="*/ 7 w 21"/>
                <a:gd name="T25" fmla="*/ 9 h 23"/>
                <a:gd name="T26" fmla="*/ 15 w 21"/>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7" y="14"/>
                  </a:moveTo>
                  <a:cubicBezTo>
                    <a:pt x="8" y="17"/>
                    <a:pt x="10" y="18"/>
                    <a:pt x="13" y="18"/>
                  </a:cubicBezTo>
                  <a:cubicBezTo>
                    <a:pt x="15" y="18"/>
                    <a:pt x="17" y="17"/>
                    <a:pt x="19" y="16"/>
                  </a:cubicBezTo>
                  <a:cubicBezTo>
                    <a:pt x="19" y="22"/>
                    <a:pt x="19" y="22"/>
                    <a:pt x="19" y="22"/>
                  </a:cubicBezTo>
                  <a:cubicBezTo>
                    <a:pt x="17" y="23"/>
                    <a:pt x="15" y="23"/>
                    <a:pt x="12" y="23"/>
                  </a:cubicBezTo>
                  <a:cubicBezTo>
                    <a:pt x="5" y="23"/>
                    <a:pt x="0" y="19"/>
                    <a:pt x="0" y="11"/>
                  </a:cubicBezTo>
                  <a:cubicBezTo>
                    <a:pt x="0" y="4"/>
                    <a:pt x="5" y="0"/>
                    <a:pt x="11" y="0"/>
                  </a:cubicBezTo>
                  <a:cubicBezTo>
                    <a:pt x="19" y="0"/>
                    <a:pt x="21" y="6"/>
                    <a:pt x="21" y="12"/>
                  </a:cubicBezTo>
                  <a:cubicBezTo>
                    <a:pt x="21" y="14"/>
                    <a:pt x="21" y="14"/>
                    <a:pt x="21" y="14"/>
                  </a:cubicBezTo>
                  <a:lnTo>
                    <a:pt x="7" y="14"/>
                  </a:lnTo>
                  <a:close/>
                  <a:moveTo>
                    <a:pt x="15" y="9"/>
                  </a:moveTo>
                  <a:cubicBezTo>
                    <a:pt x="15" y="7"/>
                    <a:pt x="14" y="5"/>
                    <a:pt x="11" y="5"/>
                  </a:cubicBezTo>
                  <a:cubicBezTo>
                    <a:pt x="9" y="5"/>
                    <a:pt x="8" y="7"/>
                    <a:pt x="7" y="9"/>
                  </a:cubicBezTo>
                  <a:lnTo>
                    <a:pt x="15" y="9"/>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5" name="Freeform 23">
              <a:extLst>
                <a:ext uri="{FF2B5EF4-FFF2-40B4-BE49-F238E27FC236}">
                  <a16:creationId xmlns:a16="http://schemas.microsoft.com/office/drawing/2014/main" id="{3D64E48F-4A4C-473F-9897-CB02488C976C}"/>
                </a:ext>
              </a:extLst>
            </p:cNvPr>
            <p:cNvSpPr>
              <a:spLocks noEditPoints="1"/>
            </p:cNvSpPr>
            <p:nvPr/>
          </p:nvSpPr>
          <p:spPr bwMode="auto">
            <a:xfrm>
              <a:off x="10906569" y="2100334"/>
              <a:ext cx="98582" cy="114482"/>
            </a:xfrm>
            <a:custGeom>
              <a:avLst/>
              <a:gdLst>
                <a:gd name="T0" fmla="*/ 14 w 20"/>
                <a:gd name="T1" fmla="*/ 23 h 23"/>
                <a:gd name="T2" fmla="*/ 14 w 20"/>
                <a:gd name="T3" fmla="*/ 19 h 23"/>
                <a:gd name="T4" fmla="*/ 13 w 20"/>
                <a:gd name="T5" fmla="*/ 19 h 23"/>
                <a:gd name="T6" fmla="*/ 7 w 20"/>
                <a:gd name="T7" fmla="*/ 23 h 23"/>
                <a:gd name="T8" fmla="*/ 0 w 20"/>
                <a:gd name="T9" fmla="*/ 16 h 23"/>
                <a:gd name="T10" fmla="*/ 10 w 20"/>
                <a:gd name="T11" fmla="*/ 8 h 23"/>
                <a:gd name="T12" fmla="*/ 13 w 20"/>
                <a:gd name="T13" fmla="*/ 9 h 23"/>
                <a:gd name="T14" fmla="*/ 9 w 20"/>
                <a:gd name="T15" fmla="*/ 5 h 23"/>
                <a:gd name="T16" fmla="*/ 2 w 20"/>
                <a:gd name="T17" fmla="*/ 7 h 23"/>
                <a:gd name="T18" fmla="*/ 2 w 20"/>
                <a:gd name="T19" fmla="*/ 1 h 23"/>
                <a:gd name="T20" fmla="*/ 10 w 20"/>
                <a:gd name="T21" fmla="*/ 0 h 23"/>
                <a:gd name="T22" fmla="*/ 20 w 20"/>
                <a:gd name="T23" fmla="*/ 9 h 23"/>
                <a:gd name="T24" fmla="*/ 20 w 20"/>
                <a:gd name="T25" fmla="*/ 17 h 23"/>
                <a:gd name="T26" fmla="*/ 20 w 20"/>
                <a:gd name="T27" fmla="*/ 23 h 23"/>
                <a:gd name="T28" fmla="*/ 14 w 20"/>
                <a:gd name="T29" fmla="*/ 23 h 23"/>
                <a:gd name="T30" fmla="*/ 9 w 20"/>
                <a:gd name="T31" fmla="*/ 18 h 23"/>
                <a:gd name="T32" fmla="*/ 13 w 20"/>
                <a:gd name="T33" fmla="*/ 13 h 23"/>
                <a:gd name="T34" fmla="*/ 10 w 20"/>
                <a:gd name="T35" fmla="*/ 13 h 23"/>
                <a:gd name="T36" fmla="*/ 6 w 20"/>
                <a:gd name="T37" fmla="*/ 15 h 23"/>
                <a:gd name="T38" fmla="*/ 9 w 20"/>
                <a:gd name="T3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3">
                  <a:moveTo>
                    <a:pt x="14" y="23"/>
                  </a:moveTo>
                  <a:cubicBezTo>
                    <a:pt x="14" y="21"/>
                    <a:pt x="14" y="20"/>
                    <a:pt x="14" y="19"/>
                  </a:cubicBezTo>
                  <a:cubicBezTo>
                    <a:pt x="13" y="19"/>
                    <a:pt x="13" y="19"/>
                    <a:pt x="13" y="19"/>
                  </a:cubicBezTo>
                  <a:cubicBezTo>
                    <a:pt x="12" y="22"/>
                    <a:pt x="10" y="23"/>
                    <a:pt x="7" y="23"/>
                  </a:cubicBezTo>
                  <a:cubicBezTo>
                    <a:pt x="3" y="23"/>
                    <a:pt x="0" y="21"/>
                    <a:pt x="0" y="16"/>
                  </a:cubicBezTo>
                  <a:cubicBezTo>
                    <a:pt x="0" y="9"/>
                    <a:pt x="6" y="8"/>
                    <a:pt x="10" y="8"/>
                  </a:cubicBezTo>
                  <a:cubicBezTo>
                    <a:pt x="11" y="8"/>
                    <a:pt x="12" y="9"/>
                    <a:pt x="13" y="9"/>
                  </a:cubicBezTo>
                  <a:cubicBezTo>
                    <a:pt x="13" y="6"/>
                    <a:pt x="11" y="5"/>
                    <a:pt x="9" y="5"/>
                  </a:cubicBezTo>
                  <a:cubicBezTo>
                    <a:pt x="6" y="5"/>
                    <a:pt x="4" y="5"/>
                    <a:pt x="2" y="7"/>
                  </a:cubicBezTo>
                  <a:cubicBezTo>
                    <a:pt x="2" y="1"/>
                    <a:pt x="2" y="1"/>
                    <a:pt x="2" y="1"/>
                  </a:cubicBezTo>
                  <a:cubicBezTo>
                    <a:pt x="5" y="0"/>
                    <a:pt x="7" y="0"/>
                    <a:pt x="10" y="0"/>
                  </a:cubicBezTo>
                  <a:cubicBezTo>
                    <a:pt x="15" y="0"/>
                    <a:pt x="20" y="2"/>
                    <a:pt x="20" y="9"/>
                  </a:cubicBezTo>
                  <a:cubicBezTo>
                    <a:pt x="20" y="17"/>
                    <a:pt x="20" y="17"/>
                    <a:pt x="20" y="17"/>
                  </a:cubicBezTo>
                  <a:cubicBezTo>
                    <a:pt x="20" y="19"/>
                    <a:pt x="20" y="21"/>
                    <a:pt x="20" y="23"/>
                  </a:cubicBezTo>
                  <a:lnTo>
                    <a:pt x="14" y="23"/>
                  </a:lnTo>
                  <a:close/>
                  <a:moveTo>
                    <a:pt x="9" y="18"/>
                  </a:moveTo>
                  <a:cubicBezTo>
                    <a:pt x="12" y="18"/>
                    <a:pt x="13" y="15"/>
                    <a:pt x="13" y="13"/>
                  </a:cubicBezTo>
                  <a:cubicBezTo>
                    <a:pt x="12" y="13"/>
                    <a:pt x="11" y="13"/>
                    <a:pt x="10" y="13"/>
                  </a:cubicBezTo>
                  <a:cubicBezTo>
                    <a:pt x="8" y="13"/>
                    <a:pt x="6" y="13"/>
                    <a:pt x="6" y="15"/>
                  </a:cubicBezTo>
                  <a:cubicBezTo>
                    <a:pt x="6" y="17"/>
                    <a:pt x="7" y="18"/>
                    <a:pt x="9" y="18"/>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6" name="Freeform 24">
              <a:extLst>
                <a:ext uri="{FF2B5EF4-FFF2-40B4-BE49-F238E27FC236}">
                  <a16:creationId xmlns:a16="http://schemas.microsoft.com/office/drawing/2014/main" id="{C6F85C18-1BE6-4EDD-885E-76EAE6A7E015}"/>
                </a:ext>
              </a:extLst>
            </p:cNvPr>
            <p:cNvSpPr>
              <a:spLocks/>
            </p:cNvSpPr>
            <p:nvPr/>
          </p:nvSpPr>
          <p:spPr bwMode="auto">
            <a:xfrm>
              <a:off x="11024231" y="2100334"/>
              <a:ext cx="101762" cy="114482"/>
            </a:xfrm>
            <a:custGeom>
              <a:avLst/>
              <a:gdLst>
                <a:gd name="T0" fmla="*/ 0 w 21"/>
                <a:gd name="T1" fmla="*/ 0 h 23"/>
                <a:gd name="T2" fmla="*/ 6 w 21"/>
                <a:gd name="T3" fmla="*/ 0 h 23"/>
                <a:gd name="T4" fmla="*/ 6 w 21"/>
                <a:gd name="T5" fmla="*/ 4 h 23"/>
                <a:gd name="T6" fmla="*/ 6 w 21"/>
                <a:gd name="T7" fmla="*/ 4 h 23"/>
                <a:gd name="T8" fmla="*/ 14 w 21"/>
                <a:gd name="T9" fmla="*/ 0 h 23"/>
                <a:gd name="T10" fmla="*/ 21 w 21"/>
                <a:gd name="T11" fmla="*/ 9 h 23"/>
                <a:gd name="T12" fmla="*/ 21 w 21"/>
                <a:gd name="T13" fmla="*/ 23 h 23"/>
                <a:gd name="T14" fmla="*/ 14 w 21"/>
                <a:gd name="T15" fmla="*/ 23 h 23"/>
                <a:gd name="T16" fmla="*/ 14 w 21"/>
                <a:gd name="T17" fmla="*/ 12 h 23"/>
                <a:gd name="T18" fmla="*/ 11 w 21"/>
                <a:gd name="T19" fmla="*/ 6 h 23"/>
                <a:gd name="T20" fmla="*/ 7 w 21"/>
                <a:gd name="T21" fmla="*/ 13 h 23"/>
                <a:gd name="T22" fmla="*/ 7 w 21"/>
                <a:gd name="T23" fmla="*/ 23 h 23"/>
                <a:gd name="T24" fmla="*/ 0 w 21"/>
                <a:gd name="T25" fmla="*/ 23 h 23"/>
                <a:gd name="T26" fmla="*/ 0 w 21"/>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0" y="0"/>
                  </a:moveTo>
                  <a:cubicBezTo>
                    <a:pt x="6" y="0"/>
                    <a:pt x="6" y="0"/>
                    <a:pt x="6" y="0"/>
                  </a:cubicBezTo>
                  <a:cubicBezTo>
                    <a:pt x="6" y="4"/>
                    <a:pt x="6" y="4"/>
                    <a:pt x="6" y="4"/>
                  </a:cubicBezTo>
                  <a:cubicBezTo>
                    <a:pt x="6" y="4"/>
                    <a:pt x="6" y="4"/>
                    <a:pt x="6" y="4"/>
                  </a:cubicBezTo>
                  <a:cubicBezTo>
                    <a:pt x="8" y="1"/>
                    <a:pt x="10" y="0"/>
                    <a:pt x="14" y="0"/>
                  </a:cubicBezTo>
                  <a:cubicBezTo>
                    <a:pt x="19" y="0"/>
                    <a:pt x="21" y="4"/>
                    <a:pt x="21" y="9"/>
                  </a:cubicBezTo>
                  <a:cubicBezTo>
                    <a:pt x="21" y="23"/>
                    <a:pt x="21" y="23"/>
                    <a:pt x="21" y="23"/>
                  </a:cubicBezTo>
                  <a:cubicBezTo>
                    <a:pt x="14" y="23"/>
                    <a:pt x="14" y="23"/>
                    <a:pt x="14" y="23"/>
                  </a:cubicBezTo>
                  <a:cubicBezTo>
                    <a:pt x="14" y="12"/>
                    <a:pt x="14" y="12"/>
                    <a:pt x="14" y="12"/>
                  </a:cubicBezTo>
                  <a:cubicBezTo>
                    <a:pt x="14" y="8"/>
                    <a:pt x="13" y="6"/>
                    <a:pt x="11" y="6"/>
                  </a:cubicBezTo>
                  <a:cubicBezTo>
                    <a:pt x="8" y="6"/>
                    <a:pt x="7" y="8"/>
                    <a:pt x="7" y="13"/>
                  </a:cubicBezTo>
                  <a:cubicBezTo>
                    <a:pt x="7" y="23"/>
                    <a:pt x="7" y="23"/>
                    <a:pt x="7" y="23"/>
                  </a:cubicBezTo>
                  <a:cubicBezTo>
                    <a:pt x="0" y="23"/>
                    <a:pt x="0" y="23"/>
                    <a:pt x="0" y="23"/>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7" name="Rectangle 25">
              <a:extLst>
                <a:ext uri="{FF2B5EF4-FFF2-40B4-BE49-F238E27FC236}">
                  <a16:creationId xmlns:a16="http://schemas.microsoft.com/office/drawing/2014/main" id="{2EDA4FD4-BE39-4D76-A1C9-0767A97E3DB6}"/>
                </a:ext>
              </a:extLst>
            </p:cNvPr>
            <p:cNvSpPr>
              <a:spLocks noChangeArrowheads="1"/>
            </p:cNvSpPr>
            <p:nvPr/>
          </p:nvSpPr>
          <p:spPr bwMode="auto">
            <a:xfrm>
              <a:off x="10232398" y="2310217"/>
              <a:ext cx="34981" cy="14628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8" name="Freeform 26">
              <a:extLst>
                <a:ext uri="{FF2B5EF4-FFF2-40B4-BE49-F238E27FC236}">
                  <a16:creationId xmlns:a16="http://schemas.microsoft.com/office/drawing/2014/main" id="{80E45D69-A51B-49FC-A5B3-EE2D42069144}"/>
                </a:ext>
              </a:extLst>
            </p:cNvPr>
            <p:cNvSpPr>
              <a:spLocks/>
            </p:cNvSpPr>
            <p:nvPr/>
          </p:nvSpPr>
          <p:spPr bwMode="auto">
            <a:xfrm>
              <a:off x="10289639" y="2348378"/>
              <a:ext cx="104942" cy="108122"/>
            </a:xfrm>
            <a:custGeom>
              <a:avLst/>
              <a:gdLst>
                <a:gd name="T0" fmla="*/ 0 w 21"/>
                <a:gd name="T1" fmla="*/ 0 h 22"/>
                <a:gd name="T2" fmla="*/ 6 w 21"/>
                <a:gd name="T3" fmla="*/ 0 h 22"/>
                <a:gd name="T4" fmla="*/ 6 w 21"/>
                <a:gd name="T5" fmla="*/ 4 h 22"/>
                <a:gd name="T6" fmla="*/ 6 w 21"/>
                <a:gd name="T7" fmla="*/ 4 h 22"/>
                <a:gd name="T8" fmla="*/ 13 w 21"/>
                <a:gd name="T9" fmla="*/ 0 h 22"/>
                <a:gd name="T10" fmla="*/ 21 w 21"/>
                <a:gd name="T11" fmla="*/ 8 h 22"/>
                <a:gd name="T12" fmla="*/ 21 w 21"/>
                <a:gd name="T13" fmla="*/ 22 h 22"/>
                <a:gd name="T14" fmla="*/ 14 w 21"/>
                <a:gd name="T15" fmla="*/ 22 h 22"/>
                <a:gd name="T16" fmla="*/ 14 w 21"/>
                <a:gd name="T17" fmla="*/ 12 h 22"/>
                <a:gd name="T18" fmla="*/ 11 w 21"/>
                <a:gd name="T19" fmla="*/ 6 h 22"/>
                <a:gd name="T20" fmla="*/ 7 w 21"/>
                <a:gd name="T21" fmla="*/ 13 h 22"/>
                <a:gd name="T22" fmla="*/ 7 w 21"/>
                <a:gd name="T23" fmla="*/ 22 h 22"/>
                <a:gd name="T24" fmla="*/ 0 w 21"/>
                <a:gd name="T25" fmla="*/ 22 h 22"/>
                <a:gd name="T26" fmla="*/ 0 w 21"/>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0" y="0"/>
                  </a:moveTo>
                  <a:cubicBezTo>
                    <a:pt x="6" y="0"/>
                    <a:pt x="6" y="0"/>
                    <a:pt x="6" y="0"/>
                  </a:cubicBezTo>
                  <a:cubicBezTo>
                    <a:pt x="6" y="4"/>
                    <a:pt x="6" y="4"/>
                    <a:pt x="6" y="4"/>
                  </a:cubicBezTo>
                  <a:cubicBezTo>
                    <a:pt x="6" y="4"/>
                    <a:pt x="6" y="4"/>
                    <a:pt x="6" y="4"/>
                  </a:cubicBezTo>
                  <a:cubicBezTo>
                    <a:pt x="8" y="1"/>
                    <a:pt x="10" y="0"/>
                    <a:pt x="13" y="0"/>
                  </a:cubicBezTo>
                  <a:cubicBezTo>
                    <a:pt x="19" y="0"/>
                    <a:pt x="21" y="4"/>
                    <a:pt x="21" y="8"/>
                  </a:cubicBezTo>
                  <a:cubicBezTo>
                    <a:pt x="21" y="22"/>
                    <a:pt x="21" y="22"/>
                    <a:pt x="21" y="22"/>
                  </a:cubicBezTo>
                  <a:cubicBezTo>
                    <a:pt x="14" y="22"/>
                    <a:pt x="14" y="22"/>
                    <a:pt x="14" y="22"/>
                  </a:cubicBezTo>
                  <a:cubicBezTo>
                    <a:pt x="14" y="12"/>
                    <a:pt x="14" y="12"/>
                    <a:pt x="14" y="12"/>
                  </a:cubicBezTo>
                  <a:cubicBezTo>
                    <a:pt x="14" y="7"/>
                    <a:pt x="13" y="6"/>
                    <a:pt x="11" y="6"/>
                  </a:cubicBezTo>
                  <a:cubicBezTo>
                    <a:pt x="8" y="6"/>
                    <a:pt x="7" y="8"/>
                    <a:pt x="7" y="13"/>
                  </a:cubicBezTo>
                  <a:cubicBezTo>
                    <a:pt x="7" y="22"/>
                    <a:pt x="7" y="22"/>
                    <a:pt x="7" y="22"/>
                  </a:cubicBezTo>
                  <a:cubicBezTo>
                    <a:pt x="0" y="22"/>
                    <a:pt x="0" y="22"/>
                    <a:pt x="0" y="22"/>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29" name="Freeform 27">
              <a:extLst>
                <a:ext uri="{FF2B5EF4-FFF2-40B4-BE49-F238E27FC236}">
                  <a16:creationId xmlns:a16="http://schemas.microsoft.com/office/drawing/2014/main" id="{AF1EC98E-C19B-4E03-AC65-29C64872BFE3}"/>
                </a:ext>
              </a:extLst>
            </p:cNvPr>
            <p:cNvSpPr>
              <a:spLocks/>
            </p:cNvSpPr>
            <p:nvPr/>
          </p:nvSpPr>
          <p:spPr bwMode="auto">
            <a:xfrm>
              <a:off x="10397761" y="2348378"/>
              <a:ext cx="114482" cy="108122"/>
            </a:xfrm>
            <a:custGeom>
              <a:avLst/>
              <a:gdLst>
                <a:gd name="T0" fmla="*/ 0 w 36"/>
                <a:gd name="T1" fmla="*/ 0 h 34"/>
                <a:gd name="T2" fmla="*/ 13 w 36"/>
                <a:gd name="T3" fmla="*/ 0 h 34"/>
                <a:gd name="T4" fmla="*/ 19 w 36"/>
                <a:gd name="T5" fmla="*/ 25 h 34"/>
                <a:gd name="T6" fmla="*/ 19 w 36"/>
                <a:gd name="T7" fmla="*/ 25 h 34"/>
                <a:gd name="T8" fmla="*/ 25 w 36"/>
                <a:gd name="T9" fmla="*/ 0 h 34"/>
                <a:gd name="T10" fmla="*/ 36 w 36"/>
                <a:gd name="T11" fmla="*/ 0 h 34"/>
                <a:gd name="T12" fmla="*/ 25 w 36"/>
                <a:gd name="T13" fmla="*/ 34 h 34"/>
                <a:gd name="T14" fmla="*/ 13 w 36"/>
                <a:gd name="T15" fmla="*/ 34 h 34"/>
                <a:gd name="T16" fmla="*/ 0 w 36"/>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4">
                  <a:moveTo>
                    <a:pt x="0" y="0"/>
                  </a:moveTo>
                  <a:lnTo>
                    <a:pt x="13" y="0"/>
                  </a:lnTo>
                  <a:lnTo>
                    <a:pt x="19" y="25"/>
                  </a:lnTo>
                  <a:lnTo>
                    <a:pt x="19" y="25"/>
                  </a:lnTo>
                  <a:lnTo>
                    <a:pt x="25" y="0"/>
                  </a:lnTo>
                  <a:lnTo>
                    <a:pt x="36" y="0"/>
                  </a:lnTo>
                  <a:lnTo>
                    <a:pt x="25" y="34"/>
                  </a:lnTo>
                  <a:lnTo>
                    <a:pt x="13" y="34"/>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0" name="Freeform 28">
              <a:extLst>
                <a:ext uri="{FF2B5EF4-FFF2-40B4-BE49-F238E27FC236}">
                  <a16:creationId xmlns:a16="http://schemas.microsoft.com/office/drawing/2014/main" id="{DB140C86-B032-42EA-8C30-B0023280E054}"/>
                </a:ext>
              </a:extLst>
            </p:cNvPr>
            <p:cNvSpPr>
              <a:spLocks noEditPoints="1"/>
            </p:cNvSpPr>
            <p:nvPr/>
          </p:nvSpPr>
          <p:spPr bwMode="auto">
            <a:xfrm>
              <a:off x="10515423" y="2348378"/>
              <a:ext cx="98582" cy="114482"/>
            </a:xfrm>
            <a:custGeom>
              <a:avLst/>
              <a:gdLst>
                <a:gd name="T0" fmla="*/ 7 w 20"/>
                <a:gd name="T1" fmla="*/ 13 h 23"/>
                <a:gd name="T2" fmla="*/ 12 w 20"/>
                <a:gd name="T3" fmla="*/ 18 h 23"/>
                <a:gd name="T4" fmla="*/ 18 w 20"/>
                <a:gd name="T5" fmla="*/ 16 h 23"/>
                <a:gd name="T6" fmla="*/ 18 w 20"/>
                <a:gd name="T7" fmla="*/ 21 h 23"/>
                <a:gd name="T8" fmla="*/ 11 w 20"/>
                <a:gd name="T9" fmla="*/ 23 h 23"/>
                <a:gd name="T10" fmla="*/ 0 w 20"/>
                <a:gd name="T11" fmla="*/ 11 h 23"/>
                <a:gd name="T12" fmla="*/ 10 w 20"/>
                <a:gd name="T13" fmla="*/ 0 h 23"/>
                <a:gd name="T14" fmla="*/ 20 w 20"/>
                <a:gd name="T15" fmla="*/ 12 h 23"/>
                <a:gd name="T16" fmla="*/ 20 w 20"/>
                <a:gd name="T17" fmla="*/ 13 h 23"/>
                <a:gd name="T18" fmla="*/ 7 w 20"/>
                <a:gd name="T19" fmla="*/ 13 h 23"/>
                <a:gd name="T20" fmla="*/ 14 w 20"/>
                <a:gd name="T21" fmla="*/ 9 h 23"/>
                <a:gd name="T22" fmla="*/ 10 w 20"/>
                <a:gd name="T23" fmla="*/ 4 h 23"/>
                <a:gd name="T24" fmla="*/ 6 w 20"/>
                <a:gd name="T25" fmla="*/ 9 h 23"/>
                <a:gd name="T26" fmla="*/ 14 w 20"/>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3">
                  <a:moveTo>
                    <a:pt x="7" y="13"/>
                  </a:moveTo>
                  <a:cubicBezTo>
                    <a:pt x="7" y="16"/>
                    <a:pt x="9" y="18"/>
                    <a:pt x="12" y="18"/>
                  </a:cubicBezTo>
                  <a:cubicBezTo>
                    <a:pt x="14" y="18"/>
                    <a:pt x="16" y="17"/>
                    <a:pt x="18" y="16"/>
                  </a:cubicBezTo>
                  <a:cubicBezTo>
                    <a:pt x="18" y="21"/>
                    <a:pt x="18" y="21"/>
                    <a:pt x="18" y="21"/>
                  </a:cubicBezTo>
                  <a:cubicBezTo>
                    <a:pt x="16" y="22"/>
                    <a:pt x="14" y="23"/>
                    <a:pt x="11" y="23"/>
                  </a:cubicBezTo>
                  <a:cubicBezTo>
                    <a:pt x="5" y="23"/>
                    <a:pt x="0" y="18"/>
                    <a:pt x="0" y="11"/>
                  </a:cubicBezTo>
                  <a:cubicBezTo>
                    <a:pt x="0" y="4"/>
                    <a:pt x="4" y="0"/>
                    <a:pt x="10" y="0"/>
                  </a:cubicBezTo>
                  <a:cubicBezTo>
                    <a:pt x="18" y="0"/>
                    <a:pt x="20" y="5"/>
                    <a:pt x="20" y="12"/>
                  </a:cubicBezTo>
                  <a:cubicBezTo>
                    <a:pt x="20" y="13"/>
                    <a:pt x="20" y="13"/>
                    <a:pt x="20" y="13"/>
                  </a:cubicBezTo>
                  <a:lnTo>
                    <a:pt x="7" y="13"/>
                  </a:lnTo>
                  <a:close/>
                  <a:moveTo>
                    <a:pt x="14" y="9"/>
                  </a:moveTo>
                  <a:cubicBezTo>
                    <a:pt x="14" y="6"/>
                    <a:pt x="13" y="4"/>
                    <a:pt x="10" y="4"/>
                  </a:cubicBezTo>
                  <a:cubicBezTo>
                    <a:pt x="8" y="4"/>
                    <a:pt x="7" y="6"/>
                    <a:pt x="6" y="9"/>
                  </a:cubicBezTo>
                  <a:lnTo>
                    <a:pt x="14" y="9"/>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1" name="Freeform 29">
              <a:extLst>
                <a:ext uri="{FF2B5EF4-FFF2-40B4-BE49-F238E27FC236}">
                  <a16:creationId xmlns:a16="http://schemas.microsoft.com/office/drawing/2014/main" id="{F1C31F8F-7773-48AA-9548-B2775F8D3575}"/>
                </a:ext>
              </a:extLst>
            </p:cNvPr>
            <p:cNvSpPr>
              <a:spLocks/>
            </p:cNvSpPr>
            <p:nvPr/>
          </p:nvSpPr>
          <p:spPr bwMode="auto">
            <a:xfrm>
              <a:off x="10629904" y="2348378"/>
              <a:ext cx="76321" cy="114482"/>
            </a:xfrm>
            <a:custGeom>
              <a:avLst/>
              <a:gdLst>
                <a:gd name="T0" fmla="*/ 0 w 16"/>
                <a:gd name="T1" fmla="*/ 16 h 23"/>
                <a:gd name="T2" fmla="*/ 7 w 16"/>
                <a:gd name="T3" fmla="*/ 18 h 23"/>
                <a:gd name="T4" fmla="*/ 9 w 16"/>
                <a:gd name="T5" fmla="*/ 16 h 23"/>
                <a:gd name="T6" fmla="*/ 0 w 16"/>
                <a:gd name="T7" fmla="*/ 7 h 23"/>
                <a:gd name="T8" fmla="*/ 8 w 16"/>
                <a:gd name="T9" fmla="*/ 0 h 23"/>
                <a:gd name="T10" fmla="*/ 15 w 16"/>
                <a:gd name="T11" fmla="*/ 1 h 23"/>
                <a:gd name="T12" fmla="*/ 15 w 16"/>
                <a:gd name="T13" fmla="*/ 6 h 23"/>
                <a:gd name="T14" fmla="*/ 9 w 16"/>
                <a:gd name="T15" fmla="*/ 5 h 23"/>
                <a:gd name="T16" fmla="*/ 6 w 16"/>
                <a:gd name="T17" fmla="*/ 6 h 23"/>
                <a:gd name="T18" fmla="*/ 16 w 16"/>
                <a:gd name="T19" fmla="*/ 15 h 23"/>
                <a:gd name="T20" fmla="*/ 7 w 16"/>
                <a:gd name="T21" fmla="*/ 23 h 23"/>
                <a:gd name="T22" fmla="*/ 0 w 16"/>
                <a:gd name="T23" fmla="*/ 22 h 23"/>
                <a:gd name="T24" fmla="*/ 0 w 16"/>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16"/>
                  </a:moveTo>
                  <a:cubicBezTo>
                    <a:pt x="2" y="17"/>
                    <a:pt x="4" y="18"/>
                    <a:pt x="7" y="18"/>
                  </a:cubicBezTo>
                  <a:cubicBezTo>
                    <a:pt x="8" y="18"/>
                    <a:pt x="9" y="17"/>
                    <a:pt x="9" y="16"/>
                  </a:cubicBezTo>
                  <a:cubicBezTo>
                    <a:pt x="9" y="12"/>
                    <a:pt x="0" y="15"/>
                    <a:pt x="0" y="7"/>
                  </a:cubicBezTo>
                  <a:cubicBezTo>
                    <a:pt x="0" y="2"/>
                    <a:pt x="4" y="0"/>
                    <a:pt x="8" y="0"/>
                  </a:cubicBezTo>
                  <a:cubicBezTo>
                    <a:pt x="10" y="0"/>
                    <a:pt x="13" y="0"/>
                    <a:pt x="15" y="1"/>
                  </a:cubicBezTo>
                  <a:cubicBezTo>
                    <a:pt x="15" y="6"/>
                    <a:pt x="15" y="6"/>
                    <a:pt x="15" y="6"/>
                  </a:cubicBezTo>
                  <a:cubicBezTo>
                    <a:pt x="13" y="5"/>
                    <a:pt x="11" y="5"/>
                    <a:pt x="9" y="5"/>
                  </a:cubicBezTo>
                  <a:cubicBezTo>
                    <a:pt x="8" y="5"/>
                    <a:pt x="6" y="5"/>
                    <a:pt x="6" y="6"/>
                  </a:cubicBezTo>
                  <a:cubicBezTo>
                    <a:pt x="6" y="10"/>
                    <a:pt x="16" y="7"/>
                    <a:pt x="16" y="15"/>
                  </a:cubicBezTo>
                  <a:cubicBezTo>
                    <a:pt x="16" y="21"/>
                    <a:pt x="12" y="23"/>
                    <a:pt x="7" y="23"/>
                  </a:cubicBezTo>
                  <a:cubicBezTo>
                    <a:pt x="4" y="23"/>
                    <a:pt x="2" y="22"/>
                    <a:pt x="0" y="22"/>
                  </a:cubicBezTo>
                  <a:lnTo>
                    <a:pt x="0" y="1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2" name="Freeform 30">
              <a:extLst>
                <a:ext uri="{FF2B5EF4-FFF2-40B4-BE49-F238E27FC236}">
                  <a16:creationId xmlns:a16="http://schemas.microsoft.com/office/drawing/2014/main" id="{101AEBD4-F46C-483C-986C-AD5989B34A99}"/>
                </a:ext>
              </a:extLst>
            </p:cNvPr>
            <p:cNvSpPr>
              <a:spLocks/>
            </p:cNvSpPr>
            <p:nvPr/>
          </p:nvSpPr>
          <p:spPr bwMode="auto">
            <a:xfrm>
              <a:off x="10712586" y="2313397"/>
              <a:ext cx="76321" cy="149463"/>
            </a:xfrm>
            <a:custGeom>
              <a:avLst/>
              <a:gdLst>
                <a:gd name="T0" fmla="*/ 0 w 16"/>
                <a:gd name="T1" fmla="*/ 7 h 30"/>
                <a:gd name="T2" fmla="*/ 5 w 16"/>
                <a:gd name="T3" fmla="*/ 7 h 30"/>
                <a:gd name="T4" fmla="*/ 5 w 16"/>
                <a:gd name="T5" fmla="*/ 2 h 30"/>
                <a:gd name="T6" fmla="*/ 11 w 16"/>
                <a:gd name="T7" fmla="*/ 0 h 30"/>
                <a:gd name="T8" fmla="*/ 11 w 16"/>
                <a:gd name="T9" fmla="*/ 7 h 30"/>
                <a:gd name="T10" fmla="*/ 16 w 16"/>
                <a:gd name="T11" fmla="*/ 7 h 30"/>
                <a:gd name="T12" fmla="*/ 16 w 16"/>
                <a:gd name="T13" fmla="*/ 12 h 30"/>
                <a:gd name="T14" fmla="*/ 11 w 16"/>
                <a:gd name="T15" fmla="*/ 12 h 30"/>
                <a:gd name="T16" fmla="*/ 11 w 16"/>
                <a:gd name="T17" fmla="*/ 21 h 30"/>
                <a:gd name="T18" fmla="*/ 14 w 16"/>
                <a:gd name="T19" fmla="*/ 25 h 30"/>
                <a:gd name="T20" fmla="*/ 16 w 16"/>
                <a:gd name="T21" fmla="*/ 24 h 30"/>
                <a:gd name="T22" fmla="*/ 16 w 16"/>
                <a:gd name="T23" fmla="*/ 29 h 30"/>
                <a:gd name="T24" fmla="*/ 12 w 16"/>
                <a:gd name="T25" fmla="*/ 30 h 30"/>
                <a:gd name="T26" fmla="*/ 4 w 16"/>
                <a:gd name="T27" fmla="*/ 21 h 30"/>
                <a:gd name="T28" fmla="*/ 4 w 16"/>
                <a:gd name="T29" fmla="*/ 12 h 30"/>
                <a:gd name="T30" fmla="*/ 0 w 16"/>
                <a:gd name="T31" fmla="*/ 12 h 30"/>
                <a:gd name="T32" fmla="*/ 0 w 16"/>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0">
                  <a:moveTo>
                    <a:pt x="0" y="7"/>
                  </a:moveTo>
                  <a:cubicBezTo>
                    <a:pt x="5" y="7"/>
                    <a:pt x="5" y="7"/>
                    <a:pt x="5" y="7"/>
                  </a:cubicBezTo>
                  <a:cubicBezTo>
                    <a:pt x="5" y="2"/>
                    <a:pt x="5" y="2"/>
                    <a:pt x="5" y="2"/>
                  </a:cubicBezTo>
                  <a:cubicBezTo>
                    <a:pt x="11" y="0"/>
                    <a:pt x="11" y="0"/>
                    <a:pt x="11" y="0"/>
                  </a:cubicBezTo>
                  <a:cubicBezTo>
                    <a:pt x="11" y="7"/>
                    <a:pt x="11" y="7"/>
                    <a:pt x="11" y="7"/>
                  </a:cubicBezTo>
                  <a:cubicBezTo>
                    <a:pt x="16" y="7"/>
                    <a:pt x="16" y="7"/>
                    <a:pt x="16" y="7"/>
                  </a:cubicBezTo>
                  <a:cubicBezTo>
                    <a:pt x="16" y="12"/>
                    <a:pt x="16" y="12"/>
                    <a:pt x="16" y="12"/>
                  </a:cubicBezTo>
                  <a:cubicBezTo>
                    <a:pt x="11" y="12"/>
                    <a:pt x="11" y="12"/>
                    <a:pt x="11" y="12"/>
                  </a:cubicBezTo>
                  <a:cubicBezTo>
                    <a:pt x="11" y="21"/>
                    <a:pt x="11" y="21"/>
                    <a:pt x="11" y="21"/>
                  </a:cubicBezTo>
                  <a:cubicBezTo>
                    <a:pt x="11" y="23"/>
                    <a:pt x="12" y="25"/>
                    <a:pt x="14" y="25"/>
                  </a:cubicBezTo>
                  <a:cubicBezTo>
                    <a:pt x="15" y="25"/>
                    <a:pt x="16" y="24"/>
                    <a:pt x="16" y="24"/>
                  </a:cubicBezTo>
                  <a:cubicBezTo>
                    <a:pt x="16" y="29"/>
                    <a:pt x="16" y="29"/>
                    <a:pt x="16" y="29"/>
                  </a:cubicBezTo>
                  <a:cubicBezTo>
                    <a:pt x="15" y="30"/>
                    <a:pt x="14" y="30"/>
                    <a:pt x="12" y="30"/>
                  </a:cubicBezTo>
                  <a:cubicBezTo>
                    <a:pt x="6" y="30"/>
                    <a:pt x="4" y="27"/>
                    <a:pt x="4" y="21"/>
                  </a:cubicBezTo>
                  <a:cubicBezTo>
                    <a:pt x="4" y="12"/>
                    <a:pt x="4" y="12"/>
                    <a:pt x="4" y="12"/>
                  </a:cubicBezTo>
                  <a:cubicBezTo>
                    <a:pt x="0" y="12"/>
                    <a:pt x="0" y="12"/>
                    <a:pt x="0" y="12"/>
                  </a:cubicBezTo>
                  <a:lnTo>
                    <a:pt x="0" y="7"/>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3" name="Freeform 31">
              <a:extLst>
                <a:ext uri="{FF2B5EF4-FFF2-40B4-BE49-F238E27FC236}">
                  <a16:creationId xmlns:a16="http://schemas.microsoft.com/office/drawing/2014/main" id="{E7A1CE73-B62E-4DB4-BB60-833C45C2DA2F}"/>
                </a:ext>
              </a:extLst>
            </p:cNvPr>
            <p:cNvSpPr>
              <a:spLocks/>
            </p:cNvSpPr>
            <p:nvPr/>
          </p:nvSpPr>
          <p:spPr bwMode="auto">
            <a:xfrm>
              <a:off x="10804807" y="2348378"/>
              <a:ext cx="165363" cy="108122"/>
            </a:xfrm>
            <a:custGeom>
              <a:avLst/>
              <a:gdLst>
                <a:gd name="T0" fmla="*/ 0 w 34"/>
                <a:gd name="T1" fmla="*/ 0 h 22"/>
                <a:gd name="T2" fmla="*/ 6 w 34"/>
                <a:gd name="T3" fmla="*/ 0 h 22"/>
                <a:gd name="T4" fmla="*/ 6 w 34"/>
                <a:gd name="T5" fmla="*/ 4 h 22"/>
                <a:gd name="T6" fmla="*/ 6 w 34"/>
                <a:gd name="T7" fmla="*/ 4 h 22"/>
                <a:gd name="T8" fmla="*/ 14 w 34"/>
                <a:gd name="T9" fmla="*/ 0 h 22"/>
                <a:gd name="T10" fmla="*/ 20 w 34"/>
                <a:gd name="T11" fmla="*/ 4 h 22"/>
                <a:gd name="T12" fmla="*/ 27 w 34"/>
                <a:gd name="T13" fmla="*/ 0 h 22"/>
                <a:gd name="T14" fmla="*/ 34 w 34"/>
                <a:gd name="T15" fmla="*/ 9 h 22"/>
                <a:gd name="T16" fmla="*/ 34 w 34"/>
                <a:gd name="T17" fmla="*/ 22 h 22"/>
                <a:gd name="T18" fmla="*/ 27 w 34"/>
                <a:gd name="T19" fmla="*/ 22 h 22"/>
                <a:gd name="T20" fmla="*/ 27 w 34"/>
                <a:gd name="T21" fmla="*/ 10 h 22"/>
                <a:gd name="T22" fmla="*/ 24 w 34"/>
                <a:gd name="T23" fmla="*/ 6 h 22"/>
                <a:gd name="T24" fmla="*/ 21 w 34"/>
                <a:gd name="T25" fmla="*/ 13 h 22"/>
                <a:gd name="T26" fmla="*/ 21 w 34"/>
                <a:gd name="T27" fmla="*/ 22 h 22"/>
                <a:gd name="T28" fmla="*/ 14 w 34"/>
                <a:gd name="T29" fmla="*/ 22 h 22"/>
                <a:gd name="T30" fmla="*/ 14 w 34"/>
                <a:gd name="T31" fmla="*/ 10 h 22"/>
                <a:gd name="T32" fmla="*/ 11 w 34"/>
                <a:gd name="T33" fmla="*/ 6 h 22"/>
                <a:gd name="T34" fmla="*/ 7 w 34"/>
                <a:gd name="T35" fmla="*/ 13 h 22"/>
                <a:gd name="T36" fmla="*/ 7 w 34"/>
                <a:gd name="T37" fmla="*/ 22 h 22"/>
                <a:gd name="T38" fmla="*/ 0 w 34"/>
                <a:gd name="T39" fmla="*/ 22 h 22"/>
                <a:gd name="T40" fmla="*/ 0 w 34"/>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22">
                  <a:moveTo>
                    <a:pt x="0" y="0"/>
                  </a:moveTo>
                  <a:cubicBezTo>
                    <a:pt x="6" y="0"/>
                    <a:pt x="6" y="0"/>
                    <a:pt x="6" y="0"/>
                  </a:cubicBezTo>
                  <a:cubicBezTo>
                    <a:pt x="6" y="4"/>
                    <a:pt x="6" y="4"/>
                    <a:pt x="6" y="4"/>
                  </a:cubicBezTo>
                  <a:cubicBezTo>
                    <a:pt x="6" y="4"/>
                    <a:pt x="6" y="4"/>
                    <a:pt x="6" y="4"/>
                  </a:cubicBezTo>
                  <a:cubicBezTo>
                    <a:pt x="8" y="1"/>
                    <a:pt x="11" y="0"/>
                    <a:pt x="14" y="0"/>
                  </a:cubicBezTo>
                  <a:cubicBezTo>
                    <a:pt x="17" y="0"/>
                    <a:pt x="19" y="1"/>
                    <a:pt x="20" y="4"/>
                  </a:cubicBezTo>
                  <a:cubicBezTo>
                    <a:pt x="22" y="1"/>
                    <a:pt x="24" y="0"/>
                    <a:pt x="27" y="0"/>
                  </a:cubicBezTo>
                  <a:cubicBezTo>
                    <a:pt x="33" y="0"/>
                    <a:pt x="34" y="3"/>
                    <a:pt x="34" y="9"/>
                  </a:cubicBezTo>
                  <a:cubicBezTo>
                    <a:pt x="34" y="22"/>
                    <a:pt x="34" y="22"/>
                    <a:pt x="34" y="22"/>
                  </a:cubicBezTo>
                  <a:cubicBezTo>
                    <a:pt x="27" y="22"/>
                    <a:pt x="27" y="22"/>
                    <a:pt x="27" y="22"/>
                  </a:cubicBezTo>
                  <a:cubicBezTo>
                    <a:pt x="27" y="10"/>
                    <a:pt x="27" y="10"/>
                    <a:pt x="27" y="10"/>
                  </a:cubicBezTo>
                  <a:cubicBezTo>
                    <a:pt x="27" y="8"/>
                    <a:pt x="26" y="6"/>
                    <a:pt x="24" y="6"/>
                  </a:cubicBezTo>
                  <a:cubicBezTo>
                    <a:pt x="22" y="6"/>
                    <a:pt x="21" y="8"/>
                    <a:pt x="21" y="13"/>
                  </a:cubicBezTo>
                  <a:cubicBezTo>
                    <a:pt x="21" y="22"/>
                    <a:pt x="21" y="22"/>
                    <a:pt x="21" y="22"/>
                  </a:cubicBezTo>
                  <a:cubicBezTo>
                    <a:pt x="14" y="22"/>
                    <a:pt x="14" y="22"/>
                    <a:pt x="14" y="22"/>
                  </a:cubicBezTo>
                  <a:cubicBezTo>
                    <a:pt x="14" y="10"/>
                    <a:pt x="14" y="10"/>
                    <a:pt x="14" y="10"/>
                  </a:cubicBezTo>
                  <a:cubicBezTo>
                    <a:pt x="14" y="8"/>
                    <a:pt x="13" y="6"/>
                    <a:pt x="11" y="6"/>
                  </a:cubicBezTo>
                  <a:cubicBezTo>
                    <a:pt x="8" y="6"/>
                    <a:pt x="7" y="8"/>
                    <a:pt x="7" y="13"/>
                  </a:cubicBezTo>
                  <a:cubicBezTo>
                    <a:pt x="7" y="22"/>
                    <a:pt x="7" y="22"/>
                    <a:pt x="7" y="22"/>
                  </a:cubicBezTo>
                  <a:cubicBezTo>
                    <a:pt x="0" y="22"/>
                    <a:pt x="0" y="22"/>
                    <a:pt x="0" y="22"/>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4" name="Freeform 32">
              <a:extLst>
                <a:ext uri="{FF2B5EF4-FFF2-40B4-BE49-F238E27FC236}">
                  <a16:creationId xmlns:a16="http://schemas.microsoft.com/office/drawing/2014/main" id="{7EE80236-5AE1-4027-9C5E-17FDFE51319B}"/>
                </a:ext>
              </a:extLst>
            </p:cNvPr>
            <p:cNvSpPr>
              <a:spLocks noEditPoints="1"/>
            </p:cNvSpPr>
            <p:nvPr/>
          </p:nvSpPr>
          <p:spPr bwMode="auto">
            <a:xfrm>
              <a:off x="10986071" y="2348378"/>
              <a:ext cx="101762" cy="114482"/>
            </a:xfrm>
            <a:custGeom>
              <a:avLst/>
              <a:gdLst>
                <a:gd name="T0" fmla="*/ 7 w 21"/>
                <a:gd name="T1" fmla="*/ 13 h 23"/>
                <a:gd name="T2" fmla="*/ 13 w 21"/>
                <a:gd name="T3" fmla="*/ 18 h 23"/>
                <a:gd name="T4" fmla="*/ 19 w 21"/>
                <a:gd name="T5" fmla="*/ 16 h 23"/>
                <a:gd name="T6" fmla="*/ 19 w 21"/>
                <a:gd name="T7" fmla="*/ 21 h 23"/>
                <a:gd name="T8" fmla="*/ 12 w 21"/>
                <a:gd name="T9" fmla="*/ 23 h 23"/>
                <a:gd name="T10" fmla="*/ 0 w 21"/>
                <a:gd name="T11" fmla="*/ 11 h 23"/>
                <a:gd name="T12" fmla="*/ 11 w 21"/>
                <a:gd name="T13" fmla="*/ 0 h 23"/>
                <a:gd name="T14" fmla="*/ 21 w 21"/>
                <a:gd name="T15" fmla="*/ 12 h 23"/>
                <a:gd name="T16" fmla="*/ 21 w 21"/>
                <a:gd name="T17" fmla="*/ 13 h 23"/>
                <a:gd name="T18" fmla="*/ 7 w 21"/>
                <a:gd name="T19" fmla="*/ 13 h 23"/>
                <a:gd name="T20" fmla="*/ 15 w 21"/>
                <a:gd name="T21" fmla="*/ 9 h 23"/>
                <a:gd name="T22" fmla="*/ 11 w 21"/>
                <a:gd name="T23" fmla="*/ 4 h 23"/>
                <a:gd name="T24" fmla="*/ 7 w 21"/>
                <a:gd name="T25" fmla="*/ 9 h 23"/>
                <a:gd name="T26" fmla="*/ 15 w 21"/>
                <a:gd name="T2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7" y="13"/>
                  </a:moveTo>
                  <a:cubicBezTo>
                    <a:pt x="7" y="16"/>
                    <a:pt x="10" y="18"/>
                    <a:pt x="13" y="18"/>
                  </a:cubicBezTo>
                  <a:cubicBezTo>
                    <a:pt x="15" y="18"/>
                    <a:pt x="17" y="17"/>
                    <a:pt x="19" y="16"/>
                  </a:cubicBezTo>
                  <a:cubicBezTo>
                    <a:pt x="19" y="21"/>
                    <a:pt x="19" y="21"/>
                    <a:pt x="19" y="21"/>
                  </a:cubicBezTo>
                  <a:cubicBezTo>
                    <a:pt x="17" y="22"/>
                    <a:pt x="14" y="23"/>
                    <a:pt x="12" y="23"/>
                  </a:cubicBezTo>
                  <a:cubicBezTo>
                    <a:pt x="5" y="23"/>
                    <a:pt x="0" y="18"/>
                    <a:pt x="0" y="11"/>
                  </a:cubicBezTo>
                  <a:cubicBezTo>
                    <a:pt x="0" y="4"/>
                    <a:pt x="5" y="0"/>
                    <a:pt x="11" y="0"/>
                  </a:cubicBezTo>
                  <a:cubicBezTo>
                    <a:pt x="18" y="0"/>
                    <a:pt x="21" y="5"/>
                    <a:pt x="21" y="12"/>
                  </a:cubicBezTo>
                  <a:cubicBezTo>
                    <a:pt x="21" y="13"/>
                    <a:pt x="21" y="13"/>
                    <a:pt x="21" y="13"/>
                  </a:cubicBezTo>
                  <a:lnTo>
                    <a:pt x="7" y="13"/>
                  </a:lnTo>
                  <a:close/>
                  <a:moveTo>
                    <a:pt x="15" y="9"/>
                  </a:moveTo>
                  <a:cubicBezTo>
                    <a:pt x="15" y="6"/>
                    <a:pt x="14" y="4"/>
                    <a:pt x="11" y="4"/>
                  </a:cubicBezTo>
                  <a:cubicBezTo>
                    <a:pt x="8" y="4"/>
                    <a:pt x="7" y="6"/>
                    <a:pt x="7" y="9"/>
                  </a:cubicBezTo>
                  <a:lnTo>
                    <a:pt x="15" y="9"/>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5" name="Freeform 33">
              <a:extLst>
                <a:ext uri="{FF2B5EF4-FFF2-40B4-BE49-F238E27FC236}">
                  <a16:creationId xmlns:a16="http://schemas.microsoft.com/office/drawing/2014/main" id="{3C715A56-9D23-41E1-9E75-E5D44661DA86}"/>
                </a:ext>
              </a:extLst>
            </p:cNvPr>
            <p:cNvSpPr>
              <a:spLocks/>
            </p:cNvSpPr>
            <p:nvPr/>
          </p:nvSpPr>
          <p:spPr bwMode="auto">
            <a:xfrm>
              <a:off x="11103733" y="2348378"/>
              <a:ext cx="101762" cy="108122"/>
            </a:xfrm>
            <a:custGeom>
              <a:avLst/>
              <a:gdLst>
                <a:gd name="T0" fmla="*/ 0 w 21"/>
                <a:gd name="T1" fmla="*/ 0 h 22"/>
                <a:gd name="T2" fmla="*/ 6 w 21"/>
                <a:gd name="T3" fmla="*/ 0 h 22"/>
                <a:gd name="T4" fmla="*/ 6 w 21"/>
                <a:gd name="T5" fmla="*/ 4 h 22"/>
                <a:gd name="T6" fmla="*/ 6 w 21"/>
                <a:gd name="T7" fmla="*/ 4 h 22"/>
                <a:gd name="T8" fmla="*/ 14 w 21"/>
                <a:gd name="T9" fmla="*/ 0 h 22"/>
                <a:gd name="T10" fmla="*/ 21 w 21"/>
                <a:gd name="T11" fmla="*/ 8 h 22"/>
                <a:gd name="T12" fmla="*/ 21 w 21"/>
                <a:gd name="T13" fmla="*/ 22 h 22"/>
                <a:gd name="T14" fmla="*/ 14 w 21"/>
                <a:gd name="T15" fmla="*/ 22 h 22"/>
                <a:gd name="T16" fmla="*/ 14 w 21"/>
                <a:gd name="T17" fmla="*/ 12 h 22"/>
                <a:gd name="T18" fmla="*/ 11 w 21"/>
                <a:gd name="T19" fmla="*/ 6 h 22"/>
                <a:gd name="T20" fmla="*/ 7 w 21"/>
                <a:gd name="T21" fmla="*/ 13 h 22"/>
                <a:gd name="T22" fmla="*/ 7 w 21"/>
                <a:gd name="T23" fmla="*/ 22 h 22"/>
                <a:gd name="T24" fmla="*/ 0 w 21"/>
                <a:gd name="T25" fmla="*/ 22 h 22"/>
                <a:gd name="T26" fmla="*/ 0 w 21"/>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0" y="0"/>
                  </a:moveTo>
                  <a:cubicBezTo>
                    <a:pt x="6" y="0"/>
                    <a:pt x="6" y="0"/>
                    <a:pt x="6" y="0"/>
                  </a:cubicBezTo>
                  <a:cubicBezTo>
                    <a:pt x="6" y="4"/>
                    <a:pt x="6" y="4"/>
                    <a:pt x="6" y="4"/>
                  </a:cubicBezTo>
                  <a:cubicBezTo>
                    <a:pt x="6" y="4"/>
                    <a:pt x="6" y="4"/>
                    <a:pt x="6" y="4"/>
                  </a:cubicBezTo>
                  <a:cubicBezTo>
                    <a:pt x="8" y="1"/>
                    <a:pt x="11" y="0"/>
                    <a:pt x="14" y="0"/>
                  </a:cubicBezTo>
                  <a:cubicBezTo>
                    <a:pt x="19" y="0"/>
                    <a:pt x="21" y="4"/>
                    <a:pt x="21" y="8"/>
                  </a:cubicBezTo>
                  <a:cubicBezTo>
                    <a:pt x="21" y="22"/>
                    <a:pt x="21" y="22"/>
                    <a:pt x="21" y="22"/>
                  </a:cubicBezTo>
                  <a:cubicBezTo>
                    <a:pt x="14" y="22"/>
                    <a:pt x="14" y="22"/>
                    <a:pt x="14" y="22"/>
                  </a:cubicBezTo>
                  <a:cubicBezTo>
                    <a:pt x="14" y="12"/>
                    <a:pt x="14" y="12"/>
                    <a:pt x="14" y="12"/>
                  </a:cubicBezTo>
                  <a:cubicBezTo>
                    <a:pt x="14" y="7"/>
                    <a:pt x="13" y="6"/>
                    <a:pt x="11" y="6"/>
                  </a:cubicBezTo>
                  <a:cubicBezTo>
                    <a:pt x="8" y="6"/>
                    <a:pt x="7" y="8"/>
                    <a:pt x="7" y="13"/>
                  </a:cubicBezTo>
                  <a:cubicBezTo>
                    <a:pt x="7" y="22"/>
                    <a:pt x="7" y="22"/>
                    <a:pt x="7" y="22"/>
                  </a:cubicBezTo>
                  <a:cubicBezTo>
                    <a:pt x="0" y="22"/>
                    <a:pt x="0" y="22"/>
                    <a:pt x="0" y="22"/>
                  </a:cubicBez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6" name="Freeform 34">
              <a:extLst>
                <a:ext uri="{FF2B5EF4-FFF2-40B4-BE49-F238E27FC236}">
                  <a16:creationId xmlns:a16="http://schemas.microsoft.com/office/drawing/2014/main" id="{749C1A30-798D-4B3F-883C-6681018F06F6}"/>
                </a:ext>
              </a:extLst>
            </p:cNvPr>
            <p:cNvSpPr>
              <a:spLocks/>
            </p:cNvSpPr>
            <p:nvPr/>
          </p:nvSpPr>
          <p:spPr bwMode="auto">
            <a:xfrm>
              <a:off x="11215034" y="2313397"/>
              <a:ext cx="79501" cy="149463"/>
            </a:xfrm>
            <a:custGeom>
              <a:avLst/>
              <a:gdLst>
                <a:gd name="T0" fmla="*/ 0 w 16"/>
                <a:gd name="T1" fmla="*/ 7 h 30"/>
                <a:gd name="T2" fmla="*/ 5 w 16"/>
                <a:gd name="T3" fmla="*/ 7 h 30"/>
                <a:gd name="T4" fmla="*/ 5 w 16"/>
                <a:gd name="T5" fmla="*/ 2 h 30"/>
                <a:gd name="T6" fmla="*/ 11 w 16"/>
                <a:gd name="T7" fmla="*/ 0 h 30"/>
                <a:gd name="T8" fmla="*/ 11 w 16"/>
                <a:gd name="T9" fmla="*/ 7 h 30"/>
                <a:gd name="T10" fmla="*/ 16 w 16"/>
                <a:gd name="T11" fmla="*/ 7 h 30"/>
                <a:gd name="T12" fmla="*/ 16 w 16"/>
                <a:gd name="T13" fmla="*/ 12 h 30"/>
                <a:gd name="T14" fmla="*/ 11 w 16"/>
                <a:gd name="T15" fmla="*/ 12 h 30"/>
                <a:gd name="T16" fmla="*/ 11 w 16"/>
                <a:gd name="T17" fmla="*/ 21 h 30"/>
                <a:gd name="T18" fmla="*/ 14 w 16"/>
                <a:gd name="T19" fmla="*/ 25 h 30"/>
                <a:gd name="T20" fmla="*/ 16 w 16"/>
                <a:gd name="T21" fmla="*/ 24 h 30"/>
                <a:gd name="T22" fmla="*/ 16 w 16"/>
                <a:gd name="T23" fmla="*/ 29 h 30"/>
                <a:gd name="T24" fmla="*/ 12 w 16"/>
                <a:gd name="T25" fmla="*/ 30 h 30"/>
                <a:gd name="T26" fmla="*/ 4 w 16"/>
                <a:gd name="T27" fmla="*/ 21 h 30"/>
                <a:gd name="T28" fmla="*/ 4 w 16"/>
                <a:gd name="T29" fmla="*/ 12 h 30"/>
                <a:gd name="T30" fmla="*/ 0 w 16"/>
                <a:gd name="T31" fmla="*/ 12 h 30"/>
                <a:gd name="T32" fmla="*/ 0 w 16"/>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0">
                  <a:moveTo>
                    <a:pt x="0" y="7"/>
                  </a:moveTo>
                  <a:cubicBezTo>
                    <a:pt x="5" y="7"/>
                    <a:pt x="5" y="7"/>
                    <a:pt x="5" y="7"/>
                  </a:cubicBezTo>
                  <a:cubicBezTo>
                    <a:pt x="5" y="2"/>
                    <a:pt x="5" y="2"/>
                    <a:pt x="5" y="2"/>
                  </a:cubicBezTo>
                  <a:cubicBezTo>
                    <a:pt x="11" y="0"/>
                    <a:pt x="11" y="0"/>
                    <a:pt x="11" y="0"/>
                  </a:cubicBezTo>
                  <a:cubicBezTo>
                    <a:pt x="11" y="7"/>
                    <a:pt x="11" y="7"/>
                    <a:pt x="11" y="7"/>
                  </a:cubicBezTo>
                  <a:cubicBezTo>
                    <a:pt x="16" y="7"/>
                    <a:pt x="16" y="7"/>
                    <a:pt x="16" y="7"/>
                  </a:cubicBezTo>
                  <a:cubicBezTo>
                    <a:pt x="16" y="12"/>
                    <a:pt x="16" y="12"/>
                    <a:pt x="16" y="12"/>
                  </a:cubicBezTo>
                  <a:cubicBezTo>
                    <a:pt x="11" y="12"/>
                    <a:pt x="11" y="12"/>
                    <a:pt x="11" y="12"/>
                  </a:cubicBezTo>
                  <a:cubicBezTo>
                    <a:pt x="11" y="21"/>
                    <a:pt x="11" y="21"/>
                    <a:pt x="11" y="21"/>
                  </a:cubicBezTo>
                  <a:cubicBezTo>
                    <a:pt x="11" y="23"/>
                    <a:pt x="12" y="25"/>
                    <a:pt x="14" y="25"/>
                  </a:cubicBezTo>
                  <a:cubicBezTo>
                    <a:pt x="15" y="25"/>
                    <a:pt x="16" y="24"/>
                    <a:pt x="16" y="24"/>
                  </a:cubicBezTo>
                  <a:cubicBezTo>
                    <a:pt x="16" y="29"/>
                    <a:pt x="16" y="29"/>
                    <a:pt x="16" y="29"/>
                  </a:cubicBezTo>
                  <a:cubicBezTo>
                    <a:pt x="15" y="30"/>
                    <a:pt x="14" y="30"/>
                    <a:pt x="12" y="30"/>
                  </a:cubicBezTo>
                  <a:cubicBezTo>
                    <a:pt x="6" y="30"/>
                    <a:pt x="4" y="27"/>
                    <a:pt x="4" y="21"/>
                  </a:cubicBezTo>
                  <a:cubicBezTo>
                    <a:pt x="4" y="12"/>
                    <a:pt x="4" y="12"/>
                    <a:pt x="4" y="12"/>
                  </a:cubicBezTo>
                  <a:cubicBezTo>
                    <a:pt x="0" y="12"/>
                    <a:pt x="0" y="12"/>
                    <a:pt x="0" y="12"/>
                  </a:cubicBezTo>
                  <a:lnTo>
                    <a:pt x="0" y="7"/>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7" name="Freeform 35">
              <a:extLst>
                <a:ext uri="{FF2B5EF4-FFF2-40B4-BE49-F238E27FC236}">
                  <a16:creationId xmlns:a16="http://schemas.microsoft.com/office/drawing/2014/main" id="{26D7DB0C-0FE5-4D65-BA17-4833024A073A}"/>
                </a:ext>
              </a:extLst>
            </p:cNvPr>
            <p:cNvSpPr>
              <a:spLocks noEditPoints="1"/>
            </p:cNvSpPr>
            <p:nvPr/>
          </p:nvSpPr>
          <p:spPr bwMode="auto">
            <a:xfrm>
              <a:off x="10232398" y="2558262"/>
              <a:ext cx="108122" cy="149463"/>
            </a:xfrm>
            <a:custGeom>
              <a:avLst/>
              <a:gdLst>
                <a:gd name="T0" fmla="*/ 0 w 22"/>
                <a:gd name="T1" fmla="*/ 0 h 30"/>
                <a:gd name="T2" fmla="*/ 12 w 22"/>
                <a:gd name="T3" fmla="*/ 0 h 30"/>
                <a:gd name="T4" fmla="*/ 21 w 22"/>
                <a:gd name="T5" fmla="*/ 8 h 30"/>
                <a:gd name="T6" fmla="*/ 16 w 22"/>
                <a:gd name="T7" fmla="*/ 15 h 30"/>
                <a:gd name="T8" fmla="*/ 16 w 22"/>
                <a:gd name="T9" fmla="*/ 15 h 30"/>
                <a:gd name="T10" fmla="*/ 22 w 22"/>
                <a:gd name="T11" fmla="*/ 21 h 30"/>
                <a:gd name="T12" fmla="*/ 11 w 22"/>
                <a:gd name="T13" fmla="*/ 30 h 30"/>
                <a:gd name="T14" fmla="*/ 0 w 22"/>
                <a:gd name="T15" fmla="*/ 30 h 30"/>
                <a:gd name="T16" fmla="*/ 0 w 22"/>
                <a:gd name="T17" fmla="*/ 0 h 30"/>
                <a:gd name="T18" fmla="*/ 7 w 22"/>
                <a:gd name="T19" fmla="*/ 24 h 30"/>
                <a:gd name="T20" fmla="*/ 9 w 22"/>
                <a:gd name="T21" fmla="*/ 24 h 30"/>
                <a:gd name="T22" fmla="*/ 15 w 22"/>
                <a:gd name="T23" fmla="*/ 21 h 30"/>
                <a:gd name="T24" fmla="*/ 9 w 22"/>
                <a:gd name="T25" fmla="*/ 17 h 30"/>
                <a:gd name="T26" fmla="*/ 7 w 22"/>
                <a:gd name="T27" fmla="*/ 17 h 30"/>
                <a:gd name="T28" fmla="*/ 7 w 22"/>
                <a:gd name="T29" fmla="*/ 24 h 30"/>
                <a:gd name="T30" fmla="*/ 7 w 22"/>
                <a:gd name="T31" fmla="*/ 12 h 30"/>
                <a:gd name="T32" fmla="*/ 9 w 22"/>
                <a:gd name="T33" fmla="*/ 12 h 30"/>
                <a:gd name="T34" fmla="*/ 14 w 22"/>
                <a:gd name="T35" fmla="*/ 9 h 30"/>
                <a:gd name="T36" fmla="*/ 9 w 22"/>
                <a:gd name="T37" fmla="*/ 6 h 30"/>
                <a:gd name="T38" fmla="*/ 7 w 22"/>
                <a:gd name="T39" fmla="*/ 6 h 30"/>
                <a:gd name="T40" fmla="*/ 7 w 22"/>
                <a:gd name="T4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0" y="0"/>
                  </a:moveTo>
                  <a:cubicBezTo>
                    <a:pt x="12" y="0"/>
                    <a:pt x="12" y="0"/>
                    <a:pt x="12" y="0"/>
                  </a:cubicBezTo>
                  <a:cubicBezTo>
                    <a:pt x="17" y="0"/>
                    <a:pt x="21" y="2"/>
                    <a:pt x="21" y="8"/>
                  </a:cubicBezTo>
                  <a:cubicBezTo>
                    <a:pt x="21" y="11"/>
                    <a:pt x="19" y="13"/>
                    <a:pt x="16" y="15"/>
                  </a:cubicBezTo>
                  <a:cubicBezTo>
                    <a:pt x="16" y="15"/>
                    <a:pt x="16" y="15"/>
                    <a:pt x="16" y="15"/>
                  </a:cubicBezTo>
                  <a:cubicBezTo>
                    <a:pt x="20" y="15"/>
                    <a:pt x="22" y="18"/>
                    <a:pt x="22" y="21"/>
                  </a:cubicBezTo>
                  <a:cubicBezTo>
                    <a:pt x="22" y="28"/>
                    <a:pt x="16" y="30"/>
                    <a:pt x="11" y="30"/>
                  </a:cubicBezTo>
                  <a:cubicBezTo>
                    <a:pt x="0" y="30"/>
                    <a:pt x="0" y="30"/>
                    <a:pt x="0" y="30"/>
                  </a:cubicBezTo>
                  <a:lnTo>
                    <a:pt x="0" y="0"/>
                  </a:lnTo>
                  <a:close/>
                  <a:moveTo>
                    <a:pt x="7" y="24"/>
                  </a:moveTo>
                  <a:cubicBezTo>
                    <a:pt x="9" y="24"/>
                    <a:pt x="9" y="24"/>
                    <a:pt x="9" y="24"/>
                  </a:cubicBezTo>
                  <a:cubicBezTo>
                    <a:pt x="12" y="24"/>
                    <a:pt x="15" y="24"/>
                    <a:pt x="15" y="21"/>
                  </a:cubicBezTo>
                  <a:cubicBezTo>
                    <a:pt x="15" y="17"/>
                    <a:pt x="12" y="17"/>
                    <a:pt x="9" y="17"/>
                  </a:cubicBezTo>
                  <a:cubicBezTo>
                    <a:pt x="7" y="17"/>
                    <a:pt x="7" y="17"/>
                    <a:pt x="7" y="17"/>
                  </a:cubicBezTo>
                  <a:lnTo>
                    <a:pt x="7" y="24"/>
                  </a:lnTo>
                  <a:close/>
                  <a:moveTo>
                    <a:pt x="7" y="12"/>
                  </a:moveTo>
                  <a:cubicBezTo>
                    <a:pt x="9" y="12"/>
                    <a:pt x="9" y="12"/>
                    <a:pt x="9" y="12"/>
                  </a:cubicBezTo>
                  <a:cubicBezTo>
                    <a:pt x="11" y="12"/>
                    <a:pt x="14" y="11"/>
                    <a:pt x="14" y="9"/>
                  </a:cubicBezTo>
                  <a:cubicBezTo>
                    <a:pt x="14" y="6"/>
                    <a:pt x="12" y="6"/>
                    <a:pt x="9" y="6"/>
                  </a:cubicBezTo>
                  <a:cubicBezTo>
                    <a:pt x="7" y="6"/>
                    <a:pt x="7" y="6"/>
                    <a:pt x="7" y="6"/>
                  </a:cubicBezTo>
                  <a:lnTo>
                    <a:pt x="7" y="12"/>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8" name="Freeform 36">
              <a:extLst>
                <a:ext uri="{FF2B5EF4-FFF2-40B4-BE49-F238E27FC236}">
                  <a16:creationId xmlns:a16="http://schemas.microsoft.com/office/drawing/2014/main" id="{25F48752-555F-4D29-8090-312572E2851E}"/>
                </a:ext>
              </a:extLst>
            </p:cNvPr>
            <p:cNvSpPr>
              <a:spLocks noEditPoints="1"/>
            </p:cNvSpPr>
            <p:nvPr/>
          </p:nvSpPr>
          <p:spPr bwMode="auto">
            <a:xfrm>
              <a:off x="10350060" y="2593242"/>
              <a:ext cx="101762" cy="114482"/>
            </a:xfrm>
            <a:custGeom>
              <a:avLst/>
              <a:gdLst>
                <a:gd name="T0" fmla="*/ 15 w 21"/>
                <a:gd name="T1" fmla="*/ 23 h 23"/>
                <a:gd name="T2" fmla="*/ 14 w 21"/>
                <a:gd name="T3" fmla="*/ 19 h 23"/>
                <a:gd name="T4" fmla="*/ 14 w 21"/>
                <a:gd name="T5" fmla="*/ 19 h 23"/>
                <a:gd name="T6" fmla="*/ 8 w 21"/>
                <a:gd name="T7" fmla="*/ 23 h 23"/>
                <a:gd name="T8" fmla="*/ 0 w 21"/>
                <a:gd name="T9" fmla="*/ 16 h 23"/>
                <a:gd name="T10" fmla="*/ 11 w 21"/>
                <a:gd name="T11" fmla="*/ 9 h 23"/>
                <a:gd name="T12" fmla="*/ 14 w 21"/>
                <a:gd name="T13" fmla="*/ 9 h 23"/>
                <a:gd name="T14" fmla="*/ 9 w 21"/>
                <a:gd name="T15" fmla="*/ 5 h 23"/>
                <a:gd name="T16" fmla="*/ 3 w 21"/>
                <a:gd name="T17" fmla="*/ 7 h 23"/>
                <a:gd name="T18" fmla="*/ 3 w 21"/>
                <a:gd name="T19" fmla="*/ 2 h 23"/>
                <a:gd name="T20" fmla="*/ 11 w 21"/>
                <a:gd name="T21" fmla="*/ 0 h 23"/>
                <a:gd name="T22" fmla="*/ 20 w 21"/>
                <a:gd name="T23" fmla="*/ 9 h 23"/>
                <a:gd name="T24" fmla="*/ 20 w 21"/>
                <a:gd name="T25" fmla="*/ 18 h 23"/>
                <a:gd name="T26" fmla="*/ 21 w 21"/>
                <a:gd name="T27" fmla="*/ 23 h 23"/>
                <a:gd name="T28" fmla="*/ 15 w 21"/>
                <a:gd name="T29" fmla="*/ 23 h 23"/>
                <a:gd name="T30" fmla="*/ 10 w 21"/>
                <a:gd name="T31" fmla="*/ 18 h 23"/>
                <a:gd name="T32" fmla="*/ 14 w 21"/>
                <a:gd name="T33" fmla="*/ 13 h 23"/>
                <a:gd name="T34" fmla="*/ 11 w 21"/>
                <a:gd name="T35" fmla="*/ 13 h 23"/>
                <a:gd name="T36" fmla="*/ 7 w 21"/>
                <a:gd name="T37" fmla="*/ 16 h 23"/>
                <a:gd name="T38" fmla="*/ 10 w 21"/>
                <a:gd name="T3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23">
                  <a:moveTo>
                    <a:pt x="15" y="23"/>
                  </a:moveTo>
                  <a:cubicBezTo>
                    <a:pt x="14" y="22"/>
                    <a:pt x="14" y="20"/>
                    <a:pt x="14" y="19"/>
                  </a:cubicBezTo>
                  <a:cubicBezTo>
                    <a:pt x="14" y="19"/>
                    <a:pt x="14" y="19"/>
                    <a:pt x="14" y="19"/>
                  </a:cubicBezTo>
                  <a:cubicBezTo>
                    <a:pt x="13" y="22"/>
                    <a:pt x="11" y="23"/>
                    <a:pt x="8" y="23"/>
                  </a:cubicBezTo>
                  <a:cubicBezTo>
                    <a:pt x="4" y="23"/>
                    <a:pt x="0" y="21"/>
                    <a:pt x="0" y="16"/>
                  </a:cubicBezTo>
                  <a:cubicBezTo>
                    <a:pt x="0" y="10"/>
                    <a:pt x="7" y="9"/>
                    <a:pt x="11" y="9"/>
                  </a:cubicBezTo>
                  <a:cubicBezTo>
                    <a:pt x="12" y="9"/>
                    <a:pt x="13" y="9"/>
                    <a:pt x="14" y="9"/>
                  </a:cubicBezTo>
                  <a:cubicBezTo>
                    <a:pt x="14" y="6"/>
                    <a:pt x="12" y="5"/>
                    <a:pt x="9" y="5"/>
                  </a:cubicBezTo>
                  <a:cubicBezTo>
                    <a:pt x="7" y="5"/>
                    <a:pt x="5" y="6"/>
                    <a:pt x="3" y="7"/>
                  </a:cubicBezTo>
                  <a:cubicBezTo>
                    <a:pt x="3" y="2"/>
                    <a:pt x="3" y="2"/>
                    <a:pt x="3" y="2"/>
                  </a:cubicBezTo>
                  <a:cubicBezTo>
                    <a:pt x="5" y="1"/>
                    <a:pt x="8" y="0"/>
                    <a:pt x="11" y="0"/>
                  </a:cubicBezTo>
                  <a:cubicBezTo>
                    <a:pt x="16" y="0"/>
                    <a:pt x="20" y="2"/>
                    <a:pt x="20" y="9"/>
                  </a:cubicBezTo>
                  <a:cubicBezTo>
                    <a:pt x="20" y="18"/>
                    <a:pt x="20" y="18"/>
                    <a:pt x="20" y="18"/>
                  </a:cubicBezTo>
                  <a:cubicBezTo>
                    <a:pt x="20" y="19"/>
                    <a:pt x="21" y="21"/>
                    <a:pt x="21" y="23"/>
                  </a:cubicBezTo>
                  <a:lnTo>
                    <a:pt x="15" y="23"/>
                  </a:lnTo>
                  <a:close/>
                  <a:moveTo>
                    <a:pt x="10" y="18"/>
                  </a:moveTo>
                  <a:cubicBezTo>
                    <a:pt x="12" y="18"/>
                    <a:pt x="14" y="16"/>
                    <a:pt x="14" y="13"/>
                  </a:cubicBezTo>
                  <a:cubicBezTo>
                    <a:pt x="13" y="13"/>
                    <a:pt x="12" y="13"/>
                    <a:pt x="11" y="13"/>
                  </a:cubicBezTo>
                  <a:cubicBezTo>
                    <a:pt x="9" y="13"/>
                    <a:pt x="7" y="14"/>
                    <a:pt x="7" y="16"/>
                  </a:cubicBezTo>
                  <a:cubicBezTo>
                    <a:pt x="7" y="17"/>
                    <a:pt x="8" y="18"/>
                    <a:pt x="10" y="18"/>
                  </a:cubicBezTo>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39" name="Freeform 37">
              <a:extLst>
                <a:ext uri="{FF2B5EF4-FFF2-40B4-BE49-F238E27FC236}">
                  <a16:creationId xmlns:a16="http://schemas.microsoft.com/office/drawing/2014/main" id="{E3ED8000-7674-49A0-AC40-FD38D7D8E387}"/>
                </a:ext>
              </a:extLst>
            </p:cNvPr>
            <p:cNvSpPr>
              <a:spLocks/>
            </p:cNvSpPr>
            <p:nvPr/>
          </p:nvSpPr>
          <p:spPr bwMode="auto">
            <a:xfrm>
              <a:off x="10470902" y="2593242"/>
              <a:ext cx="104942" cy="114482"/>
            </a:xfrm>
            <a:custGeom>
              <a:avLst/>
              <a:gdLst>
                <a:gd name="T0" fmla="*/ 0 w 21"/>
                <a:gd name="T1" fmla="*/ 1 h 23"/>
                <a:gd name="T2" fmla="*/ 6 w 21"/>
                <a:gd name="T3" fmla="*/ 1 h 23"/>
                <a:gd name="T4" fmla="*/ 6 w 21"/>
                <a:gd name="T5" fmla="*/ 5 h 23"/>
                <a:gd name="T6" fmla="*/ 6 w 21"/>
                <a:gd name="T7" fmla="*/ 5 h 23"/>
                <a:gd name="T8" fmla="*/ 14 w 21"/>
                <a:gd name="T9" fmla="*/ 0 h 23"/>
                <a:gd name="T10" fmla="*/ 21 w 21"/>
                <a:gd name="T11" fmla="*/ 9 h 23"/>
                <a:gd name="T12" fmla="*/ 21 w 21"/>
                <a:gd name="T13" fmla="*/ 23 h 23"/>
                <a:gd name="T14" fmla="*/ 14 w 21"/>
                <a:gd name="T15" fmla="*/ 23 h 23"/>
                <a:gd name="T16" fmla="*/ 14 w 21"/>
                <a:gd name="T17" fmla="*/ 12 h 23"/>
                <a:gd name="T18" fmla="*/ 11 w 21"/>
                <a:gd name="T19" fmla="*/ 6 h 23"/>
                <a:gd name="T20" fmla="*/ 7 w 21"/>
                <a:gd name="T21" fmla="*/ 13 h 23"/>
                <a:gd name="T22" fmla="*/ 7 w 21"/>
                <a:gd name="T23" fmla="*/ 23 h 23"/>
                <a:gd name="T24" fmla="*/ 0 w 21"/>
                <a:gd name="T25" fmla="*/ 23 h 23"/>
                <a:gd name="T26" fmla="*/ 0 w 21"/>
                <a:gd name="T2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3">
                  <a:moveTo>
                    <a:pt x="0" y="1"/>
                  </a:moveTo>
                  <a:cubicBezTo>
                    <a:pt x="6" y="1"/>
                    <a:pt x="6" y="1"/>
                    <a:pt x="6" y="1"/>
                  </a:cubicBezTo>
                  <a:cubicBezTo>
                    <a:pt x="6" y="5"/>
                    <a:pt x="6" y="5"/>
                    <a:pt x="6" y="5"/>
                  </a:cubicBezTo>
                  <a:cubicBezTo>
                    <a:pt x="6" y="5"/>
                    <a:pt x="6" y="5"/>
                    <a:pt x="6" y="5"/>
                  </a:cubicBezTo>
                  <a:cubicBezTo>
                    <a:pt x="8" y="1"/>
                    <a:pt x="10" y="0"/>
                    <a:pt x="14" y="0"/>
                  </a:cubicBezTo>
                  <a:cubicBezTo>
                    <a:pt x="19" y="0"/>
                    <a:pt x="21" y="4"/>
                    <a:pt x="21" y="9"/>
                  </a:cubicBezTo>
                  <a:cubicBezTo>
                    <a:pt x="21" y="23"/>
                    <a:pt x="21" y="23"/>
                    <a:pt x="21" y="23"/>
                  </a:cubicBezTo>
                  <a:cubicBezTo>
                    <a:pt x="14" y="23"/>
                    <a:pt x="14" y="23"/>
                    <a:pt x="14" y="23"/>
                  </a:cubicBezTo>
                  <a:cubicBezTo>
                    <a:pt x="14" y="12"/>
                    <a:pt x="14" y="12"/>
                    <a:pt x="14" y="12"/>
                  </a:cubicBezTo>
                  <a:cubicBezTo>
                    <a:pt x="14" y="8"/>
                    <a:pt x="13" y="6"/>
                    <a:pt x="11" y="6"/>
                  </a:cubicBezTo>
                  <a:cubicBezTo>
                    <a:pt x="8" y="6"/>
                    <a:pt x="7" y="9"/>
                    <a:pt x="7" y="13"/>
                  </a:cubicBezTo>
                  <a:cubicBezTo>
                    <a:pt x="7" y="23"/>
                    <a:pt x="7" y="23"/>
                    <a:pt x="7" y="23"/>
                  </a:cubicBezTo>
                  <a:cubicBezTo>
                    <a:pt x="0" y="23"/>
                    <a:pt x="0" y="23"/>
                    <a:pt x="0" y="23"/>
                  </a:cubicBezTo>
                  <a:lnTo>
                    <a:pt x="0" y="1"/>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0" name="Freeform 38">
              <a:extLst>
                <a:ext uri="{FF2B5EF4-FFF2-40B4-BE49-F238E27FC236}">
                  <a16:creationId xmlns:a16="http://schemas.microsoft.com/office/drawing/2014/main" id="{D4200067-D28C-45A9-AF55-DEA4D81CE35A}"/>
                </a:ext>
              </a:extLst>
            </p:cNvPr>
            <p:cNvSpPr>
              <a:spLocks/>
            </p:cNvSpPr>
            <p:nvPr/>
          </p:nvSpPr>
          <p:spPr bwMode="auto">
            <a:xfrm>
              <a:off x="10598104" y="2548721"/>
              <a:ext cx="98582" cy="159003"/>
            </a:xfrm>
            <a:custGeom>
              <a:avLst/>
              <a:gdLst>
                <a:gd name="T0" fmla="*/ 0 w 31"/>
                <a:gd name="T1" fmla="*/ 0 h 50"/>
                <a:gd name="T2" fmla="*/ 10 w 31"/>
                <a:gd name="T3" fmla="*/ 0 h 50"/>
                <a:gd name="T4" fmla="*/ 10 w 31"/>
                <a:gd name="T5" fmla="*/ 29 h 50"/>
                <a:gd name="T6" fmla="*/ 11 w 31"/>
                <a:gd name="T7" fmla="*/ 29 h 50"/>
                <a:gd name="T8" fmla="*/ 19 w 31"/>
                <a:gd name="T9" fmla="*/ 15 h 50"/>
                <a:gd name="T10" fmla="*/ 31 w 31"/>
                <a:gd name="T11" fmla="*/ 15 h 50"/>
                <a:gd name="T12" fmla="*/ 20 w 31"/>
                <a:gd name="T13" fmla="*/ 31 h 50"/>
                <a:gd name="T14" fmla="*/ 31 w 31"/>
                <a:gd name="T15" fmla="*/ 50 h 50"/>
                <a:gd name="T16" fmla="*/ 19 w 31"/>
                <a:gd name="T17" fmla="*/ 50 h 50"/>
                <a:gd name="T18" fmla="*/ 11 w 31"/>
                <a:gd name="T19" fmla="*/ 32 h 50"/>
                <a:gd name="T20" fmla="*/ 10 w 31"/>
                <a:gd name="T21" fmla="*/ 32 h 50"/>
                <a:gd name="T22" fmla="*/ 10 w 31"/>
                <a:gd name="T23" fmla="*/ 50 h 50"/>
                <a:gd name="T24" fmla="*/ 0 w 31"/>
                <a:gd name="T25" fmla="*/ 50 h 50"/>
                <a:gd name="T26" fmla="*/ 0 w 31"/>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50">
                  <a:moveTo>
                    <a:pt x="0" y="0"/>
                  </a:moveTo>
                  <a:lnTo>
                    <a:pt x="10" y="0"/>
                  </a:lnTo>
                  <a:lnTo>
                    <a:pt x="10" y="29"/>
                  </a:lnTo>
                  <a:lnTo>
                    <a:pt x="11" y="29"/>
                  </a:lnTo>
                  <a:lnTo>
                    <a:pt x="19" y="15"/>
                  </a:lnTo>
                  <a:lnTo>
                    <a:pt x="31" y="15"/>
                  </a:lnTo>
                  <a:lnTo>
                    <a:pt x="20" y="31"/>
                  </a:lnTo>
                  <a:lnTo>
                    <a:pt x="31" y="50"/>
                  </a:lnTo>
                  <a:lnTo>
                    <a:pt x="19" y="50"/>
                  </a:lnTo>
                  <a:lnTo>
                    <a:pt x="11" y="32"/>
                  </a:lnTo>
                  <a:lnTo>
                    <a:pt x="10" y="32"/>
                  </a:lnTo>
                  <a:lnTo>
                    <a:pt x="10" y="50"/>
                  </a:lnTo>
                  <a:lnTo>
                    <a:pt x="0" y="50"/>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1" name="Freeform 39">
              <a:extLst>
                <a:ext uri="{FF2B5EF4-FFF2-40B4-BE49-F238E27FC236}">
                  <a16:creationId xmlns:a16="http://schemas.microsoft.com/office/drawing/2014/main" id="{01164FFE-DFC6-41A4-AA87-EF25DC61507A}"/>
                </a:ext>
              </a:extLst>
            </p:cNvPr>
            <p:cNvSpPr>
              <a:spLocks/>
            </p:cNvSpPr>
            <p:nvPr/>
          </p:nvSpPr>
          <p:spPr bwMode="auto">
            <a:xfrm>
              <a:off x="9367423" y="2046273"/>
              <a:ext cx="184443" cy="740953"/>
            </a:xfrm>
            <a:custGeom>
              <a:avLst/>
              <a:gdLst>
                <a:gd name="T0" fmla="*/ 35 w 38"/>
                <a:gd name="T1" fmla="*/ 0 h 149"/>
                <a:gd name="T2" fmla="*/ 10 w 38"/>
                <a:gd name="T3" fmla="*/ 0 h 149"/>
                <a:gd name="T4" fmla="*/ 0 w 38"/>
                <a:gd name="T5" fmla="*/ 149 h 149"/>
                <a:gd name="T6" fmla="*/ 12 w 38"/>
                <a:gd name="T7" fmla="*/ 148 h 149"/>
                <a:gd name="T8" fmla="*/ 37 w 38"/>
                <a:gd name="T9" fmla="*/ 43 h 149"/>
                <a:gd name="T10" fmla="*/ 35 w 38"/>
                <a:gd name="T11" fmla="*/ 0 h 149"/>
              </a:gdLst>
              <a:ahLst/>
              <a:cxnLst>
                <a:cxn ang="0">
                  <a:pos x="T0" y="T1"/>
                </a:cxn>
                <a:cxn ang="0">
                  <a:pos x="T2" y="T3"/>
                </a:cxn>
                <a:cxn ang="0">
                  <a:pos x="T4" y="T5"/>
                </a:cxn>
                <a:cxn ang="0">
                  <a:pos x="T6" y="T7"/>
                </a:cxn>
                <a:cxn ang="0">
                  <a:pos x="T8" y="T9"/>
                </a:cxn>
                <a:cxn ang="0">
                  <a:pos x="T10" y="T11"/>
                </a:cxn>
              </a:cxnLst>
              <a:rect l="0" t="0" r="r" b="b"/>
              <a:pathLst>
                <a:path w="38" h="149">
                  <a:moveTo>
                    <a:pt x="35" y="0"/>
                  </a:moveTo>
                  <a:cubicBezTo>
                    <a:pt x="10" y="0"/>
                    <a:pt x="10" y="0"/>
                    <a:pt x="10" y="0"/>
                  </a:cubicBezTo>
                  <a:cubicBezTo>
                    <a:pt x="0" y="149"/>
                    <a:pt x="0" y="149"/>
                    <a:pt x="0" y="149"/>
                  </a:cubicBezTo>
                  <a:cubicBezTo>
                    <a:pt x="12" y="148"/>
                    <a:pt x="12" y="148"/>
                    <a:pt x="12" y="148"/>
                  </a:cubicBezTo>
                  <a:cubicBezTo>
                    <a:pt x="28" y="119"/>
                    <a:pt x="37" y="82"/>
                    <a:pt x="37" y="43"/>
                  </a:cubicBezTo>
                  <a:cubicBezTo>
                    <a:pt x="38" y="26"/>
                    <a:pt x="37" y="13"/>
                    <a:pt x="35" y="0"/>
                  </a:cubicBezTo>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2" name="Freeform 40">
              <a:extLst>
                <a:ext uri="{FF2B5EF4-FFF2-40B4-BE49-F238E27FC236}">
                  <a16:creationId xmlns:a16="http://schemas.microsoft.com/office/drawing/2014/main" id="{9113A30D-4F35-4C60-A97D-B1AD8E2E71B2}"/>
                </a:ext>
              </a:extLst>
            </p:cNvPr>
            <p:cNvSpPr>
              <a:spLocks/>
            </p:cNvSpPr>
            <p:nvPr/>
          </p:nvSpPr>
          <p:spPr bwMode="auto">
            <a:xfrm>
              <a:off x="9640908" y="2046273"/>
              <a:ext cx="171723" cy="731412"/>
            </a:xfrm>
            <a:custGeom>
              <a:avLst/>
              <a:gdLst>
                <a:gd name="T0" fmla="*/ 0 w 54"/>
                <a:gd name="T1" fmla="*/ 0 h 230"/>
                <a:gd name="T2" fmla="*/ 4 w 54"/>
                <a:gd name="T3" fmla="*/ 225 h 230"/>
                <a:gd name="T4" fmla="*/ 49 w 54"/>
                <a:gd name="T5" fmla="*/ 230 h 230"/>
                <a:gd name="T6" fmla="*/ 54 w 54"/>
                <a:gd name="T7" fmla="*/ 1 h 230"/>
                <a:gd name="T8" fmla="*/ 40 w 54"/>
                <a:gd name="T9" fmla="*/ 1 h 230"/>
                <a:gd name="T10" fmla="*/ 0 w 54"/>
                <a:gd name="T11" fmla="*/ 0 h 230"/>
              </a:gdLst>
              <a:ahLst/>
              <a:cxnLst>
                <a:cxn ang="0">
                  <a:pos x="T0" y="T1"/>
                </a:cxn>
                <a:cxn ang="0">
                  <a:pos x="T2" y="T3"/>
                </a:cxn>
                <a:cxn ang="0">
                  <a:pos x="T4" y="T5"/>
                </a:cxn>
                <a:cxn ang="0">
                  <a:pos x="T6" y="T7"/>
                </a:cxn>
                <a:cxn ang="0">
                  <a:pos x="T8" y="T9"/>
                </a:cxn>
                <a:cxn ang="0">
                  <a:pos x="T10" y="T11"/>
                </a:cxn>
              </a:cxnLst>
              <a:rect l="0" t="0" r="r" b="b"/>
              <a:pathLst>
                <a:path w="54" h="230">
                  <a:moveTo>
                    <a:pt x="0" y="0"/>
                  </a:moveTo>
                  <a:lnTo>
                    <a:pt x="4" y="225"/>
                  </a:lnTo>
                  <a:lnTo>
                    <a:pt x="49" y="230"/>
                  </a:lnTo>
                  <a:lnTo>
                    <a:pt x="54" y="1"/>
                  </a:lnTo>
                  <a:lnTo>
                    <a:pt x="40" y="1"/>
                  </a:lnTo>
                  <a:lnTo>
                    <a:pt x="0" y="0"/>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3" name="Freeform 41">
              <a:extLst>
                <a:ext uri="{FF2B5EF4-FFF2-40B4-BE49-F238E27FC236}">
                  <a16:creationId xmlns:a16="http://schemas.microsoft.com/office/drawing/2014/main" id="{7EAD09DA-BCEB-4B80-87E6-B80DBF5460F2}"/>
                </a:ext>
              </a:extLst>
            </p:cNvPr>
            <p:cNvSpPr>
              <a:spLocks/>
            </p:cNvSpPr>
            <p:nvPr/>
          </p:nvSpPr>
          <p:spPr bwMode="auto">
            <a:xfrm>
              <a:off x="9923932" y="2065353"/>
              <a:ext cx="120842" cy="814094"/>
            </a:xfrm>
            <a:custGeom>
              <a:avLst/>
              <a:gdLst>
                <a:gd name="T0" fmla="*/ 25 w 38"/>
                <a:gd name="T1" fmla="*/ 256 h 256"/>
                <a:gd name="T2" fmla="*/ 0 w 38"/>
                <a:gd name="T3" fmla="*/ 256 h 256"/>
                <a:gd name="T4" fmla="*/ 0 w 38"/>
                <a:gd name="T5" fmla="*/ 0 h 256"/>
                <a:gd name="T6" fmla="*/ 38 w 38"/>
                <a:gd name="T7" fmla="*/ 0 h 256"/>
                <a:gd name="T8" fmla="*/ 38 w 38"/>
                <a:gd name="T9" fmla="*/ 59 h 256"/>
                <a:gd name="T10" fmla="*/ 25 w 38"/>
                <a:gd name="T11" fmla="*/ 256 h 256"/>
              </a:gdLst>
              <a:ahLst/>
              <a:cxnLst>
                <a:cxn ang="0">
                  <a:pos x="T0" y="T1"/>
                </a:cxn>
                <a:cxn ang="0">
                  <a:pos x="T2" y="T3"/>
                </a:cxn>
                <a:cxn ang="0">
                  <a:pos x="T4" y="T5"/>
                </a:cxn>
                <a:cxn ang="0">
                  <a:pos x="T6" y="T7"/>
                </a:cxn>
                <a:cxn ang="0">
                  <a:pos x="T8" y="T9"/>
                </a:cxn>
                <a:cxn ang="0">
                  <a:pos x="T10" y="T11"/>
                </a:cxn>
              </a:cxnLst>
              <a:rect l="0" t="0" r="r" b="b"/>
              <a:pathLst>
                <a:path w="38" h="256">
                  <a:moveTo>
                    <a:pt x="25" y="256"/>
                  </a:moveTo>
                  <a:lnTo>
                    <a:pt x="0" y="256"/>
                  </a:lnTo>
                  <a:lnTo>
                    <a:pt x="0" y="0"/>
                  </a:lnTo>
                  <a:lnTo>
                    <a:pt x="38" y="0"/>
                  </a:lnTo>
                  <a:lnTo>
                    <a:pt x="38" y="59"/>
                  </a:lnTo>
                  <a:lnTo>
                    <a:pt x="25" y="256"/>
                  </a:lnTo>
                  <a:close/>
                </a:path>
              </a:pathLst>
            </a:custGeom>
            <a:solidFill>
              <a:srgbClr val="969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4" name="Freeform 42">
              <a:extLst>
                <a:ext uri="{FF2B5EF4-FFF2-40B4-BE49-F238E27FC236}">
                  <a16:creationId xmlns:a16="http://schemas.microsoft.com/office/drawing/2014/main" id="{B519835E-4401-4EF6-A12B-E21DE07D2511}"/>
                </a:ext>
              </a:extLst>
            </p:cNvPr>
            <p:cNvSpPr>
              <a:spLocks/>
            </p:cNvSpPr>
            <p:nvPr/>
          </p:nvSpPr>
          <p:spPr bwMode="auto">
            <a:xfrm>
              <a:off x="11739743" y="2462860"/>
              <a:ext cx="57241" cy="60421"/>
            </a:xfrm>
            <a:custGeom>
              <a:avLst/>
              <a:gdLst>
                <a:gd name="T0" fmla="*/ 18 w 18"/>
                <a:gd name="T1" fmla="*/ 6 h 19"/>
                <a:gd name="T2" fmla="*/ 11 w 18"/>
                <a:gd name="T3" fmla="*/ 6 h 19"/>
                <a:gd name="T4" fmla="*/ 9 w 18"/>
                <a:gd name="T5" fmla="*/ 0 h 19"/>
                <a:gd name="T6" fmla="*/ 8 w 18"/>
                <a:gd name="T7" fmla="*/ 8 h 19"/>
                <a:gd name="T8" fmla="*/ 0 w 18"/>
                <a:gd name="T9" fmla="*/ 8 h 19"/>
                <a:gd name="T10" fmla="*/ 6 w 18"/>
                <a:gd name="T11" fmla="*/ 11 h 19"/>
                <a:gd name="T12" fmla="*/ 4 w 18"/>
                <a:gd name="T13" fmla="*/ 19 h 19"/>
                <a:gd name="T14" fmla="*/ 9 w 18"/>
                <a:gd name="T15" fmla="*/ 14 h 19"/>
                <a:gd name="T16" fmla="*/ 15 w 18"/>
                <a:gd name="T17" fmla="*/ 17 h 19"/>
                <a:gd name="T18" fmla="*/ 12 w 18"/>
                <a:gd name="T19" fmla="*/ 11 h 19"/>
                <a:gd name="T20" fmla="*/ 18 w 18"/>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18" y="6"/>
                  </a:moveTo>
                  <a:lnTo>
                    <a:pt x="11" y="6"/>
                  </a:lnTo>
                  <a:lnTo>
                    <a:pt x="9" y="0"/>
                  </a:lnTo>
                  <a:lnTo>
                    <a:pt x="8" y="8"/>
                  </a:lnTo>
                  <a:lnTo>
                    <a:pt x="0" y="8"/>
                  </a:lnTo>
                  <a:lnTo>
                    <a:pt x="6" y="11"/>
                  </a:lnTo>
                  <a:lnTo>
                    <a:pt x="4" y="19"/>
                  </a:lnTo>
                  <a:lnTo>
                    <a:pt x="9" y="14"/>
                  </a:lnTo>
                  <a:lnTo>
                    <a:pt x="15" y="17"/>
                  </a:lnTo>
                  <a:lnTo>
                    <a:pt x="12" y="11"/>
                  </a:lnTo>
                  <a:lnTo>
                    <a:pt x="18" y="6"/>
                  </a:lnTo>
                  <a:close/>
                </a:path>
              </a:pathLst>
            </a:custGeom>
            <a:solidFill>
              <a:srgbClr val="4871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5" name="Freeform 43">
              <a:extLst>
                <a:ext uri="{FF2B5EF4-FFF2-40B4-BE49-F238E27FC236}">
                  <a16:creationId xmlns:a16="http://schemas.microsoft.com/office/drawing/2014/main" id="{41CD4C64-25B5-44E9-8158-658C230460D3}"/>
                </a:ext>
              </a:extLst>
            </p:cNvPr>
            <p:cNvSpPr>
              <a:spLocks/>
            </p:cNvSpPr>
            <p:nvPr/>
          </p:nvSpPr>
          <p:spPr bwMode="auto">
            <a:xfrm>
              <a:off x="11768364" y="2936688"/>
              <a:ext cx="54061" cy="54061"/>
            </a:xfrm>
            <a:custGeom>
              <a:avLst/>
              <a:gdLst>
                <a:gd name="T0" fmla="*/ 17 w 17"/>
                <a:gd name="T1" fmla="*/ 6 h 17"/>
                <a:gd name="T2" fmla="*/ 11 w 17"/>
                <a:gd name="T3" fmla="*/ 6 h 17"/>
                <a:gd name="T4" fmla="*/ 8 w 17"/>
                <a:gd name="T5" fmla="*/ 0 h 17"/>
                <a:gd name="T6" fmla="*/ 6 w 17"/>
                <a:gd name="T7" fmla="*/ 6 h 17"/>
                <a:gd name="T8" fmla="*/ 0 w 17"/>
                <a:gd name="T9" fmla="*/ 6 h 17"/>
                <a:gd name="T10" fmla="*/ 5 w 17"/>
                <a:gd name="T11" fmla="*/ 10 h 17"/>
                <a:gd name="T12" fmla="*/ 3 w 17"/>
                <a:gd name="T13" fmla="*/ 17 h 17"/>
                <a:gd name="T14" fmla="*/ 9 w 17"/>
                <a:gd name="T15" fmla="*/ 12 h 17"/>
                <a:gd name="T16" fmla="*/ 14 w 17"/>
                <a:gd name="T17" fmla="*/ 17 h 17"/>
                <a:gd name="T18" fmla="*/ 12 w 17"/>
                <a:gd name="T19" fmla="*/ 9 h 17"/>
                <a:gd name="T20" fmla="*/ 17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6"/>
                  </a:moveTo>
                  <a:lnTo>
                    <a:pt x="11" y="6"/>
                  </a:lnTo>
                  <a:lnTo>
                    <a:pt x="8" y="0"/>
                  </a:lnTo>
                  <a:lnTo>
                    <a:pt x="6" y="6"/>
                  </a:lnTo>
                  <a:lnTo>
                    <a:pt x="0" y="6"/>
                  </a:lnTo>
                  <a:lnTo>
                    <a:pt x="5" y="10"/>
                  </a:lnTo>
                  <a:lnTo>
                    <a:pt x="3" y="17"/>
                  </a:lnTo>
                  <a:lnTo>
                    <a:pt x="9" y="12"/>
                  </a:lnTo>
                  <a:lnTo>
                    <a:pt x="14" y="17"/>
                  </a:lnTo>
                  <a:lnTo>
                    <a:pt x="12" y="9"/>
                  </a:lnTo>
                  <a:lnTo>
                    <a:pt x="17" y="6"/>
                  </a:lnTo>
                  <a:close/>
                </a:path>
              </a:pathLst>
            </a:custGeom>
            <a:solidFill>
              <a:srgbClr val="9CAA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6" name="Freeform 44">
              <a:extLst>
                <a:ext uri="{FF2B5EF4-FFF2-40B4-BE49-F238E27FC236}">
                  <a16:creationId xmlns:a16="http://schemas.microsoft.com/office/drawing/2014/main" id="{AA713F0A-8750-4338-B2ED-CEBC1956F183}"/>
                </a:ext>
              </a:extLst>
            </p:cNvPr>
            <p:cNvSpPr>
              <a:spLocks/>
            </p:cNvSpPr>
            <p:nvPr/>
          </p:nvSpPr>
          <p:spPr bwMode="auto">
            <a:xfrm>
              <a:off x="11879666" y="2895347"/>
              <a:ext cx="54061" cy="60421"/>
            </a:xfrm>
            <a:custGeom>
              <a:avLst/>
              <a:gdLst>
                <a:gd name="T0" fmla="*/ 17 w 17"/>
                <a:gd name="T1" fmla="*/ 6 h 19"/>
                <a:gd name="T2" fmla="*/ 11 w 17"/>
                <a:gd name="T3" fmla="*/ 6 h 19"/>
                <a:gd name="T4" fmla="*/ 8 w 17"/>
                <a:gd name="T5" fmla="*/ 0 h 19"/>
                <a:gd name="T6" fmla="*/ 7 w 17"/>
                <a:gd name="T7" fmla="*/ 8 h 19"/>
                <a:gd name="T8" fmla="*/ 0 w 17"/>
                <a:gd name="T9" fmla="*/ 8 h 19"/>
                <a:gd name="T10" fmla="*/ 5 w 17"/>
                <a:gd name="T11" fmla="*/ 11 h 19"/>
                <a:gd name="T12" fmla="*/ 4 w 17"/>
                <a:gd name="T13" fmla="*/ 19 h 19"/>
                <a:gd name="T14" fmla="*/ 10 w 17"/>
                <a:gd name="T15" fmla="*/ 14 h 19"/>
                <a:gd name="T16" fmla="*/ 14 w 17"/>
                <a:gd name="T17" fmla="*/ 17 h 19"/>
                <a:gd name="T18" fmla="*/ 13 w 17"/>
                <a:gd name="T19" fmla="*/ 11 h 19"/>
                <a:gd name="T20" fmla="*/ 17 w 17"/>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9">
                  <a:moveTo>
                    <a:pt x="17" y="6"/>
                  </a:moveTo>
                  <a:lnTo>
                    <a:pt x="11" y="6"/>
                  </a:lnTo>
                  <a:lnTo>
                    <a:pt x="8" y="0"/>
                  </a:lnTo>
                  <a:lnTo>
                    <a:pt x="7" y="8"/>
                  </a:lnTo>
                  <a:lnTo>
                    <a:pt x="0" y="8"/>
                  </a:lnTo>
                  <a:lnTo>
                    <a:pt x="5" y="11"/>
                  </a:lnTo>
                  <a:lnTo>
                    <a:pt x="4" y="19"/>
                  </a:lnTo>
                  <a:lnTo>
                    <a:pt x="10" y="14"/>
                  </a:lnTo>
                  <a:lnTo>
                    <a:pt x="14" y="17"/>
                  </a:lnTo>
                  <a:lnTo>
                    <a:pt x="13" y="11"/>
                  </a:lnTo>
                  <a:lnTo>
                    <a:pt x="17" y="6"/>
                  </a:lnTo>
                  <a:close/>
                </a:path>
              </a:pathLst>
            </a:custGeom>
            <a:solidFill>
              <a:srgbClr val="91A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7" name="Freeform 45">
              <a:extLst>
                <a:ext uri="{FF2B5EF4-FFF2-40B4-BE49-F238E27FC236}">
                  <a16:creationId xmlns:a16="http://schemas.microsoft.com/office/drawing/2014/main" id="{E6ACC449-0A70-4444-8C53-93AD75FF5903}"/>
                </a:ext>
              </a:extLst>
            </p:cNvPr>
            <p:cNvSpPr>
              <a:spLocks/>
            </p:cNvSpPr>
            <p:nvPr/>
          </p:nvSpPr>
          <p:spPr bwMode="auto">
            <a:xfrm>
              <a:off x="11857405" y="2488300"/>
              <a:ext cx="57241" cy="60421"/>
            </a:xfrm>
            <a:custGeom>
              <a:avLst/>
              <a:gdLst>
                <a:gd name="T0" fmla="*/ 18 w 18"/>
                <a:gd name="T1" fmla="*/ 6 h 19"/>
                <a:gd name="T2" fmla="*/ 11 w 18"/>
                <a:gd name="T3" fmla="*/ 6 h 19"/>
                <a:gd name="T4" fmla="*/ 9 w 18"/>
                <a:gd name="T5" fmla="*/ 0 h 19"/>
                <a:gd name="T6" fmla="*/ 7 w 18"/>
                <a:gd name="T7" fmla="*/ 8 h 19"/>
                <a:gd name="T8" fmla="*/ 0 w 18"/>
                <a:gd name="T9" fmla="*/ 8 h 19"/>
                <a:gd name="T10" fmla="*/ 6 w 18"/>
                <a:gd name="T11" fmla="*/ 11 h 19"/>
                <a:gd name="T12" fmla="*/ 4 w 18"/>
                <a:gd name="T13" fmla="*/ 19 h 19"/>
                <a:gd name="T14" fmla="*/ 9 w 18"/>
                <a:gd name="T15" fmla="*/ 14 h 19"/>
                <a:gd name="T16" fmla="*/ 15 w 18"/>
                <a:gd name="T17" fmla="*/ 17 h 19"/>
                <a:gd name="T18" fmla="*/ 12 w 18"/>
                <a:gd name="T19" fmla="*/ 11 h 19"/>
                <a:gd name="T20" fmla="*/ 18 w 18"/>
                <a:gd name="T21"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9">
                  <a:moveTo>
                    <a:pt x="18" y="6"/>
                  </a:moveTo>
                  <a:lnTo>
                    <a:pt x="11" y="6"/>
                  </a:lnTo>
                  <a:lnTo>
                    <a:pt x="9" y="0"/>
                  </a:lnTo>
                  <a:lnTo>
                    <a:pt x="7" y="8"/>
                  </a:lnTo>
                  <a:lnTo>
                    <a:pt x="0" y="8"/>
                  </a:lnTo>
                  <a:lnTo>
                    <a:pt x="6" y="11"/>
                  </a:lnTo>
                  <a:lnTo>
                    <a:pt x="4" y="19"/>
                  </a:lnTo>
                  <a:lnTo>
                    <a:pt x="9" y="14"/>
                  </a:lnTo>
                  <a:lnTo>
                    <a:pt x="15" y="17"/>
                  </a:lnTo>
                  <a:lnTo>
                    <a:pt x="12" y="11"/>
                  </a:lnTo>
                  <a:lnTo>
                    <a:pt x="18" y="6"/>
                  </a:lnTo>
                  <a:close/>
                </a:path>
              </a:pathLst>
            </a:custGeom>
            <a:solidFill>
              <a:srgbClr val="5F7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8" name="Freeform 46">
              <a:extLst>
                <a:ext uri="{FF2B5EF4-FFF2-40B4-BE49-F238E27FC236}">
                  <a16:creationId xmlns:a16="http://schemas.microsoft.com/office/drawing/2014/main" id="{A87A0643-2F82-42A5-92C9-3BD0BB0A6A55}"/>
                </a:ext>
              </a:extLst>
            </p:cNvPr>
            <p:cNvSpPr>
              <a:spLocks/>
            </p:cNvSpPr>
            <p:nvPr/>
          </p:nvSpPr>
          <p:spPr bwMode="auto">
            <a:xfrm>
              <a:off x="11949627" y="2570982"/>
              <a:ext cx="54061" cy="57241"/>
            </a:xfrm>
            <a:custGeom>
              <a:avLst/>
              <a:gdLst>
                <a:gd name="T0" fmla="*/ 17 w 17"/>
                <a:gd name="T1" fmla="*/ 7 h 18"/>
                <a:gd name="T2" fmla="*/ 11 w 17"/>
                <a:gd name="T3" fmla="*/ 7 h 18"/>
                <a:gd name="T4" fmla="*/ 8 w 17"/>
                <a:gd name="T5" fmla="*/ 0 h 18"/>
                <a:gd name="T6" fmla="*/ 6 w 17"/>
                <a:gd name="T7" fmla="*/ 7 h 18"/>
                <a:gd name="T8" fmla="*/ 0 w 17"/>
                <a:gd name="T9" fmla="*/ 7 h 18"/>
                <a:gd name="T10" fmla="*/ 5 w 17"/>
                <a:gd name="T11" fmla="*/ 11 h 18"/>
                <a:gd name="T12" fmla="*/ 3 w 17"/>
                <a:gd name="T13" fmla="*/ 18 h 18"/>
                <a:gd name="T14" fmla="*/ 9 w 17"/>
                <a:gd name="T15" fmla="*/ 13 h 18"/>
                <a:gd name="T16" fmla="*/ 14 w 17"/>
                <a:gd name="T17" fmla="*/ 18 h 18"/>
                <a:gd name="T18" fmla="*/ 12 w 17"/>
                <a:gd name="T19" fmla="*/ 10 h 18"/>
                <a:gd name="T20" fmla="*/ 17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7"/>
                  </a:moveTo>
                  <a:lnTo>
                    <a:pt x="11" y="7"/>
                  </a:lnTo>
                  <a:lnTo>
                    <a:pt x="8" y="0"/>
                  </a:lnTo>
                  <a:lnTo>
                    <a:pt x="6" y="7"/>
                  </a:lnTo>
                  <a:lnTo>
                    <a:pt x="0" y="7"/>
                  </a:lnTo>
                  <a:lnTo>
                    <a:pt x="5" y="11"/>
                  </a:lnTo>
                  <a:lnTo>
                    <a:pt x="3" y="18"/>
                  </a:lnTo>
                  <a:lnTo>
                    <a:pt x="9" y="13"/>
                  </a:lnTo>
                  <a:lnTo>
                    <a:pt x="14" y="18"/>
                  </a:lnTo>
                  <a:lnTo>
                    <a:pt x="12" y="10"/>
                  </a:lnTo>
                  <a:lnTo>
                    <a:pt x="17" y="7"/>
                  </a:lnTo>
                  <a:close/>
                </a:path>
              </a:pathLst>
            </a:custGeom>
            <a:solidFill>
              <a:srgbClr val="738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49" name="Freeform 47">
              <a:extLst>
                <a:ext uri="{FF2B5EF4-FFF2-40B4-BE49-F238E27FC236}">
                  <a16:creationId xmlns:a16="http://schemas.microsoft.com/office/drawing/2014/main" id="{0A0BA2AF-7013-4511-ADCC-7A0209E311AF}"/>
                </a:ext>
              </a:extLst>
            </p:cNvPr>
            <p:cNvSpPr>
              <a:spLocks/>
            </p:cNvSpPr>
            <p:nvPr/>
          </p:nvSpPr>
          <p:spPr bwMode="auto">
            <a:xfrm>
              <a:off x="11959167" y="2806306"/>
              <a:ext cx="60421" cy="54061"/>
            </a:xfrm>
            <a:custGeom>
              <a:avLst/>
              <a:gdLst>
                <a:gd name="T0" fmla="*/ 5 w 19"/>
                <a:gd name="T1" fmla="*/ 17 h 17"/>
                <a:gd name="T2" fmla="*/ 6 w 19"/>
                <a:gd name="T3" fmla="*/ 11 h 17"/>
                <a:gd name="T4" fmla="*/ 0 w 19"/>
                <a:gd name="T5" fmla="*/ 8 h 17"/>
                <a:gd name="T6" fmla="*/ 6 w 19"/>
                <a:gd name="T7" fmla="*/ 6 h 17"/>
                <a:gd name="T8" fmla="*/ 9 w 19"/>
                <a:gd name="T9" fmla="*/ 0 h 17"/>
                <a:gd name="T10" fmla="*/ 11 w 19"/>
                <a:gd name="T11" fmla="*/ 6 h 17"/>
                <a:gd name="T12" fmla="*/ 19 w 19"/>
                <a:gd name="T13" fmla="*/ 6 h 17"/>
                <a:gd name="T14" fmla="*/ 12 w 19"/>
                <a:gd name="T15" fmla="*/ 11 h 17"/>
                <a:gd name="T16" fmla="*/ 15 w 19"/>
                <a:gd name="T17" fmla="*/ 17 h 17"/>
                <a:gd name="T18" fmla="*/ 9 w 19"/>
                <a:gd name="T19" fmla="*/ 14 h 17"/>
                <a:gd name="T20" fmla="*/ 5 w 19"/>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7">
                  <a:moveTo>
                    <a:pt x="5" y="17"/>
                  </a:moveTo>
                  <a:lnTo>
                    <a:pt x="6" y="11"/>
                  </a:lnTo>
                  <a:lnTo>
                    <a:pt x="0" y="8"/>
                  </a:lnTo>
                  <a:lnTo>
                    <a:pt x="6" y="6"/>
                  </a:lnTo>
                  <a:lnTo>
                    <a:pt x="9" y="0"/>
                  </a:lnTo>
                  <a:lnTo>
                    <a:pt x="11" y="6"/>
                  </a:lnTo>
                  <a:lnTo>
                    <a:pt x="19" y="6"/>
                  </a:lnTo>
                  <a:lnTo>
                    <a:pt x="12" y="11"/>
                  </a:lnTo>
                  <a:lnTo>
                    <a:pt x="15" y="17"/>
                  </a:lnTo>
                  <a:lnTo>
                    <a:pt x="9" y="14"/>
                  </a:lnTo>
                  <a:lnTo>
                    <a:pt x="5" y="17"/>
                  </a:lnTo>
                  <a:close/>
                </a:path>
              </a:pathLst>
            </a:custGeom>
            <a:solidFill>
              <a:srgbClr val="879A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50" name="Freeform 48">
              <a:extLst>
                <a:ext uri="{FF2B5EF4-FFF2-40B4-BE49-F238E27FC236}">
                  <a16:creationId xmlns:a16="http://schemas.microsoft.com/office/drawing/2014/main" id="{A0F15EA3-9B40-455E-BBB6-74A72B37A660}"/>
                </a:ext>
              </a:extLst>
            </p:cNvPr>
            <p:cNvSpPr>
              <a:spLocks/>
            </p:cNvSpPr>
            <p:nvPr/>
          </p:nvSpPr>
          <p:spPr bwMode="auto">
            <a:xfrm>
              <a:off x="11984608" y="2685464"/>
              <a:ext cx="57241" cy="57241"/>
            </a:xfrm>
            <a:custGeom>
              <a:avLst/>
              <a:gdLst>
                <a:gd name="T0" fmla="*/ 18 w 18"/>
                <a:gd name="T1" fmla="*/ 7 h 18"/>
                <a:gd name="T2" fmla="*/ 11 w 18"/>
                <a:gd name="T3" fmla="*/ 7 h 18"/>
                <a:gd name="T4" fmla="*/ 9 w 18"/>
                <a:gd name="T5" fmla="*/ 0 h 18"/>
                <a:gd name="T6" fmla="*/ 7 w 18"/>
                <a:gd name="T7" fmla="*/ 7 h 18"/>
                <a:gd name="T8" fmla="*/ 0 w 18"/>
                <a:gd name="T9" fmla="*/ 7 h 18"/>
                <a:gd name="T10" fmla="*/ 6 w 18"/>
                <a:gd name="T11" fmla="*/ 11 h 18"/>
                <a:gd name="T12" fmla="*/ 4 w 18"/>
                <a:gd name="T13" fmla="*/ 18 h 18"/>
                <a:gd name="T14" fmla="*/ 9 w 18"/>
                <a:gd name="T15" fmla="*/ 13 h 18"/>
                <a:gd name="T16" fmla="*/ 15 w 18"/>
                <a:gd name="T17" fmla="*/ 18 h 18"/>
                <a:gd name="T18" fmla="*/ 12 w 18"/>
                <a:gd name="T19" fmla="*/ 10 h 18"/>
                <a:gd name="T20" fmla="*/ 18 w 18"/>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7"/>
                  </a:moveTo>
                  <a:lnTo>
                    <a:pt x="11" y="7"/>
                  </a:lnTo>
                  <a:lnTo>
                    <a:pt x="9" y="0"/>
                  </a:lnTo>
                  <a:lnTo>
                    <a:pt x="7" y="7"/>
                  </a:lnTo>
                  <a:lnTo>
                    <a:pt x="0" y="7"/>
                  </a:lnTo>
                  <a:lnTo>
                    <a:pt x="6" y="11"/>
                  </a:lnTo>
                  <a:lnTo>
                    <a:pt x="4" y="18"/>
                  </a:lnTo>
                  <a:lnTo>
                    <a:pt x="9" y="13"/>
                  </a:lnTo>
                  <a:lnTo>
                    <a:pt x="15" y="18"/>
                  </a:lnTo>
                  <a:lnTo>
                    <a:pt x="12" y="10"/>
                  </a:lnTo>
                  <a:lnTo>
                    <a:pt x="18" y="7"/>
                  </a:lnTo>
                  <a:close/>
                </a:path>
              </a:pathLst>
            </a:custGeom>
            <a:solidFill>
              <a:srgbClr val="7D92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51" name="Freeform 49">
              <a:extLst>
                <a:ext uri="{FF2B5EF4-FFF2-40B4-BE49-F238E27FC236}">
                  <a16:creationId xmlns:a16="http://schemas.microsoft.com/office/drawing/2014/main" id="{C950F7A6-C072-4414-BA35-40488FE7EA3E}"/>
                </a:ext>
              </a:extLst>
            </p:cNvPr>
            <p:cNvSpPr>
              <a:spLocks/>
            </p:cNvSpPr>
            <p:nvPr/>
          </p:nvSpPr>
          <p:spPr bwMode="auto">
            <a:xfrm>
              <a:off x="11625261" y="2504201"/>
              <a:ext cx="54061" cy="54061"/>
            </a:xfrm>
            <a:custGeom>
              <a:avLst/>
              <a:gdLst>
                <a:gd name="T0" fmla="*/ 17 w 17"/>
                <a:gd name="T1" fmla="*/ 6 h 17"/>
                <a:gd name="T2" fmla="*/ 11 w 17"/>
                <a:gd name="T3" fmla="*/ 6 h 17"/>
                <a:gd name="T4" fmla="*/ 8 w 17"/>
                <a:gd name="T5" fmla="*/ 0 h 17"/>
                <a:gd name="T6" fmla="*/ 7 w 17"/>
                <a:gd name="T7" fmla="*/ 6 h 17"/>
                <a:gd name="T8" fmla="*/ 0 w 17"/>
                <a:gd name="T9" fmla="*/ 6 h 17"/>
                <a:gd name="T10" fmla="*/ 7 w 17"/>
                <a:gd name="T11" fmla="*/ 10 h 17"/>
                <a:gd name="T12" fmla="*/ 4 w 17"/>
                <a:gd name="T13" fmla="*/ 17 h 17"/>
                <a:gd name="T14" fmla="*/ 10 w 17"/>
                <a:gd name="T15" fmla="*/ 12 h 17"/>
                <a:gd name="T16" fmla="*/ 14 w 17"/>
                <a:gd name="T17" fmla="*/ 17 h 17"/>
                <a:gd name="T18" fmla="*/ 13 w 17"/>
                <a:gd name="T19" fmla="*/ 10 h 17"/>
                <a:gd name="T20" fmla="*/ 17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6"/>
                  </a:moveTo>
                  <a:lnTo>
                    <a:pt x="11" y="6"/>
                  </a:lnTo>
                  <a:lnTo>
                    <a:pt x="8" y="0"/>
                  </a:lnTo>
                  <a:lnTo>
                    <a:pt x="7" y="6"/>
                  </a:lnTo>
                  <a:lnTo>
                    <a:pt x="0" y="6"/>
                  </a:lnTo>
                  <a:lnTo>
                    <a:pt x="7" y="10"/>
                  </a:lnTo>
                  <a:lnTo>
                    <a:pt x="4" y="17"/>
                  </a:lnTo>
                  <a:lnTo>
                    <a:pt x="10" y="12"/>
                  </a:lnTo>
                  <a:lnTo>
                    <a:pt x="14" y="17"/>
                  </a:lnTo>
                  <a:lnTo>
                    <a:pt x="13" y="10"/>
                  </a:lnTo>
                  <a:lnTo>
                    <a:pt x="17" y="6"/>
                  </a:lnTo>
                  <a:close/>
                </a:path>
              </a:pathLst>
            </a:custGeom>
            <a:solidFill>
              <a:srgbClr val="2D6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52" name="Freeform 50">
              <a:extLst>
                <a:ext uri="{FF2B5EF4-FFF2-40B4-BE49-F238E27FC236}">
                  <a16:creationId xmlns:a16="http://schemas.microsoft.com/office/drawing/2014/main" id="{757CBD1A-A241-468F-A868-1222E4DC88ED}"/>
                </a:ext>
              </a:extLst>
            </p:cNvPr>
            <p:cNvSpPr>
              <a:spLocks/>
            </p:cNvSpPr>
            <p:nvPr/>
          </p:nvSpPr>
          <p:spPr bwMode="auto">
            <a:xfrm>
              <a:off x="11548940" y="2593242"/>
              <a:ext cx="54061" cy="54061"/>
            </a:xfrm>
            <a:custGeom>
              <a:avLst/>
              <a:gdLst>
                <a:gd name="T0" fmla="*/ 17 w 17"/>
                <a:gd name="T1" fmla="*/ 6 h 17"/>
                <a:gd name="T2" fmla="*/ 11 w 17"/>
                <a:gd name="T3" fmla="*/ 6 h 17"/>
                <a:gd name="T4" fmla="*/ 8 w 17"/>
                <a:gd name="T5" fmla="*/ 0 h 17"/>
                <a:gd name="T6" fmla="*/ 6 w 17"/>
                <a:gd name="T7" fmla="*/ 6 h 17"/>
                <a:gd name="T8" fmla="*/ 0 w 17"/>
                <a:gd name="T9" fmla="*/ 7 h 17"/>
                <a:gd name="T10" fmla="*/ 6 w 17"/>
                <a:gd name="T11" fmla="*/ 11 h 17"/>
                <a:gd name="T12" fmla="*/ 3 w 17"/>
                <a:gd name="T13" fmla="*/ 17 h 17"/>
                <a:gd name="T14" fmla="*/ 9 w 17"/>
                <a:gd name="T15" fmla="*/ 14 h 17"/>
                <a:gd name="T16" fmla="*/ 14 w 17"/>
                <a:gd name="T17" fmla="*/ 17 h 17"/>
                <a:gd name="T18" fmla="*/ 12 w 17"/>
                <a:gd name="T19" fmla="*/ 11 h 17"/>
                <a:gd name="T20" fmla="*/ 17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7" y="6"/>
                  </a:moveTo>
                  <a:lnTo>
                    <a:pt x="11" y="6"/>
                  </a:lnTo>
                  <a:lnTo>
                    <a:pt x="8" y="0"/>
                  </a:lnTo>
                  <a:lnTo>
                    <a:pt x="6" y="6"/>
                  </a:lnTo>
                  <a:lnTo>
                    <a:pt x="0" y="7"/>
                  </a:lnTo>
                  <a:lnTo>
                    <a:pt x="6" y="11"/>
                  </a:lnTo>
                  <a:lnTo>
                    <a:pt x="3" y="17"/>
                  </a:lnTo>
                  <a:lnTo>
                    <a:pt x="9" y="14"/>
                  </a:lnTo>
                  <a:lnTo>
                    <a:pt x="14" y="17"/>
                  </a:lnTo>
                  <a:lnTo>
                    <a:pt x="12" y="11"/>
                  </a:lnTo>
                  <a:lnTo>
                    <a:pt x="17" y="6"/>
                  </a:lnTo>
                  <a:close/>
                </a:path>
              </a:pathLst>
            </a:custGeom>
            <a:solidFill>
              <a:srgbClr val="005C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sp>
          <p:nvSpPr>
            <p:cNvPr id="53" name="Freeform 51">
              <a:extLst>
                <a:ext uri="{FF2B5EF4-FFF2-40B4-BE49-F238E27FC236}">
                  <a16:creationId xmlns:a16="http://schemas.microsoft.com/office/drawing/2014/main" id="{58451DA0-46EB-4FF8-8CBA-ECA359D027BC}"/>
                </a:ext>
              </a:extLst>
            </p:cNvPr>
            <p:cNvSpPr>
              <a:spLocks/>
            </p:cNvSpPr>
            <p:nvPr/>
          </p:nvSpPr>
          <p:spPr bwMode="auto">
            <a:xfrm>
              <a:off x="11647522" y="2911248"/>
              <a:ext cx="57241" cy="54061"/>
            </a:xfrm>
            <a:custGeom>
              <a:avLst/>
              <a:gdLst>
                <a:gd name="T0" fmla="*/ 18 w 18"/>
                <a:gd name="T1" fmla="*/ 6 h 17"/>
                <a:gd name="T2" fmla="*/ 10 w 18"/>
                <a:gd name="T3" fmla="*/ 6 h 17"/>
                <a:gd name="T4" fmla="*/ 9 w 18"/>
                <a:gd name="T5" fmla="*/ 0 h 17"/>
                <a:gd name="T6" fmla="*/ 7 w 18"/>
                <a:gd name="T7" fmla="*/ 6 h 17"/>
                <a:gd name="T8" fmla="*/ 0 w 18"/>
                <a:gd name="T9" fmla="*/ 6 h 17"/>
                <a:gd name="T10" fmla="*/ 6 w 18"/>
                <a:gd name="T11" fmla="*/ 11 h 17"/>
                <a:gd name="T12" fmla="*/ 4 w 18"/>
                <a:gd name="T13" fmla="*/ 17 h 17"/>
                <a:gd name="T14" fmla="*/ 9 w 18"/>
                <a:gd name="T15" fmla="*/ 12 h 17"/>
                <a:gd name="T16" fmla="*/ 15 w 18"/>
                <a:gd name="T17" fmla="*/ 17 h 17"/>
                <a:gd name="T18" fmla="*/ 12 w 18"/>
                <a:gd name="T19" fmla="*/ 11 h 17"/>
                <a:gd name="T20" fmla="*/ 18 w 18"/>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8" y="6"/>
                  </a:moveTo>
                  <a:lnTo>
                    <a:pt x="10" y="6"/>
                  </a:lnTo>
                  <a:lnTo>
                    <a:pt x="9" y="0"/>
                  </a:lnTo>
                  <a:lnTo>
                    <a:pt x="7" y="6"/>
                  </a:lnTo>
                  <a:lnTo>
                    <a:pt x="0" y="6"/>
                  </a:lnTo>
                  <a:lnTo>
                    <a:pt x="6" y="11"/>
                  </a:lnTo>
                  <a:lnTo>
                    <a:pt x="4" y="17"/>
                  </a:lnTo>
                  <a:lnTo>
                    <a:pt x="9" y="12"/>
                  </a:lnTo>
                  <a:lnTo>
                    <a:pt x="15" y="17"/>
                  </a:lnTo>
                  <a:lnTo>
                    <a:pt x="12" y="11"/>
                  </a:lnTo>
                  <a:lnTo>
                    <a:pt x="18" y="6"/>
                  </a:lnTo>
                  <a:close/>
                </a:path>
              </a:pathLst>
            </a:custGeom>
            <a:solidFill>
              <a:srgbClr val="A6B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p>
          </p:txBody>
        </p:sp>
      </p:grpSp>
    </p:spTree>
    <p:extLst>
      <p:ext uri="{BB962C8B-B14F-4D97-AF65-F5344CB8AC3E}">
        <p14:creationId xmlns:p14="http://schemas.microsoft.com/office/powerpoint/2010/main" val="365350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10</a:t>
            </a:fld>
            <a:endParaRPr lang="en-GB" sz="1200" dirty="0"/>
          </a:p>
        </p:txBody>
      </p:sp>
      <p:graphicFrame>
        <p:nvGraphicFramePr>
          <p:cNvPr id="7" name="Diagram 6"/>
          <p:cNvGraphicFramePr/>
          <p:nvPr>
            <p:extLst>
              <p:ext uri="{D42A27DB-BD31-4B8C-83A1-F6EECF244321}">
                <p14:modId xmlns:p14="http://schemas.microsoft.com/office/powerpoint/2010/main" val="1962977335"/>
              </p:ext>
            </p:extLst>
          </p:nvPr>
        </p:nvGraphicFramePr>
        <p:xfrm>
          <a:off x="251520" y="980665"/>
          <a:ext cx="8568952" cy="532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982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11</a:t>
            </a:fld>
            <a:endParaRPr lang="en-GB" sz="1200" dirty="0"/>
          </a:p>
        </p:txBody>
      </p:sp>
      <p:sp>
        <p:nvSpPr>
          <p:cNvPr id="50" name="Title 5"/>
          <p:cNvSpPr txBox="1">
            <a:spLocks/>
          </p:cNvSpPr>
          <p:nvPr/>
        </p:nvSpPr>
        <p:spPr>
          <a:xfrm>
            <a:off x="3959932" y="260648"/>
            <a:ext cx="4947334"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smtClean="0">
                <a:latin typeface="Calibri" panose="020F0502020204030204" pitchFamily="34" charset="0"/>
              </a:rPr>
              <a:t>Main features &amp; requirements</a:t>
            </a:r>
            <a:endParaRPr lang="en-GB" sz="2800" b="1" dirty="0">
              <a:latin typeface="Calibri" panose="020F0502020204030204" pitchFamily="34" charset="0"/>
            </a:endParaRPr>
          </a:p>
        </p:txBody>
      </p:sp>
      <p:sp>
        <p:nvSpPr>
          <p:cNvPr id="7" name="Rectangle 3"/>
          <p:cNvSpPr>
            <a:spLocks noGrp="1" noChangeArrowheads="1"/>
          </p:cNvSpPr>
          <p:nvPr>
            <p:ph idx="1"/>
          </p:nvPr>
        </p:nvSpPr>
        <p:spPr>
          <a:xfrm>
            <a:off x="333872" y="1340768"/>
            <a:ext cx="8352928" cy="941186"/>
          </a:xfrm>
        </p:spPr>
        <p:txBody>
          <a:bodyPr>
            <a:noAutofit/>
          </a:bodyPr>
          <a:lstStyle/>
          <a:p>
            <a:pPr marL="0" indent="0" algn="just">
              <a:spcBef>
                <a:spcPts val="450"/>
              </a:spcBef>
              <a:buClr>
                <a:schemeClr val="tx2"/>
              </a:buClr>
              <a:buNone/>
              <a:defRPr/>
            </a:pPr>
            <a:r>
              <a:rPr lang="en-US" sz="2000" b="1" dirty="0" smtClean="0">
                <a:solidFill>
                  <a:schemeClr val="tx2"/>
                </a:solidFill>
                <a:latin typeface="Calibri" panose="020F0502020204030204" pitchFamily="34" charset="0"/>
              </a:rPr>
              <a:t>EIB provides unfunded, uncapped guarantees (and counter-guarantees) to a Financial Intermediary on a NEWLY originated portfolio</a:t>
            </a:r>
          </a:p>
        </p:txBody>
      </p:sp>
      <p:pic>
        <p:nvPicPr>
          <p:cNvPr id="24" name="Picture 23"/>
          <p:cNvPicPr/>
          <p:nvPr/>
        </p:nvPicPr>
        <p:blipFill>
          <a:blip r:embed="rId2"/>
          <a:stretch>
            <a:fillRect/>
          </a:stretch>
        </p:blipFill>
        <p:spPr>
          <a:xfrm>
            <a:off x="71500" y="2439397"/>
            <a:ext cx="4046747" cy="3240360"/>
          </a:xfrm>
          <a:prstGeom prst="rect">
            <a:avLst/>
          </a:prstGeom>
        </p:spPr>
      </p:pic>
      <p:sp>
        <p:nvSpPr>
          <p:cNvPr id="8" name="Rectangle 3"/>
          <p:cNvSpPr txBox="1">
            <a:spLocks noChangeArrowheads="1"/>
          </p:cNvSpPr>
          <p:nvPr/>
        </p:nvSpPr>
        <p:spPr>
          <a:xfrm>
            <a:off x="3960541" y="2348880"/>
            <a:ext cx="4824536" cy="3577823"/>
          </a:xfrm>
          <a:prstGeom prst="rect">
            <a:avLst/>
          </a:prstGeom>
        </p:spPr>
        <p:txBody>
          <a:bodyPr>
            <a:noAutofit/>
          </a:bodyP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chemeClr val="tx2"/>
              </a:buClr>
              <a:buFont typeface="Wingdings" panose="05000000000000000000" pitchFamily="2" charset="2"/>
              <a:buChar char="Ø"/>
              <a:defRPr/>
            </a:pPr>
            <a:r>
              <a:rPr lang="en-US" sz="1800" i="1" u="sng" dirty="0" smtClean="0">
                <a:solidFill>
                  <a:schemeClr val="tx2"/>
                </a:solidFill>
                <a:latin typeface="Calibri" panose="020F0502020204030204" pitchFamily="34" charset="0"/>
              </a:rPr>
              <a:t>Guarantee structure</a:t>
            </a:r>
            <a:r>
              <a:rPr lang="en-US" sz="1800" u="sng" dirty="0" smtClean="0">
                <a:solidFill>
                  <a:schemeClr val="tx2"/>
                </a:solidFill>
                <a:latin typeface="Calibri" panose="020F0502020204030204" pitchFamily="34" charset="0"/>
              </a:rPr>
              <a:t>: </a:t>
            </a:r>
            <a:r>
              <a:rPr lang="en-US" sz="1800" dirty="0" smtClean="0">
                <a:solidFill>
                  <a:schemeClr val="tx2"/>
                </a:solidFill>
                <a:latin typeface="Calibri" panose="020F0502020204030204" pitchFamily="34" charset="0"/>
              </a:rPr>
              <a:t>Credit risk coverage will be provided for a portfolio of new exposures, on a loan-by-loan basis; </a:t>
            </a:r>
          </a:p>
          <a:p>
            <a:pPr algn="just">
              <a:spcBef>
                <a:spcPts val="450"/>
              </a:spcBef>
              <a:buClr>
                <a:schemeClr val="tx2"/>
              </a:buClr>
              <a:buFont typeface="Wingdings" panose="05000000000000000000" pitchFamily="2" charset="2"/>
              <a:buChar char="Ø"/>
              <a:defRPr/>
            </a:pPr>
            <a:r>
              <a:rPr lang="en-US" sz="1800" i="1" u="sng" dirty="0" smtClean="0">
                <a:solidFill>
                  <a:schemeClr val="tx2"/>
                </a:solidFill>
                <a:latin typeface="Calibri" panose="020F0502020204030204" pitchFamily="34" charset="0"/>
              </a:rPr>
              <a:t>Risk coverage</a:t>
            </a:r>
            <a:r>
              <a:rPr lang="en-US" sz="1800" u="sng" dirty="0" smtClean="0">
                <a:solidFill>
                  <a:schemeClr val="tx2"/>
                </a:solidFill>
                <a:latin typeface="Calibri" panose="020F0502020204030204" pitchFamily="34" charset="0"/>
              </a:rPr>
              <a:t>: </a:t>
            </a:r>
            <a:r>
              <a:rPr lang="en-US" sz="1800" dirty="0" smtClean="0">
                <a:solidFill>
                  <a:schemeClr val="tx2"/>
                </a:solidFill>
                <a:latin typeface="Calibri" panose="020F0502020204030204" pitchFamily="34" charset="0"/>
              </a:rPr>
              <a:t>Typically up to 50% on a loan by loan &amp; </a:t>
            </a:r>
            <a:r>
              <a:rPr lang="en-US" sz="1800" dirty="0" err="1" smtClean="0">
                <a:solidFill>
                  <a:schemeClr val="tx2"/>
                </a:solidFill>
                <a:latin typeface="Calibri" panose="020F0502020204030204" pitchFamily="34" charset="0"/>
              </a:rPr>
              <a:t>pari-passu</a:t>
            </a:r>
            <a:r>
              <a:rPr lang="en-US" sz="1800" dirty="0" smtClean="0">
                <a:solidFill>
                  <a:schemeClr val="tx2"/>
                </a:solidFill>
                <a:latin typeface="Calibri" panose="020F0502020204030204" pitchFamily="34" charset="0"/>
              </a:rPr>
              <a:t> basis, covering outstanding principal and accrued interest (up to 90 days) in respect of defaulted loans;</a:t>
            </a:r>
          </a:p>
          <a:p>
            <a:pPr algn="just">
              <a:spcBef>
                <a:spcPts val="450"/>
              </a:spcBef>
              <a:buClr>
                <a:schemeClr val="tx2"/>
              </a:buClr>
              <a:buFont typeface="Wingdings" panose="05000000000000000000" pitchFamily="2" charset="2"/>
              <a:buChar char="Ø"/>
              <a:defRPr/>
            </a:pPr>
            <a:r>
              <a:rPr lang="en-US" sz="1800" i="1" u="sng" dirty="0" smtClean="0">
                <a:solidFill>
                  <a:schemeClr val="tx2"/>
                </a:solidFill>
                <a:latin typeface="Calibri" panose="020F0502020204030204" pitchFamily="34" charset="0"/>
              </a:rPr>
              <a:t>Risk retention</a:t>
            </a:r>
            <a:r>
              <a:rPr lang="en-US" sz="1800" u="sng" dirty="0" smtClean="0">
                <a:solidFill>
                  <a:schemeClr val="tx2"/>
                </a:solidFill>
                <a:latin typeface="Calibri" panose="020F0502020204030204" pitchFamily="34" charset="0"/>
              </a:rPr>
              <a:t>: </a:t>
            </a:r>
            <a:r>
              <a:rPr lang="en-US" sz="1800" dirty="0" smtClean="0">
                <a:solidFill>
                  <a:schemeClr val="tx2"/>
                </a:solidFill>
                <a:latin typeface="Calibri" panose="020F0502020204030204" pitchFamily="34" charset="0"/>
              </a:rPr>
              <a:t>50%. Additional coverage from a third-party is possible as long as the FI retains at own risk, 50% of the credit risk on each exposure.</a:t>
            </a:r>
          </a:p>
          <a:p>
            <a:pPr algn="just">
              <a:spcBef>
                <a:spcPts val="450"/>
              </a:spcBef>
              <a:buClr>
                <a:schemeClr val="tx2"/>
              </a:buClr>
              <a:buFont typeface="Wingdings" panose="05000000000000000000" pitchFamily="2" charset="2"/>
              <a:buChar char="Ø"/>
              <a:defRPr/>
            </a:pPr>
            <a:endParaRPr lang="en-US" sz="1800" dirty="0" smtClean="0">
              <a:solidFill>
                <a:schemeClr val="tx2"/>
              </a:solidFill>
              <a:latin typeface="Calibri" panose="020F0502020204030204" pitchFamily="34" charset="0"/>
            </a:endParaRPr>
          </a:p>
        </p:txBody>
      </p:sp>
    </p:spTree>
    <p:extLst>
      <p:ext uri="{BB962C8B-B14F-4D97-AF65-F5344CB8AC3E}">
        <p14:creationId xmlns:p14="http://schemas.microsoft.com/office/powerpoint/2010/main" val="3979905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12</a:t>
            </a:fld>
            <a:endParaRPr lang="en-GB" sz="1200" dirty="0"/>
          </a:p>
        </p:txBody>
      </p:sp>
      <p:sp>
        <p:nvSpPr>
          <p:cNvPr id="50" name="Title 5"/>
          <p:cNvSpPr txBox="1">
            <a:spLocks/>
          </p:cNvSpPr>
          <p:nvPr/>
        </p:nvSpPr>
        <p:spPr>
          <a:xfrm>
            <a:off x="3959932" y="260648"/>
            <a:ext cx="4947334"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a:latin typeface="Calibri" panose="020F0502020204030204" pitchFamily="34" charset="0"/>
              </a:rPr>
              <a:t>Main features &amp; requirements</a:t>
            </a:r>
            <a:endParaRPr lang="en-GB" sz="2800" b="1" dirty="0">
              <a:latin typeface="Calibri" panose="020F0502020204030204" pitchFamily="34" charset="0"/>
            </a:endParaRPr>
          </a:p>
        </p:txBody>
      </p:sp>
      <p:sp>
        <p:nvSpPr>
          <p:cNvPr id="7" name="Rectangle 3"/>
          <p:cNvSpPr>
            <a:spLocks noGrp="1" noChangeArrowheads="1"/>
          </p:cNvSpPr>
          <p:nvPr>
            <p:ph idx="1"/>
          </p:nvPr>
        </p:nvSpPr>
        <p:spPr>
          <a:xfrm>
            <a:off x="827584" y="1336956"/>
            <a:ext cx="7668852" cy="4828348"/>
          </a:xfrm>
        </p:spPr>
        <p:txBody>
          <a:bodyPr>
            <a:noAutofit/>
          </a:bodyPr>
          <a:lstStyle/>
          <a:p>
            <a:pPr algn="just">
              <a:spcBef>
                <a:spcPts val="450"/>
              </a:spcBef>
              <a:buClr>
                <a:schemeClr val="tx2"/>
              </a:buClr>
              <a:buFont typeface="Wingdings" panose="05000000000000000000" pitchFamily="2" charset="2"/>
              <a:buChar char="Ø"/>
              <a:defRPr/>
            </a:pPr>
            <a:r>
              <a:rPr lang="en-US" sz="1800" b="1" dirty="0" smtClean="0">
                <a:solidFill>
                  <a:schemeClr val="tx2"/>
                </a:solidFill>
                <a:latin typeface="Calibri" panose="020F0502020204030204" pitchFamily="34" charset="0"/>
              </a:rPr>
              <a:t>Eligible counterparts</a:t>
            </a:r>
            <a:r>
              <a:rPr lang="en-US" sz="1800" dirty="0" smtClean="0">
                <a:solidFill>
                  <a:schemeClr val="tx2"/>
                </a:solidFill>
                <a:latin typeface="Calibri" panose="020F0502020204030204" pitchFamily="34" charset="0"/>
              </a:rPr>
              <a:t>: duly </a:t>
            </a:r>
            <a:r>
              <a:rPr lang="en-US" sz="1800" dirty="0">
                <a:solidFill>
                  <a:schemeClr val="tx2"/>
                </a:solidFill>
                <a:latin typeface="Calibri" panose="020F0502020204030204" pitchFamily="34" charset="0"/>
              </a:rPr>
              <a:t>authorized credit </a:t>
            </a:r>
            <a:r>
              <a:rPr lang="en-US" sz="1800" dirty="0" smtClean="0">
                <a:solidFill>
                  <a:schemeClr val="tx2"/>
                </a:solidFill>
                <a:latin typeface="Calibri" panose="020F0502020204030204" pitchFamily="34" charset="0"/>
              </a:rPr>
              <a:t>institutions – Banks</a:t>
            </a:r>
            <a:r>
              <a:rPr lang="en-US" sz="1800" dirty="0">
                <a:solidFill>
                  <a:schemeClr val="tx2"/>
                </a:solidFill>
                <a:latin typeface="Calibri" panose="020F0502020204030204" pitchFamily="34" charset="0"/>
              </a:rPr>
              <a:t>, Leasing &amp; Factoring </a:t>
            </a:r>
            <a:r>
              <a:rPr lang="en-US" sz="1800" dirty="0" smtClean="0">
                <a:solidFill>
                  <a:schemeClr val="tx2"/>
                </a:solidFill>
                <a:latin typeface="Calibri" panose="020F0502020204030204" pitchFamily="34" charset="0"/>
              </a:rPr>
              <a:t>Entities, NPBIs (jointly </a:t>
            </a:r>
            <a:r>
              <a:rPr lang="en-US" sz="1800" dirty="0">
                <a:solidFill>
                  <a:schemeClr val="tx2"/>
                </a:solidFill>
                <a:latin typeface="Calibri" panose="020F0502020204030204" pitchFamily="34" charset="0"/>
              </a:rPr>
              <a:t>referred to as “FIs</a:t>
            </a:r>
            <a:r>
              <a:rPr lang="en-US" sz="1800" dirty="0" smtClean="0">
                <a:solidFill>
                  <a:schemeClr val="tx2"/>
                </a:solidFill>
                <a:latin typeface="Calibri" panose="020F0502020204030204" pitchFamily="34" charset="0"/>
              </a:rPr>
              <a:t>”)</a:t>
            </a:r>
            <a:endParaRPr lang="en-US" sz="1800" dirty="0">
              <a:solidFill>
                <a:schemeClr val="tx2"/>
              </a:solidFill>
              <a:latin typeface="Calibri" panose="020F0502020204030204" pitchFamily="34" charset="0"/>
            </a:endParaRPr>
          </a:p>
          <a:p>
            <a:pPr marL="0" indent="0" algn="just">
              <a:spcBef>
                <a:spcPts val="450"/>
              </a:spcBef>
              <a:buClr>
                <a:schemeClr val="tx2"/>
              </a:buClr>
              <a:buNone/>
              <a:defRPr/>
            </a:pPr>
            <a:endParaRPr lang="en-US" sz="1800" dirty="0" smtClean="0">
              <a:solidFill>
                <a:schemeClr val="tx2"/>
              </a:solidFill>
              <a:latin typeface="Calibri" panose="020F0502020204030204" pitchFamily="34" charset="0"/>
            </a:endParaRPr>
          </a:p>
          <a:p>
            <a:pPr algn="just">
              <a:spcBef>
                <a:spcPts val="450"/>
              </a:spcBef>
              <a:buClr>
                <a:schemeClr val="tx2"/>
              </a:buClr>
              <a:buFont typeface="Wingdings" panose="05000000000000000000" pitchFamily="2" charset="2"/>
              <a:buChar char="Ø"/>
              <a:defRPr/>
            </a:pPr>
            <a:r>
              <a:rPr lang="en-US" sz="1800" b="1" dirty="0" smtClean="0">
                <a:solidFill>
                  <a:schemeClr val="tx2"/>
                </a:solidFill>
                <a:latin typeface="Calibri" panose="020F0502020204030204" pitchFamily="34" charset="0"/>
              </a:rPr>
              <a:t>Benefits </a:t>
            </a:r>
            <a:r>
              <a:rPr lang="en-US" sz="1800" b="1" dirty="0">
                <a:solidFill>
                  <a:schemeClr val="tx2"/>
                </a:solidFill>
                <a:latin typeface="Calibri" panose="020F0502020204030204" pitchFamily="34" charset="0"/>
              </a:rPr>
              <a:t>of the LRS product</a:t>
            </a:r>
          </a:p>
          <a:p>
            <a:pPr marL="457200" lvl="1" indent="0" algn="just">
              <a:spcBef>
                <a:spcPts val="0"/>
              </a:spcBef>
              <a:buNone/>
              <a:defRPr/>
            </a:pPr>
            <a:r>
              <a:rPr lang="en-US" sz="1800" i="1" dirty="0" smtClean="0">
                <a:solidFill>
                  <a:schemeClr val="tx2"/>
                </a:solidFill>
                <a:latin typeface="Calibri" panose="020F0502020204030204" pitchFamily="34" charset="0"/>
              </a:rPr>
              <a:t>To the FIs:</a:t>
            </a:r>
            <a:endParaRPr lang="en-US" sz="1800" i="1" dirty="0">
              <a:solidFill>
                <a:schemeClr val="tx2"/>
              </a:solidFill>
              <a:latin typeface="Calibri" panose="020F0502020204030204" pitchFamily="34" charset="0"/>
            </a:endParaRPr>
          </a:p>
          <a:p>
            <a:pPr marL="36000" indent="0" algn="just">
              <a:spcBef>
                <a:spcPts val="0"/>
              </a:spcBef>
              <a:buClr>
                <a:schemeClr val="tx2"/>
              </a:buClr>
              <a:buNone/>
              <a:defRPr/>
            </a:pPr>
            <a:r>
              <a:rPr lang="en-US" sz="1800" dirty="0" smtClean="0">
                <a:solidFill>
                  <a:schemeClr val="tx2"/>
                </a:solidFill>
                <a:latin typeface="Calibri" panose="020F0502020204030204" pitchFamily="34" charset="0"/>
              </a:rPr>
              <a:t>	</a:t>
            </a:r>
            <a:r>
              <a:rPr lang="en-US" sz="1600" dirty="0" smtClean="0">
                <a:solidFill>
                  <a:schemeClr val="tx2"/>
                </a:solidFill>
                <a:latin typeface="Calibri" panose="020F0502020204030204" pitchFamily="34" charset="0"/>
              </a:rPr>
              <a:t>• Provides </a:t>
            </a:r>
            <a:r>
              <a:rPr lang="en-US" sz="1600" dirty="0">
                <a:solidFill>
                  <a:schemeClr val="tx2"/>
                </a:solidFill>
                <a:latin typeface="Calibri" panose="020F0502020204030204" pitchFamily="34" charset="0"/>
              </a:rPr>
              <a:t>significant, uncapped, risk </a:t>
            </a:r>
            <a:r>
              <a:rPr lang="en-US" sz="1600" dirty="0" smtClean="0">
                <a:solidFill>
                  <a:schemeClr val="tx2"/>
                </a:solidFill>
                <a:latin typeface="Calibri" panose="020F0502020204030204" pitchFamily="34" charset="0"/>
              </a:rPr>
              <a:t>protection</a:t>
            </a:r>
          </a:p>
          <a:p>
            <a:pPr marL="36000" indent="0" algn="just">
              <a:spcBef>
                <a:spcPts val="0"/>
              </a:spcBef>
              <a:buClr>
                <a:schemeClr val="tx2"/>
              </a:buClr>
              <a:buNone/>
              <a:defRPr/>
            </a:pPr>
            <a:r>
              <a:rPr lang="en-US" sz="1600" dirty="0">
                <a:solidFill>
                  <a:schemeClr val="tx2"/>
                </a:solidFill>
                <a:latin typeface="Calibri" panose="020F0502020204030204" pitchFamily="34" charset="0"/>
              </a:rPr>
              <a:t>	</a:t>
            </a:r>
            <a:r>
              <a:rPr lang="en-US" sz="1600" dirty="0" smtClean="0">
                <a:solidFill>
                  <a:schemeClr val="tx2"/>
                </a:solidFill>
                <a:latin typeface="Calibri" panose="020F0502020204030204" pitchFamily="34" charset="0"/>
              </a:rPr>
              <a:t>• Designed </a:t>
            </a:r>
            <a:r>
              <a:rPr lang="en-US" sz="1600" dirty="0">
                <a:solidFill>
                  <a:schemeClr val="tx2"/>
                </a:solidFill>
                <a:latin typeface="Calibri" panose="020F0502020204030204" pitchFamily="34" charset="0"/>
              </a:rPr>
              <a:t>with the view of providing capital </a:t>
            </a:r>
            <a:r>
              <a:rPr lang="en-US" sz="1600" dirty="0" smtClean="0">
                <a:solidFill>
                  <a:schemeClr val="tx2"/>
                </a:solidFill>
                <a:latin typeface="Calibri" panose="020F0502020204030204" pitchFamily="34" charset="0"/>
              </a:rPr>
              <a:t>relief</a:t>
            </a:r>
          </a:p>
          <a:p>
            <a:pPr marL="952500" indent="-1009650" algn="just">
              <a:spcBef>
                <a:spcPts val="0"/>
              </a:spcBef>
              <a:buClr>
                <a:schemeClr val="tx2"/>
              </a:buClr>
              <a:buNone/>
              <a:defRPr/>
            </a:pPr>
            <a:r>
              <a:rPr lang="en-US" sz="1600" dirty="0" smtClean="0">
                <a:solidFill>
                  <a:schemeClr val="tx2"/>
                </a:solidFill>
                <a:latin typeface="Calibri" panose="020F0502020204030204" pitchFamily="34" charset="0"/>
              </a:rPr>
              <a:t>	• Alleviates internal concentrations and limit restrictions on individual obligors and/or sectors</a:t>
            </a:r>
          </a:p>
          <a:p>
            <a:pPr marL="36000" indent="0" algn="just">
              <a:spcBef>
                <a:spcPts val="0"/>
              </a:spcBef>
              <a:buClr>
                <a:schemeClr val="tx2"/>
              </a:buClr>
              <a:buNone/>
              <a:defRPr/>
            </a:pPr>
            <a:r>
              <a:rPr lang="en-US" sz="1600" dirty="0" smtClean="0">
                <a:solidFill>
                  <a:schemeClr val="tx2"/>
                </a:solidFill>
                <a:latin typeface="Calibri" panose="020F0502020204030204" pitchFamily="34" charset="0"/>
              </a:rPr>
              <a:t>	• </a:t>
            </a:r>
            <a:r>
              <a:rPr lang="en-US" sz="1600" b="1" dirty="0" smtClean="0">
                <a:solidFill>
                  <a:schemeClr val="tx2"/>
                </a:solidFill>
                <a:latin typeface="Calibri" panose="020F0502020204030204" pitchFamily="34" charset="0"/>
              </a:rPr>
              <a:t>Implemented under a full delegation approach</a:t>
            </a:r>
          </a:p>
          <a:p>
            <a:pPr marL="36000" indent="0" algn="just">
              <a:spcBef>
                <a:spcPts val="0"/>
              </a:spcBef>
              <a:buClr>
                <a:schemeClr val="tx2"/>
              </a:buClr>
              <a:buNone/>
              <a:defRPr/>
            </a:pPr>
            <a:endParaRPr lang="en-US" sz="1600" b="1" dirty="0" smtClean="0">
              <a:solidFill>
                <a:schemeClr val="tx2"/>
              </a:solidFill>
              <a:latin typeface="Calibri" panose="020F0502020204030204" pitchFamily="34" charset="0"/>
            </a:endParaRPr>
          </a:p>
          <a:p>
            <a:pPr marL="457200" lvl="1" indent="0" algn="just">
              <a:spcBef>
                <a:spcPts val="0"/>
              </a:spcBef>
              <a:buNone/>
              <a:defRPr/>
            </a:pPr>
            <a:r>
              <a:rPr lang="en-US" sz="1800" i="1" dirty="0" smtClean="0">
                <a:solidFill>
                  <a:schemeClr val="tx2"/>
                </a:solidFill>
                <a:latin typeface="Calibri" panose="020F0502020204030204" pitchFamily="34" charset="0"/>
              </a:rPr>
              <a:t>To the Final Beneficiaries:</a:t>
            </a:r>
          </a:p>
          <a:p>
            <a:pPr marL="987425" lvl="1" indent="-530225" algn="just">
              <a:spcBef>
                <a:spcPts val="0"/>
              </a:spcBef>
              <a:buNone/>
              <a:defRPr/>
            </a:pPr>
            <a:r>
              <a:rPr lang="en-US" sz="1400" dirty="0" smtClean="0">
                <a:solidFill>
                  <a:schemeClr val="tx2"/>
                </a:solidFill>
                <a:latin typeface="Calibri" panose="020F0502020204030204" pitchFamily="34" charset="0"/>
              </a:rPr>
              <a:t>	• </a:t>
            </a:r>
            <a:r>
              <a:rPr lang="en-US" sz="1600" dirty="0" smtClean="0">
                <a:solidFill>
                  <a:schemeClr val="tx2"/>
                </a:solidFill>
                <a:latin typeface="Calibri" panose="020F0502020204030204" pitchFamily="34" charset="0"/>
              </a:rPr>
              <a:t>Facilitates access to finance and at beneficial terms, in the form of reduced interest rates and/or longer maturities.</a:t>
            </a:r>
          </a:p>
          <a:p>
            <a:pPr marL="987425" lvl="1" indent="-530225" algn="just">
              <a:spcBef>
                <a:spcPts val="0"/>
              </a:spcBef>
              <a:buNone/>
              <a:defRPr/>
            </a:pPr>
            <a:endParaRPr lang="en-US" sz="1600" dirty="0" smtClean="0">
              <a:solidFill>
                <a:schemeClr val="tx2"/>
              </a:solidFill>
              <a:latin typeface="Calibri" panose="020F0502020204030204" pitchFamily="34" charset="0"/>
            </a:endParaRPr>
          </a:p>
          <a:p>
            <a:pPr lvl="0" algn="just">
              <a:spcBef>
                <a:spcPts val="450"/>
              </a:spcBef>
              <a:buClr>
                <a:srgbClr val="00529F"/>
              </a:buClr>
              <a:buFont typeface="Wingdings" panose="05000000000000000000" pitchFamily="2" charset="2"/>
              <a:buChar char="Ø"/>
              <a:defRPr/>
            </a:pPr>
            <a:r>
              <a:rPr lang="en-US" sz="1800" b="1" dirty="0" smtClean="0">
                <a:solidFill>
                  <a:schemeClr val="tx2"/>
                </a:solidFill>
                <a:latin typeface="Calibri" panose="020F0502020204030204" pitchFamily="34" charset="0"/>
              </a:rPr>
              <a:t>Pricing</a:t>
            </a:r>
            <a:r>
              <a:rPr lang="en-US" sz="1800" dirty="0">
                <a:solidFill>
                  <a:schemeClr val="tx2"/>
                </a:solidFill>
                <a:latin typeface="Calibri" panose="020F0502020204030204" pitchFamily="34" charset="0"/>
              </a:rPr>
              <a:t>: </a:t>
            </a:r>
            <a:r>
              <a:rPr lang="en-US" sz="1600" dirty="0">
                <a:solidFill>
                  <a:schemeClr val="tx2"/>
                </a:solidFill>
                <a:latin typeface="Calibri" panose="020F0502020204030204" pitchFamily="34" charset="0"/>
              </a:rPr>
              <a:t>pricing grid based on a mapping exercise performed during the Due Diligence process, based on FI’s 1-year PD and the tenor of the guaranteed exposure</a:t>
            </a:r>
          </a:p>
          <a:p>
            <a:pPr marL="987425" lvl="1" indent="-530225" algn="just">
              <a:spcBef>
                <a:spcPts val="0"/>
              </a:spcBef>
              <a:buNone/>
              <a:defRPr/>
            </a:pPr>
            <a:endParaRPr lang="en-US" sz="1600" dirty="0" smtClean="0">
              <a:solidFill>
                <a:schemeClr val="tx2"/>
              </a:solidFill>
              <a:latin typeface="Calibri" panose="020F0502020204030204" pitchFamily="34" charset="0"/>
            </a:endParaRPr>
          </a:p>
        </p:txBody>
      </p:sp>
    </p:spTree>
    <p:extLst>
      <p:ext uri="{BB962C8B-B14F-4D97-AF65-F5344CB8AC3E}">
        <p14:creationId xmlns:p14="http://schemas.microsoft.com/office/powerpoint/2010/main" val="416205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13</a:t>
            </a:fld>
            <a:endParaRPr lang="en-GB" sz="1200" dirty="0"/>
          </a:p>
        </p:txBody>
      </p:sp>
      <p:sp>
        <p:nvSpPr>
          <p:cNvPr id="50" name="Title 5"/>
          <p:cNvSpPr txBox="1">
            <a:spLocks/>
          </p:cNvSpPr>
          <p:nvPr/>
        </p:nvSpPr>
        <p:spPr>
          <a:xfrm>
            <a:off x="3959932" y="260648"/>
            <a:ext cx="4947334"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a:latin typeface="Calibri" panose="020F0502020204030204" pitchFamily="34" charset="0"/>
              </a:rPr>
              <a:t>Key product </a:t>
            </a:r>
            <a:r>
              <a:rPr lang="en-US" sz="2800" b="1" dirty="0" smtClean="0">
                <a:latin typeface="Calibri" panose="020F0502020204030204" pitchFamily="34" charset="0"/>
              </a:rPr>
              <a:t>terms</a:t>
            </a:r>
            <a:endParaRPr lang="en-GB" sz="2800" b="1" dirty="0">
              <a:latin typeface="Calibri" panose="020F0502020204030204" pitchFamily="34" charset="0"/>
            </a:endParaRPr>
          </a:p>
        </p:txBody>
      </p:sp>
      <p:sp>
        <p:nvSpPr>
          <p:cNvPr id="7" name="Rectangle 3"/>
          <p:cNvSpPr>
            <a:spLocks noGrp="1" noChangeArrowheads="1"/>
          </p:cNvSpPr>
          <p:nvPr>
            <p:ph idx="1"/>
          </p:nvPr>
        </p:nvSpPr>
        <p:spPr>
          <a:xfrm>
            <a:off x="935596" y="1014190"/>
            <a:ext cx="7488832" cy="5655169"/>
          </a:xfrm>
        </p:spPr>
        <p:txBody>
          <a:bodyPr>
            <a:noAutofit/>
          </a:bodyPr>
          <a:lstStyle/>
          <a:p>
            <a:pPr algn="just">
              <a:spcBef>
                <a:spcPts val="0"/>
              </a:spcBef>
              <a:buClr>
                <a:schemeClr val="tx2"/>
              </a:buClr>
              <a:buFont typeface="Wingdings" panose="05000000000000000000" pitchFamily="2" charset="2"/>
              <a:buChar char="Ø"/>
              <a:defRPr/>
            </a:pPr>
            <a:r>
              <a:rPr lang="en-US" sz="1600" b="1" dirty="0" smtClean="0">
                <a:solidFill>
                  <a:schemeClr val="tx2"/>
                </a:solidFill>
                <a:latin typeface="Calibri" panose="020F0502020204030204" pitchFamily="34" charset="0"/>
              </a:rPr>
              <a:t>Guaranteed exposures:</a:t>
            </a:r>
          </a:p>
          <a:p>
            <a:pPr lvl="2" algn="just">
              <a:spcBef>
                <a:spcPts val="0"/>
              </a:spcBef>
              <a:defRPr/>
            </a:pPr>
            <a:r>
              <a:rPr lang="en-US" sz="1600" b="1" u="sng" dirty="0" smtClean="0">
                <a:solidFill>
                  <a:schemeClr val="tx2"/>
                </a:solidFill>
                <a:latin typeface="Calibri" panose="020F0502020204030204" pitchFamily="34" charset="0"/>
              </a:rPr>
              <a:t>SMEs</a:t>
            </a:r>
            <a:r>
              <a:rPr lang="en-US" sz="1600" b="1" u="sng" dirty="0">
                <a:solidFill>
                  <a:schemeClr val="tx2"/>
                </a:solidFill>
                <a:latin typeface="Calibri" panose="020F0502020204030204" pitchFamily="34" charset="0"/>
              </a:rPr>
              <a:t>: </a:t>
            </a:r>
            <a:r>
              <a:rPr lang="en-US" sz="1600" dirty="0">
                <a:solidFill>
                  <a:schemeClr val="tx2"/>
                </a:solidFill>
                <a:latin typeface="Calibri" panose="020F0502020204030204" pitchFamily="34" charset="0"/>
              </a:rPr>
              <a:t>Working capital and investment </a:t>
            </a:r>
            <a:r>
              <a:rPr lang="en-US" sz="1600" dirty="0" smtClean="0">
                <a:solidFill>
                  <a:schemeClr val="tx2"/>
                </a:solidFill>
                <a:latin typeface="Calibri" panose="020F0502020204030204" pitchFamily="34" charset="0"/>
              </a:rPr>
              <a:t>projects, with a minimum </a:t>
            </a:r>
            <a:r>
              <a:rPr lang="en-US" sz="1600" dirty="0">
                <a:solidFill>
                  <a:schemeClr val="tx2"/>
                </a:solidFill>
                <a:latin typeface="Calibri" panose="020F0502020204030204" pitchFamily="34" charset="0"/>
              </a:rPr>
              <a:t>loan size of EUR 1 m and a maximum project cost of EUR 25 </a:t>
            </a:r>
            <a:r>
              <a:rPr lang="en-US" sz="1600" dirty="0" smtClean="0">
                <a:solidFill>
                  <a:schemeClr val="tx2"/>
                </a:solidFill>
                <a:latin typeface="Calibri" panose="020F0502020204030204" pitchFamily="34" charset="0"/>
              </a:rPr>
              <a:t>m;</a:t>
            </a:r>
          </a:p>
          <a:p>
            <a:pPr lvl="2" algn="just">
              <a:spcBef>
                <a:spcPts val="0"/>
              </a:spcBef>
              <a:defRPr/>
            </a:pPr>
            <a:r>
              <a:rPr lang="en-US" sz="1600" b="1" u="sng" dirty="0" smtClean="0">
                <a:solidFill>
                  <a:schemeClr val="tx2"/>
                </a:solidFill>
                <a:latin typeface="Calibri" panose="020F0502020204030204" pitchFamily="34" charset="0"/>
              </a:rPr>
              <a:t>Mid-caps</a:t>
            </a:r>
            <a:r>
              <a:rPr lang="en-US" sz="1600" b="1" u="sng" dirty="0">
                <a:solidFill>
                  <a:schemeClr val="tx2"/>
                </a:solidFill>
                <a:latin typeface="Calibri" panose="020F0502020204030204" pitchFamily="34" charset="0"/>
              </a:rPr>
              <a:t>: </a:t>
            </a:r>
            <a:r>
              <a:rPr lang="en-US" sz="1600" dirty="0">
                <a:solidFill>
                  <a:schemeClr val="tx2"/>
                </a:solidFill>
                <a:latin typeface="Calibri" panose="020F0502020204030204" pitchFamily="34" charset="0"/>
              </a:rPr>
              <a:t>Working capital and investment </a:t>
            </a:r>
            <a:r>
              <a:rPr lang="en-US" sz="1600" dirty="0" smtClean="0">
                <a:solidFill>
                  <a:schemeClr val="tx2"/>
                </a:solidFill>
                <a:latin typeface="Calibri" panose="020F0502020204030204" pitchFamily="34" charset="0"/>
              </a:rPr>
              <a:t>projects</a:t>
            </a:r>
            <a:r>
              <a:rPr lang="en-US" sz="1600" dirty="0">
                <a:solidFill>
                  <a:schemeClr val="tx2"/>
                </a:solidFill>
                <a:latin typeface="Calibri" panose="020F0502020204030204" pitchFamily="34" charset="0"/>
              </a:rPr>
              <a:t>, with a </a:t>
            </a:r>
            <a:r>
              <a:rPr lang="en-US" sz="1600" dirty="0" smtClean="0">
                <a:solidFill>
                  <a:schemeClr val="tx2"/>
                </a:solidFill>
                <a:latin typeface="Calibri" panose="020F0502020204030204" pitchFamily="34" charset="0"/>
              </a:rPr>
              <a:t>maximum </a:t>
            </a:r>
            <a:r>
              <a:rPr lang="en-US" sz="1600" dirty="0">
                <a:solidFill>
                  <a:schemeClr val="tx2"/>
                </a:solidFill>
                <a:latin typeface="Calibri" panose="020F0502020204030204" pitchFamily="34" charset="0"/>
              </a:rPr>
              <a:t>project cost of EUR 50 </a:t>
            </a:r>
            <a:r>
              <a:rPr lang="en-US" sz="1600" dirty="0" smtClean="0">
                <a:solidFill>
                  <a:schemeClr val="tx2"/>
                </a:solidFill>
                <a:latin typeface="Calibri" panose="020F0502020204030204" pitchFamily="34" charset="0"/>
              </a:rPr>
              <a:t>m;</a:t>
            </a:r>
          </a:p>
          <a:p>
            <a:pPr lvl="2" algn="just">
              <a:spcBef>
                <a:spcPts val="0"/>
              </a:spcBef>
              <a:defRPr/>
            </a:pPr>
            <a:r>
              <a:rPr lang="en-US" sz="1600" b="1" u="sng" dirty="0" smtClean="0">
                <a:solidFill>
                  <a:schemeClr val="tx2"/>
                </a:solidFill>
                <a:latin typeface="Calibri" panose="020F0502020204030204" pitchFamily="34" charset="0"/>
              </a:rPr>
              <a:t>Large </a:t>
            </a:r>
            <a:r>
              <a:rPr lang="en-US" sz="1600" b="1" u="sng" dirty="0">
                <a:solidFill>
                  <a:schemeClr val="tx2"/>
                </a:solidFill>
                <a:latin typeface="Calibri" panose="020F0502020204030204" pitchFamily="34" charset="0"/>
              </a:rPr>
              <a:t>corporates: </a:t>
            </a:r>
            <a:r>
              <a:rPr lang="en-US" sz="1600" dirty="0">
                <a:solidFill>
                  <a:schemeClr val="tx2"/>
                </a:solidFill>
                <a:latin typeface="Calibri" panose="020F0502020204030204" pitchFamily="34" charset="0"/>
              </a:rPr>
              <a:t>Working capital, limited only to Supply Chain operations, </a:t>
            </a:r>
            <a:r>
              <a:rPr lang="en-US" sz="1600" dirty="0" smtClean="0">
                <a:solidFill>
                  <a:schemeClr val="tx2"/>
                </a:solidFill>
                <a:latin typeface="Calibri" panose="020F0502020204030204" pitchFamily="34" charset="0"/>
              </a:rPr>
              <a:t>with a maximum </a:t>
            </a:r>
            <a:r>
              <a:rPr lang="en-US" sz="1600" dirty="0">
                <a:solidFill>
                  <a:schemeClr val="tx2"/>
                </a:solidFill>
                <a:latin typeface="Calibri" panose="020F0502020204030204" pitchFamily="34" charset="0"/>
              </a:rPr>
              <a:t>project cost of EUR 200 </a:t>
            </a:r>
            <a:r>
              <a:rPr lang="en-US" sz="1600" dirty="0" smtClean="0">
                <a:solidFill>
                  <a:schemeClr val="tx2"/>
                </a:solidFill>
                <a:latin typeface="Calibri" panose="020F0502020204030204" pitchFamily="34" charset="0"/>
              </a:rPr>
              <a:t>m;</a:t>
            </a:r>
          </a:p>
          <a:p>
            <a:pPr lvl="2" algn="just">
              <a:spcBef>
                <a:spcPts val="0"/>
              </a:spcBef>
              <a:defRPr/>
            </a:pPr>
            <a:r>
              <a:rPr lang="en-US" sz="1600" b="1" u="sng" dirty="0" smtClean="0">
                <a:solidFill>
                  <a:schemeClr val="tx2"/>
                </a:solidFill>
                <a:latin typeface="Calibri" panose="020F0502020204030204" pitchFamily="34" charset="0"/>
              </a:rPr>
              <a:t>PSEs: </a:t>
            </a:r>
            <a:r>
              <a:rPr lang="en-US" sz="1600" dirty="0">
                <a:solidFill>
                  <a:schemeClr val="tx2"/>
                </a:solidFill>
                <a:latin typeface="Calibri" panose="020F0502020204030204" pitchFamily="34" charset="0"/>
              </a:rPr>
              <a:t>Working capital and investment </a:t>
            </a:r>
            <a:r>
              <a:rPr lang="en-US" sz="1600" dirty="0" smtClean="0">
                <a:solidFill>
                  <a:schemeClr val="tx2"/>
                </a:solidFill>
                <a:latin typeface="Calibri" panose="020F0502020204030204" pitchFamily="34" charset="0"/>
              </a:rPr>
              <a:t>projects, with </a:t>
            </a:r>
            <a:r>
              <a:rPr lang="en-US" sz="1600" dirty="0">
                <a:solidFill>
                  <a:schemeClr val="tx2"/>
                </a:solidFill>
                <a:latin typeface="Calibri" panose="020F0502020204030204" pitchFamily="34" charset="0"/>
              </a:rPr>
              <a:t>a maximum project cost of EUR 25 </a:t>
            </a:r>
            <a:r>
              <a:rPr lang="en-US" sz="1600" dirty="0" smtClean="0">
                <a:solidFill>
                  <a:schemeClr val="tx2"/>
                </a:solidFill>
                <a:latin typeface="Calibri" panose="020F0502020204030204" pitchFamily="34" charset="0"/>
              </a:rPr>
              <a:t>m.</a:t>
            </a:r>
          </a:p>
          <a:p>
            <a:pPr marL="914400" lvl="2" indent="0" algn="just">
              <a:spcBef>
                <a:spcPts val="0"/>
              </a:spcBef>
              <a:buNone/>
              <a:defRPr/>
            </a:pPr>
            <a:endParaRPr lang="en-US" sz="1100" dirty="0" smtClean="0">
              <a:solidFill>
                <a:schemeClr val="tx2"/>
              </a:solidFill>
              <a:latin typeface="Calibri" panose="020F0502020204030204" pitchFamily="34" charset="0"/>
            </a:endParaRPr>
          </a:p>
          <a:p>
            <a:pPr lvl="1" algn="just">
              <a:spcBef>
                <a:spcPts val="0"/>
              </a:spcBef>
              <a:buFont typeface="Courier New" panose="02070309020205020404" pitchFamily="49" charset="0"/>
              <a:buChar char="o"/>
              <a:defRPr/>
            </a:pPr>
            <a:r>
              <a:rPr lang="en-US" sz="1600" dirty="0" smtClean="0">
                <a:solidFill>
                  <a:schemeClr val="tx2"/>
                </a:solidFill>
                <a:latin typeface="Calibri" panose="020F0502020204030204" pitchFamily="34" charset="0"/>
              </a:rPr>
              <a:t>Supply </a:t>
            </a:r>
            <a:r>
              <a:rPr lang="en-US" sz="1600" dirty="0">
                <a:solidFill>
                  <a:schemeClr val="tx2"/>
                </a:solidFill>
                <a:latin typeface="Calibri" panose="020F0502020204030204" pitchFamily="34" charset="0"/>
              </a:rPr>
              <a:t>chain operations and financial leases are eligible. </a:t>
            </a:r>
            <a:endParaRPr lang="en-US" sz="1600" dirty="0" smtClean="0">
              <a:solidFill>
                <a:schemeClr val="tx2"/>
              </a:solidFill>
              <a:latin typeface="Calibri" panose="020F0502020204030204" pitchFamily="34" charset="0"/>
            </a:endParaRPr>
          </a:p>
          <a:p>
            <a:pPr lvl="1" algn="just">
              <a:spcBef>
                <a:spcPts val="0"/>
              </a:spcBef>
              <a:buFont typeface="Courier New" panose="02070309020205020404" pitchFamily="49" charset="0"/>
              <a:buChar char="o"/>
              <a:defRPr/>
            </a:pPr>
            <a:r>
              <a:rPr lang="en-US" sz="1600" dirty="0" smtClean="0">
                <a:solidFill>
                  <a:schemeClr val="tx2"/>
                </a:solidFill>
                <a:latin typeface="Calibri" panose="020F0502020204030204" pitchFamily="34" charset="0"/>
              </a:rPr>
              <a:t>Notes: (</a:t>
            </a:r>
            <a:r>
              <a:rPr lang="en-US" sz="1600" dirty="0" err="1" smtClean="0">
                <a:solidFill>
                  <a:schemeClr val="tx2"/>
                </a:solidFill>
                <a:latin typeface="Calibri" panose="020F0502020204030204" pitchFamily="34" charset="0"/>
              </a:rPr>
              <a:t>i</a:t>
            </a:r>
            <a:r>
              <a:rPr lang="en-US" sz="1600" dirty="0" smtClean="0">
                <a:solidFill>
                  <a:schemeClr val="tx2"/>
                </a:solidFill>
                <a:latin typeface="Calibri" panose="020F0502020204030204" pitchFamily="34" charset="0"/>
              </a:rPr>
              <a:t>) the </a:t>
            </a:r>
            <a:r>
              <a:rPr lang="en-US" sz="1600" dirty="0">
                <a:solidFill>
                  <a:schemeClr val="tx2"/>
                </a:solidFill>
                <a:latin typeface="Calibri" panose="020F0502020204030204" pitchFamily="34" charset="0"/>
              </a:rPr>
              <a:t>project cost for working capital loans is equal to the </a:t>
            </a:r>
            <a:r>
              <a:rPr lang="en-US" sz="1600" dirty="0" smtClean="0">
                <a:solidFill>
                  <a:schemeClr val="tx2"/>
                </a:solidFill>
                <a:latin typeface="Calibri" panose="020F0502020204030204" pitchFamily="34" charset="0"/>
              </a:rPr>
              <a:t>total amount </a:t>
            </a:r>
            <a:r>
              <a:rPr lang="en-US" sz="1600" dirty="0">
                <a:solidFill>
                  <a:schemeClr val="tx2"/>
                </a:solidFill>
                <a:latin typeface="Calibri" panose="020F0502020204030204" pitchFamily="34" charset="0"/>
              </a:rPr>
              <a:t>of the </a:t>
            </a:r>
            <a:r>
              <a:rPr lang="en-US" sz="1600" dirty="0" smtClean="0">
                <a:solidFill>
                  <a:schemeClr val="tx2"/>
                </a:solidFill>
                <a:latin typeface="Calibri" panose="020F0502020204030204" pitchFamily="34" charset="0"/>
              </a:rPr>
              <a:t>exposure, (ii) the guaranteed exposure is equal to the size of the exposure multiplied by the guarantee rate (typically 50%);</a:t>
            </a:r>
          </a:p>
          <a:p>
            <a:pPr lvl="1" algn="just">
              <a:spcBef>
                <a:spcPts val="0"/>
              </a:spcBef>
              <a:buFont typeface="Courier New" panose="02070309020205020404" pitchFamily="49" charset="0"/>
              <a:buChar char="o"/>
              <a:defRPr/>
            </a:pPr>
            <a:r>
              <a:rPr lang="en-US" sz="1600" dirty="0" smtClean="0">
                <a:solidFill>
                  <a:schemeClr val="tx2"/>
                </a:solidFill>
                <a:latin typeface="Calibri" panose="020F0502020204030204" pitchFamily="34" charset="0"/>
              </a:rPr>
              <a:t>Standard MBIL eligibility criteria for EIB financing will apply and details can be provided on demand.</a:t>
            </a:r>
          </a:p>
          <a:p>
            <a:pPr marL="0" indent="0" algn="just">
              <a:spcBef>
                <a:spcPts val="0"/>
              </a:spcBef>
              <a:buClr>
                <a:schemeClr val="tx2"/>
              </a:buClr>
              <a:buNone/>
              <a:defRPr/>
            </a:pPr>
            <a:endParaRPr lang="en-US" sz="1600" dirty="0" smtClean="0">
              <a:solidFill>
                <a:schemeClr val="tx2"/>
              </a:solidFill>
              <a:latin typeface="Calibri" panose="020F0502020204030204" pitchFamily="34" charset="0"/>
            </a:endParaRPr>
          </a:p>
          <a:p>
            <a:pPr algn="just">
              <a:spcBef>
                <a:spcPts val="0"/>
              </a:spcBef>
              <a:buClr>
                <a:schemeClr val="tx2"/>
              </a:buClr>
              <a:buFont typeface="Wingdings" panose="05000000000000000000" pitchFamily="2" charset="2"/>
              <a:buChar char="Ø"/>
              <a:defRPr/>
            </a:pPr>
            <a:r>
              <a:rPr lang="en-US" sz="1600" b="1" dirty="0" smtClean="0">
                <a:solidFill>
                  <a:schemeClr val="tx2"/>
                </a:solidFill>
                <a:latin typeface="Calibri" panose="020F0502020204030204" pitchFamily="34" charset="0"/>
              </a:rPr>
              <a:t>Tenor </a:t>
            </a:r>
            <a:r>
              <a:rPr lang="en-US" sz="1600" b="1" dirty="0">
                <a:solidFill>
                  <a:schemeClr val="tx2"/>
                </a:solidFill>
                <a:latin typeface="Calibri" panose="020F0502020204030204" pitchFamily="34" charset="0"/>
              </a:rPr>
              <a:t>of the Guarantee: </a:t>
            </a:r>
            <a:r>
              <a:rPr lang="en-US" sz="1600" dirty="0" smtClean="0">
                <a:solidFill>
                  <a:schemeClr val="tx2"/>
                </a:solidFill>
                <a:latin typeface="Calibri" panose="020F0502020204030204" pitchFamily="34" charset="0"/>
              </a:rPr>
              <a:t>Up </a:t>
            </a:r>
            <a:r>
              <a:rPr lang="en-US" sz="1600" dirty="0">
                <a:solidFill>
                  <a:schemeClr val="tx2"/>
                </a:solidFill>
                <a:latin typeface="Calibri" panose="020F0502020204030204" pitchFamily="34" charset="0"/>
              </a:rPr>
              <a:t>to 12 years</a:t>
            </a:r>
            <a:r>
              <a:rPr lang="en-US" sz="1600" b="1" dirty="0">
                <a:solidFill>
                  <a:schemeClr val="tx2"/>
                </a:solidFill>
                <a:latin typeface="Calibri" panose="020F0502020204030204" pitchFamily="34" charset="0"/>
              </a:rPr>
              <a:t> </a:t>
            </a:r>
            <a:endParaRPr lang="en-US" sz="1600" b="1" dirty="0" smtClean="0">
              <a:solidFill>
                <a:schemeClr val="tx2"/>
              </a:solidFill>
              <a:latin typeface="Calibri" panose="020F0502020204030204" pitchFamily="34" charset="0"/>
            </a:endParaRPr>
          </a:p>
          <a:p>
            <a:pPr marL="0" indent="0" algn="just">
              <a:spcBef>
                <a:spcPts val="0"/>
              </a:spcBef>
              <a:buClr>
                <a:schemeClr val="tx2"/>
              </a:buClr>
              <a:buNone/>
              <a:defRPr/>
            </a:pPr>
            <a:endParaRPr lang="en-US" sz="1600" b="1" dirty="0" smtClean="0">
              <a:solidFill>
                <a:schemeClr val="tx2"/>
              </a:solidFill>
              <a:latin typeface="Calibri" panose="020F0502020204030204" pitchFamily="34" charset="0"/>
            </a:endParaRPr>
          </a:p>
          <a:p>
            <a:pPr algn="just">
              <a:spcBef>
                <a:spcPts val="0"/>
              </a:spcBef>
              <a:buClr>
                <a:schemeClr val="tx2"/>
              </a:buClr>
              <a:buFont typeface="Wingdings" panose="05000000000000000000" pitchFamily="2" charset="2"/>
              <a:buChar char="Ø"/>
              <a:defRPr/>
            </a:pPr>
            <a:r>
              <a:rPr lang="en-US" sz="1600" b="1" dirty="0" smtClean="0">
                <a:solidFill>
                  <a:schemeClr val="tx2"/>
                </a:solidFill>
                <a:latin typeface="Calibri" panose="020F0502020204030204" pitchFamily="34" charset="0"/>
              </a:rPr>
              <a:t>Portfolio risk </a:t>
            </a:r>
            <a:r>
              <a:rPr lang="en-US" sz="1600" b="1" dirty="0" err="1" smtClean="0">
                <a:solidFill>
                  <a:schemeClr val="tx2"/>
                </a:solidFill>
                <a:latin typeface="Calibri" panose="020F0502020204030204" pitchFamily="34" charset="0"/>
              </a:rPr>
              <a:t>mitigants</a:t>
            </a:r>
            <a:r>
              <a:rPr lang="en-US" sz="1600" b="1" dirty="0" smtClean="0">
                <a:solidFill>
                  <a:schemeClr val="tx2"/>
                </a:solidFill>
                <a:latin typeface="Calibri" panose="020F0502020204030204" pitchFamily="34" charset="0"/>
              </a:rPr>
              <a:t>: S</a:t>
            </a:r>
            <a:r>
              <a:rPr lang="en-US" sz="1400" dirty="0" smtClean="0">
                <a:solidFill>
                  <a:schemeClr val="tx2"/>
                </a:solidFill>
                <a:latin typeface="Calibri" panose="020F0502020204030204" pitchFamily="34" charset="0"/>
                <a:cs typeface="Calibri" panose="020F0502020204030204" pitchFamily="34" charset="0"/>
              </a:rPr>
              <a:t>uch </a:t>
            </a:r>
            <a:r>
              <a:rPr lang="en-US" sz="1400" dirty="0">
                <a:solidFill>
                  <a:schemeClr val="tx2"/>
                </a:solidFill>
                <a:latin typeface="Calibri" panose="020F0502020204030204" pitchFamily="34" charset="0"/>
                <a:cs typeface="Calibri" panose="020F0502020204030204" pitchFamily="34" charset="0"/>
              </a:rPr>
              <a:t>as max. loan amounts for granularity, eligible rating classes, concentration limits by </a:t>
            </a:r>
            <a:r>
              <a:rPr lang="en-US" sz="1400" dirty="0" smtClean="0">
                <a:solidFill>
                  <a:schemeClr val="tx2"/>
                </a:solidFill>
                <a:latin typeface="Calibri" panose="020F0502020204030204" pitchFamily="34" charset="0"/>
                <a:cs typeface="Calibri" panose="020F0502020204030204" pitchFamily="34" charset="0"/>
              </a:rPr>
              <a:t>rating class, sector </a:t>
            </a:r>
            <a:r>
              <a:rPr lang="en-US" sz="1400" dirty="0">
                <a:solidFill>
                  <a:schemeClr val="tx2"/>
                </a:solidFill>
                <a:latin typeface="Calibri" panose="020F0502020204030204" pitchFamily="34" charset="0"/>
                <a:cs typeface="Calibri" panose="020F0502020204030204" pitchFamily="34" charset="0"/>
              </a:rPr>
              <a:t>and obligor to be assessed on a case by </a:t>
            </a:r>
            <a:r>
              <a:rPr lang="en-US" sz="1400" dirty="0" smtClean="0">
                <a:solidFill>
                  <a:schemeClr val="tx2"/>
                </a:solidFill>
                <a:latin typeface="Calibri" panose="020F0502020204030204" pitchFamily="34" charset="0"/>
                <a:cs typeface="Calibri" panose="020F0502020204030204" pitchFamily="34" charset="0"/>
              </a:rPr>
              <a:t>case.</a:t>
            </a:r>
          </a:p>
        </p:txBody>
      </p:sp>
    </p:spTree>
    <p:extLst>
      <p:ext uri="{BB962C8B-B14F-4D97-AF65-F5344CB8AC3E}">
        <p14:creationId xmlns:p14="http://schemas.microsoft.com/office/powerpoint/2010/main" val="611054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14</a:t>
            </a:fld>
            <a:endParaRPr lang="en-GB" sz="1200" dirty="0"/>
          </a:p>
        </p:txBody>
      </p:sp>
      <p:sp>
        <p:nvSpPr>
          <p:cNvPr id="50" name="Title 5"/>
          <p:cNvSpPr txBox="1">
            <a:spLocks/>
          </p:cNvSpPr>
          <p:nvPr/>
        </p:nvSpPr>
        <p:spPr>
          <a:xfrm>
            <a:off x="3959932" y="260648"/>
            <a:ext cx="4947334"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a:latin typeface="Calibri" panose="020F0502020204030204" pitchFamily="34" charset="0"/>
              </a:rPr>
              <a:t>Key product </a:t>
            </a:r>
            <a:r>
              <a:rPr lang="en-US" sz="2800" b="1" dirty="0" smtClean="0">
                <a:latin typeface="Calibri" panose="020F0502020204030204" pitchFamily="34" charset="0"/>
              </a:rPr>
              <a:t>terms</a:t>
            </a:r>
            <a:endParaRPr lang="en-GB" sz="2800" b="1" dirty="0">
              <a:latin typeface="Calibri" panose="020F0502020204030204" pitchFamily="34" charset="0"/>
            </a:endParaRPr>
          </a:p>
        </p:txBody>
      </p:sp>
      <p:sp>
        <p:nvSpPr>
          <p:cNvPr id="7" name="Rectangle 3"/>
          <p:cNvSpPr>
            <a:spLocks noGrp="1" noChangeArrowheads="1"/>
          </p:cNvSpPr>
          <p:nvPr>
            <p:ph idx="1"/>
          </p:nvPr>
        </p:nvSpPr>
        <p:spPr>
          <a:xfrm>
            <a:off x="840129" y="1196752"/>
            <a:ext cx="7848872" cy="4320480"/>
          </a:xfrm>
        </p:spPr>
        <p:txBody>
          <a:bodyPr>
            <a:noAutofit/>
          </a:bodyPr>
          <a:lstStyle/>
          <a:p>
            <a:pPr algn="just">
              <a:spcBef>
                <a:spcPts val="0"/>
              </a:spcBef>
              <a:buClr>
                <a:schemeClr val="tx2"/>
              </a:buClr>
              <a:buFont typeface="Wingdings" panose="05000000000000000000" pitchFamily="2" charset="2"/>
              <a:buChar char="Ø"/>
              <a:defRPr/>
            </a:pPr>
            <a:r>
              <a:rPr lang="en-US" sz="1800" b="1" dirty="0" smtClean="0">
                <a:solidFill>
                  <a:schemeClr val="tx2"/>
                </a:solidFill>
                <a:latin typeface="Calibri" panose="020F0502020204030204" pitchFamily="34" charset="0"/>
              </a:rPr>
              <a:t>Inclusion </a:t>
            </a:r>
            <a:r>
              <a:rPr lang="en-US" sz="1800" b="1" dirty="0">
                <a:solidFill>
                  <a:schemeClr val="tx2"/>
                </a:solidFill>
                <a:latin typeface="Calibri" panose="020F0502020204030204" pitchFamily="34" charset="0"/>
              </a:rPr>
              <a:t>period</a:t>
            </a:r>
            <a:r>
              <a:rPr lang="en-US" sz="1800" dirty="0">
                <a:solidFill>
                  <a:schemeClr val="tx2"/>
                </a:solidFill>
                <a:latin typeface="Calibri" panose="020F0502020204030204" pitchFamily="34" charset="0"/>
              </a:rPr>
              <a:t>: 24-36 months. Exposures originated 6 months before the </a:t>
            </a:r>
            <a:r>
              <a:rPr lang="en-US" sz="1800" dirty="0" smtClean="0">
                <a:solidFill>
                  <a:schemeClr val="tx2"/>
                </a:solidFill>
                <a:latin typeface="Calibri" panose="020F0502020204030204" pitchFamily="34" charset="0"/>
              </a:rPr>
              <a:t>start of the inclusion period are also eligible;</a:t>
            </a:r>
          </a:p>
          <a:p>
            <a:pPr marL="0" indent="0" algn="just">
              <a:spcBef>
                <a:spcPts val="0"/>
              </a:spcBef>
              <a:buClr>
                <a:schemeClr val="tx2"/>
              </a:buClr>
              <a:buNone/>
              <a:defRPr/>
            </a:pPr>
            <a:endParaRPr lang="en-US" sz="1800" dirty="0" smtClean="0">
              <a:solidFill>
                <a:schemeClr val="tx2"/>
              </a:solidFill>
              <a:latin typeface="Calibri" panose="020F0502020204030204" pitchFamily="34" charset="0"/>
            </a:endParaRPr>
          </a:p>
          <a:p>
            <a:pPr algn="just">
              <a:spcBef>
                <a:spcPts val="0"/>
              </a:spcBef>
              <a:buClr>
                <a:schemeClr val="tx2"/>
              </a:buClr>
              <a:buFont typeface="Wingdings" panose="05000000000000000000" pitchFamily="2" charset="2"/>
              <a:buChar char="Ø"/>
              <a:defRPr/>
            </a:pPr>
            <a:r>
              <a:rPr lang="en-US" sz="1800" b="1" dirty="0" smtClean="0">
                <a:solidFill>
                  <a:schemeClr val="tx2"/>
                </a:solidFill>
                <a:latin typeface="Calibri" panose="020F0502020204030204" pitchFamily="34" charset="0"/>
              </a:rPr>
              <a:t>Replenishment: </a:t>
            </a:r>
            <a:r>
              <a:rPr lang="en-US" sz="1800" dirty="0" smtClean="0">
                <a:solidFill>
                  <a:schemeClr val="tx2"/>
                </a:solidFill>
                <a:latin typeface="Calibri" panose="020F0502020204030204" pitchFamily="34" charset="0"/>
              </a:rPr>
              <a:t>No replenishment;</a:t>
            </a:r>
          </a:p>
          <a:p>
            <a:pPr marL="0" indent="0" algn="just">
              <a:spcBef>
                <a:spcPts val="0"/>
              </a:spcBef>
              <a:buClr>
                <a:schemeClr val="tx2"/>
              </a:buClr>
              <a:buNone/>
              <a:defRPr/>
            </a:pPr>
            <a:endParaRPr lang="en-US" sz="1800" dirty="0" smtClean="0">
              <a:solidFill>
                <a:schemeClr val="tx2"/>
              </a:solidFill>
              <a:latin typeface="Calibri" panose="020F0502020204030204" pitchFamily="34" charset="0"/>
            </a:endParaRPr>
          </a:p>
          <a:p>
            <a:pPr algn="just">
              <a:spcBef>
                <a:spcPts val="0"/>
              </a:spcBef>
              <a:buClr>
                <a:schemeClr val="tx2"/>
              </a:buClr>
              <a:buFont typeface="Wingdings" panose="05000000000000000000" pitchFamily="2" charset="2"/>
              <a:buChar char="Ø"/>
              <a:defRPr/>
            </a:pPr>
            <a:r>
              <a:rPr lang="en-US" sz="1800" b="1" dirty="0" smtClean="0">
                <a:solidFill>
                  <a:schemeClr val="tx2"/>
                </a:solidFill>
                <a:latin typeface="Calibri" panose="020F0502020204030204" pitchFamily="34" charset="0"/>
              </a:rPr>
              <a:t>Additional portfolio: </a:t>
            </a:r>
            <a:r>
              <a:rPr lang="en-US" sz="1800" dirty="0" smtClean="0">
                <a:solidFill>
                  <a:schemeClr val="tx2"/>
                </a:solidFill>
                <a:latin typeface="Calibri" panose="020F0502020204030204" pitchFamily="34" charset="0"/>
              </a:rPr>
              <a:t>No Additional Portfolio requirement;</a:t>
            </a:r>
          </a:p>
          <a:p>
            <a:pPr marL="0" indent="0" algn="just">
              <a:spcBef>
                <a:spcPts val="0"/>
              </a:spcBef>
              <a:buClr>
                <a:schemeClr val="tx2"/>
              </a:buClr>
              <a:buNone/>
              <a:defRPr/>
            </a:pPr>
            <a:endParaRPr lang="en-US" sz="1800" dirty="0" smtClean="0">
              <a:solidFill>
                <a:schemeClr val="tx2"/>
              </a:solidFill>
              <a:latin typeface="Calibri" panose="020F0502020204030204" pitchFamily="34" charset="0"/>
            </a:endParaRPr>
          </a:p>
          <a:p>
            <a:pPr algn="just">
              <a:spcBef>
                <a:spcPts val="0"/>
              </a:spcBef>
              <a:buClr>
                <a:schemeClr val="tx2"/>
              </a:buClr>
              <a:buFont typeface="Wingdings" panose="05000000000000000000" pitchFamily="2" charset="2"/>
              <a:buChar char="Ø"/>
              <a:defRPr/>
            </a:pPr>
            <a:r>
              <a:rPr lang="en-US" sz="1800" b="1" dirty="0">
                <a:solidFill>
                  <a:schemeClr val="tx2"/>
                </a:solidFill>
                <a:latin typeface="Calibri" panose="020F0502020204030204" pitchFamily="34" charset="0"/>
              </a:rPr>
              <a:t>Policy focus of the guaranteed portfolio: </a:t>
            </a:r>
            <a:r>
              <a:rPr lang="en-US" sz="1800" dirty="0" smtClean="0">
                <a:solidFill>
                  <a:schemeClr val="tx2"/>
                </a:solidFill>
                <a:latin typeface="Calibri" panose="020F0502020204030204" pitchFamily="34" charset="0"/>
              </a:rPr>
              <a:t>Similar to other EIB transactions, the guaranteed portfolio will need to have a partial focus in one of EIB’s priority lending areas – i.e. Climate Action or Innovation;</a:t>
            </a:r>
            <a:endParaRPr lang="en-US" sz="1800" dirty="0">
              <a:solidFill>
                <a:schemeClr val="tx2"/>
              </a:solidFill>
              <a:latin typeface="Calibri" panose="020F0502020204030204" pitchFamily="34" charset="0"/>
            </a:endParaRPr>
          </a:p>
          <a:p>
            <a:pPr marL="0" indent="0" algn="just">
              <a:spcBef>
                <a:spcPts val="0"/>
              </a:spcBef>
              <a:buClr>
                <a:schemeClr val="tx2"/>
              </a:buClr>
              <a:buNone/>
              <a:defRPr/>
            </a:pPr>
            <a:endParaRPr lang="en-US" sz="1800" dirty="0" smtClean="0">
              <a:solidFill>
                <a:schemeClr val="tx2"/>
              </a:solidFill>
              <a:latin typeface="Calibri" panose="020F0502020204030204" pitchFamily="34" charset="0"/>
            </a:endParaRPr>
          </a:p>
          <a:p>
            <a:pPr algn="just">
              <a:spcBef>
                <a:spcPts val="0"/>
              </a:spcBef>
              <a:buClr>
                <a:schemeClr val="tx2"/>
              </a:buClr>
              <a:buFont typeface="Wingdings" panose="05000000000000000000" pitchFamily="2" charset="2"/>
              <a:buChar char="Ø"/>
              <a:defRPr/>
            </a:pPr>
            <a:r>
              <a:rPr lang="en-US" sz="1800" b="1" dirty="0" smtClean="0">
                <a:solidFill>
                  <a:schemeClr val="tx2"/>
                </a:solidFill>
                <a:latin typeface="Calibri" panose="020F0502020204030204" pitchFamily="34" charset="0"/>
              </a:rPr>
              <a:t>Currency</a:t>
            </a:r>
            <a:r>
              <a:rPr lang="en-US" sz="1800" dirty="0" smtClean="0">
                <a:solidFill>
                  <a:schemeClr val="tx2"/>
                </a:solidFill>
                <a:latin typeface="Calibri" panose="020F0502020204030204" pitchFamily="34" charset="0"/>
              </a:rPr>
              <a:t>: Predominantly EUR, but other tradable EIB currencies are possible, matching the currency of the underlying exposures;</a:t>
            </a:r>
          </a:p>
          <a:p>
            <a:pPr algn="just">
              <a:spcBef>
                <a:spcPts val="0"/>
              </a:spcBef>
              <a:buClr>
                <a:schemeClr val="tx2"/>
              </a:buClr>
              <a:buFont typeface="Wingdings" panose="05000000000000000000" pitchFamily="2" charset="2"/>
              <a:buChar char="Ø"/>
              <a:defRPr/>
            </a:pPr>
            <a:endParaRPr lang="en-US" sz="1800" dirty="0" smtClean="0">
              <a:solidFill>
                <a:schemeClr val="tx2"/>
              </a:solidFill>
              <a:latin typeface="Calibri" panose="020F0502020204030204" pitchFamily="34" charset="0"/>
            </a:endParaRPr>
          </a:p>
          <a:p>
            <a:pPr algn="just">
              <a:spcBef>
                <a:spcPts val="0"/>
              </a:spcBef>
              <a:buClr>
                <a:schemeClr val="tx2"/>
              </a:buClr>
              <a:buFont typeface="Wingdings" panose="05000000000000000000" pitchFamily="2" charset="2"/>
              <a:buChar char="Ø"/>
              <a:defRPr/>
            </a:pPr>
            <a:r>
              <a:rPr lang="en-US" sz="1800" b="1" dirty="0" smtClean="0">
                <a:solidFill>
                  <a:schemeClr val="tx2"/>
                </a:solidFill>
                <a:latin typeface="Calibri" panose="020F0502020204030204" pitchFamily="34" charset="0"/>
              </a:rPr>
              <a:t>Transfer of the Financial Advantage to the final beneficiaries: </a:t>
            </a:r>
            <a:r>
              <a:rPr lang="en-US" sz="1800" dirty="0" smtClean="0">
                <a:solidFill>
                  <a:schemeClr val="tx2"/>
                </a:solidFill>
                <a:latin typeface="Calibri" panose="020F0502020204030204" pitchFamily="34" charset="0"/>
              </a:rPr>
              <a:t>the FI will be required to replace for each exposure the risk margin charged in line with its pricing policy with the guarantee fee.  Alternative mechanism for Supply </a:t>
            </a:r>
            <a:r>
              <a:rPr lang="en-US" sz="1800" dirty="0">
                <a:solidFill>
                  <a:schemeClr val="tx2"/>
                </a:solidFill>
                <a:latin typeface="Calibri" panose="020F0502020204030204" pitchFamily="34" charset="0"/>
              </a:rPr>
              <a:t>C</a:t>
            </a:r>
            <a:r>
              <a:rPr lang="en-US" sz="1800" dirty="0" smtClean="0">
                <a:solidFill>
                  <a:schemeClr val="tx2"/>
                </a:solidFill>
                <a:latin typeface="Calibri" panose="020F0502020204030204" pitchFamily="34" charset="0"/>
              </a:rPr>
              <a:t>hain operations can be discussed. </a:t>
            </a:r>
          </a:p>
        </p:txBody>
      </p:sp>
    </p:spTree>
    <p:extLst>
      <p:ext uri="{BB962C8B-B14F-4D97-AF65-F5344CB8AC3E}">
        <p14:creationId xmlns:p14="http://schemas.microsoft.com/office/powerpoint/2010/main" val="282820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15</a:t>
            </a:fld>
            <a:endParaRPr lang="en-GB" sz="1200" dirty="0"/>
          </a:p>
        </p:txBody>
      </p:sp>
      <p:graphicFrame>
        <p:nvGraphicFramePr>
          <p:cNvPr id="7" name="Diagram 6"/>
          <p:cNvGraphicFramePr/>
          <p:nvPr>
            <p:extLst>
              <p:ext uri="{D42A27DB-BD31-4B8C-83A1-F6EECF244321}">
                <p14:modId xmlns:p14="http://schemas.microsoft.com/office/powerpoint/2010/main" val="1369204369"/>
              </p:ext>
            </p:extLst>
          </p:nvPr>
        </p:nvGraphicFramePr>
        <p:xfrm>
          <a:off x="251520" y="980665"/>
          <a:ext cx="8568952" cy="532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68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16</a:t>
            </a:fld>
            <a:endParaRPr lang="en-GB" sz="1200" dirty="0"/>
          </a:p>
        </p:txBody>
      </p:sp>
      <p:sp>
        <p:nvSpPr>
          <p:cNvPr id="50" name="Title 5"/>
          <p:cNvSpPr txBox="1">
            <a:spLocks/>
          </p:cNvSpPr>
          <p:nvPr/>
        </p:nvSpPr>
        <p:spPr>
          <a:xfrm>
            <a:off x="4608004" y="260648"/>
            <a:ext cx="4299262"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a:latin typeface="Calibri" panose="020F0502020204030204" pitchFamily="34" charset="0"/>
              </a:rPr>
              <a:t>EIB </a:t>
            </a:r>
            <a:r>
              <a:rPr lang="en-US" sz="2800" b="1" dirty="0" smtClean="0">
                <a:latin typeface="Calibri" panose="020F0502020204030204" pitchFamily="34" charset="0"/>
              </a:rPr>
              <a:t>securitization offering</a:t>
            </a:r>
            <a:endParaRPr lang="en-GB" sz="2800" b="1" dirty="0">
              <a:latin typeface="Calibri" panose="020F0502020204030204" pitchFamily="34" charset="0"/>
            </a:endParaRPr>
          </a:p>
        </p:txBody>
      </p:sp>
      <p:grpSp>
        <p:nvGrpSpPr>
          <p:cNvPr id="23" name="Group 22"/>
          <p:cNvGrpSpPr/>
          <p:nvPr/>
        </p:nvGrpSpPr>
        <p:grpSpPr>
          <a:xfrm>
            <a:off x="173494" y="884367"/>
            <a:ext cx="8863002" cy="5560577"/>
            <a:chOff x="173494" y="884367"/>
            <a:chExt cx="8863002" cy="5560577"/>
          </a:xfrm>
        </p:grpSpPr>
        <p:sp>
          <p:nvSpPr>
            <p:cNvPr id="24" name="Bent-Up Arrow 23"/>
            <p:cNvSpPr/>
            <p:nvPr/>
          </p:nvSpPr>
          <p:spPr>
            <a:xfrm flipH="1" flipV="1">
              <a:off x="1819457" y="1113965"/>
              <a:ext cx="1728192" cy="892722"/>
            </a:xfrm>
            <a:prstGeom prst="bentUpArrow">
              <a:avLst>
                <a:gd name="adj1" fmla="val 15201"/>
                <a:gd name="adj2" fmla="val 21875"/>
                <a:gd name="adj3" fmla="val 20917"/>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25" name="TextBox 24"/>
            <p:cNvSpPr txBox="1"/>
            <p:nvPr/>
          </p:nvSpPr>
          <p:spPr>
            <a:xfrm>
              <a:off x="5815333" y="2000724"/>
              <a:ext cx="1199367" cy="400110"/>
            </a:xfrm>
            <a:prstGeom prst="rect">
              <a:avLst/>
            </a:prstGeom>
            <a:noFill/>
          </p:spPr>
          <p:txBody>
            <a:bodyPr wrap="none" rtlCol="0">
              <a:spAutoFit/>
            </a:bodyPr>
            <a:lstStyle/>
            <a:p>
              <a:r>
                <a:rPr lang="en-US" sz="2000" b="1" dirty="0">
                  <a:solidFill>
                    <a:schemeClr val="tx2"/>
                  </a:solidFill>
                  <a:latin typeface="Calibri" panose="020F0502020204030204" pitchFamily="34" charset="0"/>
                  <a:cs typeface="Calibri" panose="020F0502020204030204" pitchFamily="34" charset="0"/>
                </a:rPr>
                <a:t>FUNDING</a:t>
              </a:r>
            </a:p>
          </p:txBody>
        </p:sp>
        <p:sp>
          <p:nvSpPr>
            <p:cNvPr id="26" name="TextBox 25"/>
            <p:cNvSpPr txBox="1"/>
            <p:nvPr/>
          </p:nvSpPr>
          <p:spPr>
            <a:xfrm>
              <a:off x="380864" y="2090699"/>
              <a:ext cx="3826599" cy="400110"/>
            </a:xfrm>
            <a:prstGeom prst="rect">
              <a:avLst/>
            </a:prstGeom>
            <a:noFill/>
            <a:ln w="19050">
              <a:solidFill>
                <a:schemeClr val="bg1"/>
              </a:solidFill>
              <a:prstDash val="dash"/>
            </a:ln>
          </p:spPr>
          <p:txBody>
            <a:bodyPr wrap="square" rtlCol="0">
              <a:spAutoFit/>
            </a:bodyPr>
            <a:lstStyle/>
            <a:p>
              <a:pPr algn="r"/>
              <a:r>
                <a:rPr lang="en-US" sz="2000" b="1" dirty="0" smtClean="0">
                  <a:solidFill>
                    <a:schemeClr val="tx2"/>
                  </a:solidFill>
                  <a:latin typeface="Calibri" panose="020F0502020204030204" pitchFamily="34" charset="0"/>
                  <a:cs typeface="Calibri" panose="020F0502020204030204" pitchFamily="34" charset="0"/>
                </a:rPr>
                <a:t>REGULATORY CAPITAL RELIEF</a:t>
              </a:r>
            </a:p>
          </p:txBody>
        </p:sp>
        <p:sp>
          <p:nvSpPr>
            <p:cNvPr id="27" name="TextBox 26"/>
            <p:cNvSpPr txBox="1"/>
            <p:nvPr/>
          </p:nvSpPr>
          <p:spPr>
            <a:xfrm>
              <a:off x="755576" y="5274941"/>
              <a:ext cx="7776864" cy="584775"/>
            </a:xfrm>
            <a:prstGeom prst="rect">
              <a:avLst/>
            </a:prstGeom>
            <a:noFill/>
            <a:ln w="19050">
              <a:noFill/>
              <a:prstDash val="dash"/>
            </a:ln>
          </p:spPr>
          <p:txBody>
            <a:bodyPr wrap="square" rtlCol="0">
              <a:spAutoFit/>
            </a:bodyPr>
            <a:lstStyle/>
            <a:p>
              <a:r>
                <a:rPr lang="en-US" sz="1600" dirty="0" smtClean="0">
                  <a:solidFill>
                    <a:schemeClr val="tx2"/>
                  </a:solidFill>
                  <a:latin typeface="Calibri" panose="020F0502020204030204" pitchFamily="34" charset="0"/>
                  <a:cs typeface="Calibri" panose="020F0502020204030204" pitchFamily="34" charset="0"/>
                </a:rPr>
                <a:t>Portfolios denominated in EUR or any other </a:t>
              </a:r>
              <a:r>
                <a:rPr lang="en-US" sz="1600" dirty="0">
                  <a:solidFill>
                    <a:schemeClr val="tx2"/>
                  </a:solidFill>
                  <a:latin typeface="Calibri" panose="020F0502020204030204" pitchFamily="34" charset="0"/>
                  <a:cs typeface="Calibri" panose="020F0502020204030204" pitchFamily="34" charset="0"/>
                </a:rPr>
                <a:t>tradable EIB currency. </a:t>
              </a:r>
              <a:r>
                <a:rPr lang="en-US" sz="1600" dirty="0" smtClean="0">
                  <a:solidFill>
                    <a:schemeClr val="tx2"/>
                  </a:solidFill>
                  <a:latin typeface="Calibri" panose="020F0502020204030204" pitchFamily="34" charset="0"/>
                  <a:cs typeface="Calibri" panose="020F0502020204030204" pitchFamily="34" charset="0"/>
                </a:rPr>
                <a:t>The entire portfolio must be denominated in same currency.</a:t>
              </a:r>
            </a:p>
          </p:txBody>
        </p:sp>
        <p:sp>
          <p:nvSpPr>
            <p:cNvPr id="28" name="TextBox 27"/>
            <p:cNvSpPr txBox="1"/>
            <p:nvPr/>
          </p:nvSpPr>
          <p:spPr>
            <a:xfrm>
              <a:off x="5380688" y="2497477"/>
              <a:ext cx="3655808" cy="338554"/>
            </a:xfrm>
            <a:prstGeom prst="rect">
              <a:avLst/>
            </a:prstGeom>
            <a:noFill/>
            <a:ln w="19050">
              <a:noFill/>
              <a:prstDash val="dash"/>
            </a:ln>
          </p:spPr>
          <p:txBody>
            <a:bodyPr wrap="square" rtlCol="0">
              <a:spAutoFit/>
            </a:bodyPr>
            <a:lstStyle/>
            <a:p>
              <a:pPr algn="just"/>
              <a:r>
                <a:rPr lang="en-US" sz="1600" dirty="0" smtClean="0">
                  <a:solidFill>
                    <a:schemeClr val="tx2"/>
                  </a:solidFill>
                  <a:latin typeface="Calibri" panose="020F0502020204030204" pitchFamily="34" charset="0"/>
                  <a:cs typeface="Calibri" panose="020F0502020204030204" pitchFamily="34" charset="0"/>
                </a:rPr>
                <a:t>As an </a:t>
              </a:r>
              <a:r>
                <a:rPr lang="en-US" sz="1600" b="1" dirty="0" smtClean="0">
                  <a:solidFill>
                    <a:schemeClr val="tx2"/>
                  </a:solidFill>
                  <a:latin typeface="Calibri" panose="020F0502020204030204" pitchFamily="34" charset="0"/>
                  <a:cs typeface="Calibri" panose="020F0502020204030204" pitchFamily="34" charset="0"/>
                </a:rPr>
                <a:t>outright cash investor</a:t>
              </a:r>
              <a:endParaRPr lang="en-US" sz="1600" dirty="0">
                <a:solidFill>
                  <a:schemeClr val="tx2"/>
                </a:solidFill>
                <a:latin typeface="Calibri" panose="020F0502020204030204" pitchFamily="34" charset="0"/>
                <a:cs typeface="Calibri" panose="020F0502020204030204" pitchFamily="34" charset="0"/>
              </a:endParaRPr>
            </a:p>
          </p:txBody>
        </p:sp>
        <p:cxnSp>
          <p:nvCxnSpPr>
            <p:cNvPr id="29" name="Straight Connector 28"/>
            <p:cNvCxnSpPr/>
            <p:nvPr/>
          </p:nvCxnSpPr>
          <p:spPr>
            <a:xfrm>
              <a:off x="5117040" y="2655471"/>
              <a:ext cx="0" cy="17922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36802" y="2672916"/>
              <a:ext cx="2880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Bent-Up Arrow 30"/>
            <p:cNvSpPr/>
            <p:nvPr/>
          </p:nvSpPr>
          <p:spPr>
            <a:xfrm flipV="1">
              <a:off x="4951237" y="1077831"/>
              <a:ext cx="1728192" cy="892722"/>
            </a:xfrm>
            <a:prstGeom prst="bentUpArrow">
              <a:avLst>
                <a:gd name="adj1" fmla="val 15201"/>
                <a:gd name="adj2" fmla="val 21875"/>
                <a:gd name="adj3" fmla="val 2091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cxnSp>
          <p:nvCxnSpPr>
            <p:cNvPr id="32" name="Straight Connector 31"/>
            <p:cNvCxnSpPr/>
            <p:nvPr/>
          </p:nvCxnSpPr>
          <p:spPr>
            <a:xfrm>
              <a:off x="173494" y="2672916"/>
              <a:ext cx="0" cy="146229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79512" y="2672916"/>
              <a:ext cx="288032"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73494" y="4135210"/>
              <a:ext cx="29405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79576" y="2474371"/>
              <a:ext cx="3606522" cy="1077218"/>
            </a:xfrm>
            <a:prstGeom prst="rect">
              <a:avLst/>
            </a:prstGeom>
            <a:noFill/>
            <a:ln w="19050">
              <a:noFill/>
              <a:prstDash val="dash"/>
            </a:ln>
          </p:spPr>
          <p:txBody>
            <a:bodyPr wrap="square" rtlCol="0">
              <a:spAutoFit/>
            </a:bodyPr>
            <a:lstStyle/>
            <a:p>
              <a:r>
                <a:rPr lang="en-US" sz="1600" dirty="0">
                  <a:solidFill>
                    <a:schemeClr val="tx2"/>
                  </a:solidFill>
                  <a:latin typeface="Calibri" panose="020F0502020204030204" pitchFamily="34" charset="0"/>
                  <a:cs typeface="Calibri" panose="020F0502020204030204" pitchFamily="34" charset="0"/>
                </a:rPr>
                <a:t>By providing </a:t>
              </a:r>
              <a:r>
                <a:rPr lang="en-US" sz="1600" b="1" dirty="0">
                  <a:solidFill>
                    <a:schemeClr val="tx2"/>
                  </a:solidFill>
                  <a:latin typeface="Calibri" panose="020F0502020204030204" pitchFamily="34" charset="0"/>
                  <a:cs typeface="Calibri" panose="020F0502020204030204" pitchFamily="34" charset="0"/>
                </a:rPr>
                <a:t>unconditional, irrevocable synthetic guarantees </a:t>
              </a:r>
              <a:r>
                <a:rPr lang="en-US" sz="1600" dirty="0">
                  <a:solidFill>
                    <a:schemeClr val="tx2"/>
                  </a:solidFill>
                  <a:latin typeface="Calibri" panose="020F0502020204030204" pitchFamily="34" charset="0"/>
                  <a:cs typeface="Calibri" panose="020F0502020204030204" pitchFamily="34" charset="0"/>
                </a:rPr>
                <a:t>on tranched portfolios, allowing the beneficiary to release regulatory capital</a:t>
              </a:r>
            </a:p>
          </p:txBody>
        </p:sp>
        <p:sp>
          <p:nvSpPr>
            <p:cNvPr id="36" name="TextBox 35"/>
            <p:cNvSpPr txBox="1"/>
            <p:nvPr/>
          </p:nvSpPr>
          <p:spPr>
            <a:xfrm>
              <a:off x="470583" y="3635601"/>
              <a:ext cx="3736880" cy="1569660"/>
            </a:xfrm>
            <a:prstGeom prst="rect">
              <a:avLst/>
            </a:prstGeom>
            <a:noFill/>
            <a:ln w="19050">
              <a:noFill/>
              <a:prstDash val="dash"/>
            </a:ln>
          </p:spPr>
          <p:txBody>
            <a:bodyPr wrap="square" rtlCol="0">
              <a:spAutoFit/>
            </a:bodyPr>
            <a:lstStyle/>
            <a:p>
              <a:r>
                <a:rPr lang="en-US" sz="1600" dirty="0" smtClean="0">
                  <a:solidFill>
                    <a:schemeClr val="tx2"/>
                  </a:solidFill>
                  <a:latin typeface="Calibri" panose="020F0502020204030204" pitchFamily="34" charset="0"/>
                  <a:cs typeface="Calibri" panose="020F0502020204030204" pitchFamily="34" charset="0"/>
                </a:rPr>
                <a:t>Synergy with EIF which provides the guarantee on the tranches via guarantee agreement and at the same time transfers the risk on the guaranteed tranches to EIB via back-to-back agreement. The later is not visible to the seeker of capital relief</a:t>
              </a:r>
              <a:endParaRPr lang="en-US" sz="1600" dirty="0">
                <a:solidFill>
                  <a:schemeClr val="tx2"/>
                </a:solidFill>
                <a:latin typeface="Calibri" panose="020F0502020204030204" pitchFamily="34" charset="0"/>
                <a:cs typeface="Calibri" panose="020F0502020204030204" pitchFamily="34" charset="0"/>
              </a:endParaRPr>
            </a:p>
          </p:txBody>
        </p:sp>
        <p:sp>
          <p:nvSpPr>
            <p:cNvPr id="37" name="Chevron 36"/>
            <p:cNvSpPr/>
            <p:nvPr/>
          </p:nvSpPr>
          <p:spPr>
            <a:xfrm rot="5400000">
              <a:off x="4360960" y="4448138"/>
              <a:ext cx="357671" cy="3081944"/>
            </a:xfrm>
            <a:prstGeom prst="chevron">
              <a:avLst>
                <a:gd name="adj" fmla="val 66280"/>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libri" panose="020F0502020204030204" pitchFamily="34" charset="0"/>
                <a:cs typeface="Calibri" panose="020F0502020204030204" pitchFamily="34" charset="0"/>
              </a:endParaRPr>
            </a:p>
          </p:txBody>
        </p:sp>
        <p:sp>
          <p:nvSpPr>
            <p:cNvPr id="38" name="TextBox 37"/>
            <p:cNvSpPr txBox="1"/>
            <p:nvPr/>
          </p:nvSpPr>
          <p:spPr>
            <a:xfrm>
              <a:off x="2172330" y="6167945"/>
              <a:ext cx="4901855" cy="276999"/>
            </a:xfrm>
            <a:prstGeom prst="rect">
              <a:avLst/>
            </a:prstGeom>
            <a:noFill/>
          </p:spPr>
          <p:txBody>
            <a:bodyPr wrap="none" rtlCol="0">
              <a:spAutoFit/>
            </a:bodyPr>
            <a:lstStyle/>
            <a:p>
              <a:r>
                <a:rPr lang="en-US" sz="1200" b="1" i="1" dirty="0" smtClean="0">
                  <a:solidFill>
                    <a:srgbClr val="FF0000"/>
                  </a:solidFill>
                  <a:latin typeface="Calibri" panose="020F0502020204030204" pitchFamily="34" charset="0"/>
                  <a:cs typeface="Calibri" panose="020F0502020204030204" pitchFamily="34" charset="0"/>
                </a:rPr>
                <a:t>Final, common purpose of catalyzing lending to SMEs and Small Mid-Caps</a:t>
              </a:r>
              <a:endParaRPr lang="en-GB" sz="1200" b="1" i="1" dirty="0">
                <a:solidFill>
                  <a:srgbClr val="FF0000"/>
                </a:solidFill>
                <a:latin typeface="Calibri" panose="020F0502020204030204" pitchFamily="34" charset="0"/>
                <a:cs typeface="Calibri" panose="020F0502020204030204" pitchFamily="34" charset="0"/>
              </a:endParaRPr>
            </a:p>
          </p:txBody>
        </p:sp>
        <p:cxnSp>
          <p:nvCxnSpPr>
            <p:cNvPr id="39" name="Straight Arrow Connector 38"/>
            <p:cNvCxnSpPr/>
            <p:nvPr/>
          </p:nvCxnSpPr>
          <p:spPr>
            <a:xfrm>
              <a:off x="5092656" y="4447706"/>
              <a:ext cx="28803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405072" y="3038040"/>
              <a:ext cx="3091364" cy="2062103"/>
            </a:xfrm>
            <a:prstGeom prst="rect">
              <a:avLst/>
            </a:prstGeom>
            <a:noFill/>
            <a:ln w="19050">
              <a:noFill/>
              <a:prstDash val="dash"/>
            </a:ln>
          </p:spPr>
          <p:txBody>
            <a:bodyPr wrap="square" rtlCol="0">
              <a:spAutoFit/>
            </a:bodyPr>
            <a:lstStyle/>
            <a:p>
              <a:r>
                <a:rPr lang="en-US" sz="1600" dirty="0" smtClean="0">
                  <a:solidFill>
                    <a:schemeClr val="tx2"/>
                  </a:solidFill>
                  <a:latin typeface="Calibri" panose="020F0502020204030204" pitchFamily="34" charset="0"/>
                  <a:cs typeface="Calibri" panose="020F0502020204030204" pitchFamily="34" charset="0"/>
                </a:rPr>
                <a:t>Cooperation with EIF as very often Senior tranche investment is split between EIF and EIB. In those instances EIF provides an unconditional, irrevocable guarantee on a part of the ABS tranche purchased by third-party investors.</a:t>
              </a:r>
              <a:endParaRPr lang="en-US" sz="1600" dirty="0">
                <a:solidFill>
                  <a:schemeClr val="tx2"/>
                </a:solidFill>
                <a:latin typeface="Calibri" panose="020F0502020204030204" pitchFamily="34" charset="0"/>
                <a:cs typeface="Calibri" panose="020F0502020204030204" pitchFamily="34" charset="0"/>
              </a:endParaRPr>
            </a:p>
          </p:txBody>
        </p:sp>
        <p:pic>
          <p:nvPicPr>
            <p:cNvPr id="41" name="Picture 40"/>
            <p:cNvPicPr>
              <a:picLocks noChangeAspect="1"/>
            </p:cNvPicPr>
            <p:nvPr/>
          </p:nvPicPr>
          <p:blipFill>
            <a:blip r:embed="rId2"/>
            <a:stretch>
              <a:fillRect/>
            </a:stretch>
          </p:blipFill>
          <p:spPr>
            <a:xfrm>
              <a:off x="3574691" y="884367"/>
              <a:ext cx="1562111" cy="657230"/>
            </a:xfrm>
            <a:prstGeom prst="rect">
              <a:avLst/>
            </a:prstGeom>
          </p:spPr>
        </p:pic>
      </p:grpSp>
    </p:spTree>
    <p:extLst>
      <p:ext uri="{BB962C8B-B14F-4D97-AF65-F5344CB8AC3E}">
        <p14:creationId xmlns:p14="http://schemas.microsoft.com/office/powerpoint/2010/main" val="2372488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250638"/>
            <a:ext cx="3393105" cy="523220"/>
          </a:xfrm>
        </p:spPr>
        <p:txBody>
          <a:bodyPr vert="horz" wrap="square" lIns="91440" tIns="45720" rIns="91440" bIns="45720" rtlCol="0" anchor="t" anchorCtr="0">
            <a:spAutoFit/>
          </a:bodyPr>
          <a:lstStyle/>
          <a:p>
            <a:pPr algn="r"/>
            <a:r>
              <a:rPr lang="en-US" sz="2800" b="1" dirty="0" smtClean="0">
                <a:solidFill>
                  <a:srgbClr val="114FA0"/>
                </a:solidFill>
                <a:latin typeface="Calibri" panose="020F0502020204030204" pitchFamily="34" charset="0"/>
                <a:ea typeface="Segoe UI" panose="020B0502040204020203" pitchFamily="34" charset="0"/>
                <a:cs typeface="Calibri" panose="020F0502020204030204" pitchFamily="34" charset="0"/>
              </a:rPr>
              <a:t>Cash transactions</a:t>
            </a:r>
            <a:endParaRPr lang="en-GB" sz="2800" dirty="0">
              <a:solidFill>
                <a:schemeClr val="tx2">
                  <a:lumMod val="60000"/>
                  <a:lumOff val="40000"/>
                </a:schemeClr>
              </a:solidFill>
              <a:latin typeface="Calibri" panose="020F0502020204030204" pitchFamily="34" charset="0"/>
              <a:ea typeface="Segoe UI" panose="020B0502040204020203" pitchFamily="34" charset="0"/>
              <a:cs typeface="Calibri" panose="020F0502020204030204" pitchFamily="34" charset="0"/>
            </a:endParaRPr>
          </a:p>
        </p:txBody>
      </p:sp>
      <p:sp>
        <p:nvSpPr>
          <p:cNvPr id="50" name="Slide Number Placeholder 4"/>
          <p:cNvSpPr>
            <a:spLocks noGrp="1"/>
          </p:cNvSpPr>
          <p:nvPr>
            <p:ph type="sldNum" sz="quarter" idx="12"/>
          </p:nvPr>
        </p:nvSpPr>
        <p:spPr>
          <a:xfrm>
            <a:off x="8303131" y="6356350"/>
            <a:ext cx="497955" cy="365125"/>
          </a:xfrm>
        </p:spPr>
        <p:txBody>
          <a:bodyPr/>
          <a:lstStyle/>
          <a:p>
            <a:r>
              <a:rPr lang="en-GB" dirty="0" smtClean="0">
                <a:solidFill>
                  <a:srgbClr val="114FA0"/>
                </a:solidFill>
              </a:rPr>
              <a:t>14</a:t>
            </a:r>
          </a:p>
        </p:txBody>
      </p:sp>
      <p:sp>
        <p:nvSpPr>
          <p:cNvPr id="9" name="Rectangle 8"/>
          <p:cNvSpPr/>
          <p:nvPr/>
        </p:nvSpPr>
        <p:spPr>
          <a:xfrm>
            <a:off x="421601" y="3951069"/>
            <a:ext cx="8255420" cy="2392963"/>
          </a:xfrm>
          <a:prstGeom prst="rect">
            <a:avLst/>
          </a:prstGeom>
        </p:spPr>
        <p:txBody>
          <a:bodyPr wrap="square">
            <a:spAutoFit/>
          </a:bodyPr>
          <a:lstStyle/>
          <a:p>
            <a:pPr marL="342900" indent="-342900">
              <a:spcBef>
                <a:spcPts val="450"/>
              </a:spcBef>
              <a:spcAft>
                <a:spcPts val="1000"/>
              </a:spcAft>
              <a:buClr>
                <a:schemeClr val="tx2"/>
              </a:buClr>
              <a:buSzPct val="100000"/>
              <a:buFont typeface="Wingdings" panose="05000000000000000000" pitchFamily="2" charset="2"/>
              <a:buChar char="Ø"/>
              <a:defRPr/>
            </a:pPr>
            <a:r>
              <a:rPr lang="en-US" sz="1600" dirty="0">
                <a:solidFill>
                  <a:schemeClr val="tx2"/>
                </a:solidFill>
                <a:latin typeface="Calibri" panose="020F0502020204030204" pitchFamily="34" charset="0"/>
              </a:rPr>
              <a:t>EIB Group is a cornerstone investor in </a:t>
            </a:r>
            <a:r>
              <a:rPr lang="en-US" sz="1600" dirty="0" smtClean="0">
                <a:solidFill>
                  <a:schemeClr val="tx2"/>
                </a:solidFill>
                <a:latin typeface="Calibri" panose="020F0502020204030204" pitchFamily="34" charset="0"/>
              </a:rPr>
              <a:t>several </a:t>
            </a:r>
            <a:r>
              <a:rPr lang="en-US" sz="1600" dirty="0">
                <a:solidFill>
                  <a:schemeClr val="tx2"/>
                </a:solidFill>
                <a:latin typeface="Calibri" panose="020F0502020204030204" pitchFamily="34" charset="0"/>
              </a:rPr>
              <a:t>ABS funding </a:t>
            </a:r>
            <a:r>
              <a:rPr lang="en-US" sz="1600" dirty="0" smtClean="0">
                <a:solidFill>
                  <a:schemeClr val="tx2"/>
                </a:solidFill>
                <a:latin typeface="Calibri" panose="020F0502020204030204" pitchFamily="34" charset="0"/>
              </a:rPr>
              <a:t>and capital relief transactions </a:t>
            </a:r>
            <a:r>
              <a:rPr lang="en-US" sz="1600" dirty="0">
                <a:solidFill>
                  <a:schemeClr val="tx2"/>
                </a:solidFill>
                <a:latin typeface="Calibri" panose="020F0502020204030204" pitchFamily="34" charset="0"/>
              </a:rPr>
              <a:t>across </a:t>
            </a:r>
            <a:r>
              <a:rPr lang="en-US" sz="1600" dirty="0" smtClean="0">
                <a:solidFill>
                  <a:schemeClr val="tx2"/>
                </a:solidFill>
                <a:latin typeface="Calibri" panose="020F0502020204030204" pitchFamily="34" charset="0"/>
              </a:rPr>
              <a:t>Europe, taking senior and/or mezzanine risks</a:t>
            </a:r>
          </a:p>
          <a:p>
            <a:pPr marL="342900" indent="-342900">
              <a:spcBef>
                <a:spcPts val="450"/>
              </a:spcBef>
              <a:spcAft>
                <a:spcPts val="1000"/>
              </a:spcAft>
              <a:buClr>
                <a:schemeClr val="tx2"/>
              </a:buClr>
              <a:buSzPct val="100000"/>
              <a:buFont typeface="Wingdings" panose="05000000000000000000" pitchFamily="2" charset="2"/>
              <a:buChar char="Ø"/>
              <a:defRPr/>
            </a:pPr>
            <a:r>
              <a:rPr lang="en-US" sz="1600" dirty="0" smtClean="0">
                <a:solidFill>
                  <a:schemeClr val="tx2"/>
                </a:solidFill>
                <a:latin typeface="Calibri" panose="020F0502020204030204" pitchFamily="34" charset="0"/>
              </a:rPr>
              <a:t>In case of EIB participation in the senior tranche an external rating (complemented by an internal rating as well) is necessary</a:t>
            </a:r>
            <a:endParaRPr lang="en-US" sz="1600" dirty="0">
              <a:solidFill>
                <a:schemeClr val="tx2"/>
              </a:solidFill>
              <a:latin typeface="Calibri" panose="020F0502020204030204" pitchFamily="34" charset="0"/>
            </a:endParaRPr>
          </a:p>
          <a:p>
            <a:pPr marL="342900" lvl="1" indent="-342900">
              <a:spcBef>
                <a:spcPts val="450"/>
              </a:spcBef>
              <a:spcAft>
                <a:spcPts val="1000"/>
              </a:spcAft>
              <a:buClr>
                <a:schemeClr val="tx2"/>
              </a:buClr>
              <a:buSzPct val="100000"/>
              <a:buFont typeface="Wingdings" panose="05000000000000000000" pitchFamily="2" charset="2"/>
              <a:buChar char="Ø"/>
              <a:defRPr/>
            </a:pPr>
            <a:r>
              <a:rPr lang="en-US" sz="1600" dirty="0" smtClean="0">
                <a:solidFill>
                  <a:schemeClr val="tx2"/>
                </a:solidFill>
                <a:latin typeface="Calibri" panose="020F0502020204030204" pitchFamily="34" charset="0"/>
              </a:rPr>
              <a:t>Many </a:t>
            </a:r>
            <a:r>
              <a:rPr lang="en-US" sz="1600" dirty="0">
                <a:solidFill>
                  <a:schemeClr val="tx2"/>
                </a:solidFill>
                <a:latin typeface="Calibri" panose="020F0502020204030204" pitchFamily="34" charset="0"/>
              </a:rPr>
              <a:t>repeat transactions, as we like to keep strong relationships with our partners</a:t>
            </a:r>
          </a:p>
          <a:p>
            <a:pPr marL="342900" lvl="1" indent="-342900">
              <a:spcBef>
                <a:spcPts val="450"/>
              </a:spcBef>
              <a:spcAft>
                <a:spcPts val="1000"/>
              </a:spcAft>
              <a:buClr>
                <a:schemeClr val="tx2"/>
              </a:buClr>
              <a:buSzPct val="100000"/>
              <a:buFont typeface="Wingdings" panose="05000000000000000000" pitchFamily="2" charset="2"/>
              <a:buChar char="Ø"/>
              <a:defRPr/>
            </a:pPr>
            <a:r>
              <a:rPr lang="en-US" sz="1600" dirty="0">
                <a:solidFill>
                  <a:schemeClr val="tx2"/>
                </a:solidFill>
                <a:latin typeface="Calibri" panose="020F0502020204030204" pitchFamily="34" charset="0"/>
              </a:rPr>
              <a:t>EIB typically invests in mezzanine (BB- </a:t>
            </a:r>
            <a:r>
              <a:rPr lang="en-US" sz="1600" dirty="0" smtClean="0">
                <a:solidFill>
                  <a:schemeClr val="tx2"/>
                </a:solidFill>
                <a:latin typeface="Calibri" panose="020F0502020204030204" pitchFamily="34" charset="0"/>
              </a:rPr>
              <a:t>rating) and/or </a:t>
            </a:r>
            <a:r>
              <a:rPr lang="en-US" sz="1600" dirty="0">
                <a:solidFill>
                  <a:schemeClr val="tx2"/>
                </a:solidFill>
                <a:latin typeface="Calibri" panose="020F0502020204030204" pitchFamily="34" charset="0"/>
              </a:rPr>
              <a:t>senior (A/AAA </a:t>
            </a:r>
            <a:r>
              <a:rPr lang="en-US" sz="1600" dirty="0" smtClean="0">
                <a:solidFill>
                  <a:schemeClr val="tx2"/>
                </a:solidFill>
                <a:latin typeface="Calibri" panose="020F0502020204030204" pitchFamily="34" charset="0"/>
              </a:rPr>
              <a:t>rating) </a:t>
            </a:r>
            <a:r>
              <a:rPr lang="en-US" sz="1600" dirty="0">
                <a:solidFill>
                  <a:schemeClr val="tx2"/>
                </a:solidFill>
                <a:latin typeface="Calibri" panose="020F0502020204030204" pitchFamily="34" charset="0"/>
              </a:rPr>
              <a:t>tranches with a WAL of c. 3 </a:t>
            </a:r>
            <a:r>
              <a:rPr lang="en-US" sz="1600" dirty="0" smtClean="0">
                <a:solidFill>
                  <a:schemeClr val="tx2"/>
                </a:solidFill>
                <a:latin typeface="Calibri" panose="020F0502020204030204" pitchFamily="34" charset="0"/>
              </a:rPr>
              <a:t>years</a:t>
            </a:r>
            <a:endParaRPr lang="en-US" sz="1600" dirty="0">
              <a:solidFill>
                <a:schemeClr val="tx2"/>
              </a:solidFill>
              <a:latin typeface="Calibri" panose="020F0502020204030204" pitchFamily="34" charset="0"/>
            </a:endParaRPr>
          </a:p>
        </p:txBody>
      </p:sp>
      <p:grpSp>
        <p:nvGrpSpPr>
          <p:cNvPr id="4" name="Group 3"/>
          <p:cNvGrpSpPr/>
          <p:nvPr/>
        </p:nvGrpSpPr>
        <p:grpSpPr>
          <a:xfrm>
            <a:off x="398516" y="1232756"/>
            <a:ext cx="8370969" cy="2548084"/>
            <a:chOff x="398516" y="1232756"/>
            <a:chExt cx="8370969" cy="2548084"/>
          </a:xfrm>
        </p:grpSpPr>
        <p:sp>
          <p:nvSpPr>
            <p:cNvPr id="10" name="Curved Up Arrow 7"/>
            <p:cNvSpPr/>
            <p:nvPr/>
          </p:nvSpPr>
          <p:spPr>
            <a:xfrm>
              <a:off x="683568" y="1232756"/>
              <a:ext cx="8085917" cy="2232266"/>
            </a:xfrm>
            <a:custGeom>
              <a:avLst/>
              <a:gdLst>
                <a:gd name="connsiteX0" fmla="*/ 7904541 w 8280920"/>
                <a:gd name="connsiteY0" fmla="*/ 0 h 2232248"/>
                <a:gd name="connsiteX1" fmla="*/ 8157925 w 8280920"/>
                <a:gd name="connsiteY1" fmla="*/ 558062 h 2232248"/>
                <a:gd name="connsiteX2" fmla="*/ 7939399 w 8280920"/>
                <a:gd name="connsiteY2" fmla="*/ 558062 h 2232248"/>
                <a:gd name="connsiteX3" fmla="*/ 4031196 w 8280920"/>
                <a:gd name="connsiteY3" fmla="*/ 2230393 h 2232248"/>
                <a:gd name="connsiteX4" fmla="*/ 7623692 w 8280920"/>
                <a:gd name="connsiteY4" fmla="*/ 558062 h 2232248"/>
                <a:gd name="connsiteX5" fmla="*/ 7405167 w 8280920"/>
                <a:gd name="connsiteY5" fmla="*/ 558062 h 2232248"/>
                <a:gd name="connsiteX6" fmla="*/ 7904541 w 8280920"/>
                <a:gd name="connsiteY6" fmla="*/ 0 h 2232248"/>
                <a:gd name="connsiteX0" fmla="*/ 3873344 w 8280920"/>
                <a:gd name="connsiteY0" fmla="*/ 2232248 h 2232248"/>
                <a:gd name="connsiteX1" fmla="*/ 0 w 8280920"/>
                <a:gd name="connsiteY1" fmla="*/ 0 h 2232248"/>
                <a:gd name="connsiteX2" fmla="*/ 315707 w 8280920"/>
                <a:gd name="connsiteY2" fmla="*/ 0 h 2232248"/>
                <a:gd name="connsiteX3" fmla="*/ 4189051 w 8280920"/>
                <a:gd name="connsiteY3" fmla="*/ 2232248 h 2232248"/>
                <a:gd name="connsiteX4" fmla="*/ 3873344 w 8280920"/>
                <a:gd name="connsiteY4" fmla="*/ 2232248 h 2232248"/>
                <a:gd name="connsiteX0" fmla="*/ 4031197 w 8280920"/>
                <a:gd name="connsiteY0" fmla="*/ 2230393 h 2232248"/>
                <a:gd name="connsiteX1" fmla="*/ 7623693 w 8280920"/>
                <a:gd name="connsiteY1" fmla="*/ 558062 h 2232248"/>
                <a:gd name="connsiteX2" fmla="*/ 7405167 w 8280920"/>
                <a:gd name="connsiteY2" fmla="*/ 558062 h 2232248"/>
                <a:gd name="connsiteX3" fmla="*/ 7904541 w 8280920"/>
                <a:gd name="connsiteY3" fmla="*/ 0 h 2232248"/>
                <a:gd name="connsiteX4" fmla="*/ 8157925 w 8280920"/>
                <a:gd name="connsiteY4" fmla="*/ 558062 h 2232248"/>
                <a:gd name="connsiteX5" fmla="*/ 7939399 w 8280920"/>
                <a:gd name="connsiteY5" fmla="*/ 558062 h 2232248"/>
                <a:gd name="connsiteX6" fmla="*/ 4189050 w 8280920"/>
                <a:gd name="connsiteY6" fmla="*/ 2232248 h 2232248"/>
                <a:gd name="connsiteX7" fmla="*/ 3873344 w 8280920"/>
                <a:gd name="connsiteY7" fmla="*/ 2232248 h 2232248"/>
                <a:gd name="connsiteX8" fmla="*/ 0 w 8280920"/>
                <a:gd name="connsiteY8" fmla="*/ 0 h 2232248"/>
                <a:gd name="connsiteX9" fmla="*/ 315707 w 8280920"/>
                <a:gd name="connsiteY9" fmla="*/ 0 h 2232248"/>
                <a:gd name="connsiteX10" fmla="*/ 4189051 w 8280920"/>
                <a:gd name="connsiteY10" fmla="*/ 2232248 h 2232248"/>
                <a:gd name="connsiteX0" fmla="*/ 7904541 w 8157925"/>
                <a:gd name="connsiteY0" fmla="*/ 0 h 2232266"/>
                <a:gd name="connsiteX1" fmla="*/ 8157925 w 8157925"/>
                <a:gd name="connsiteY1" fmla="*/ 558062 h 2232266"/>
                <a:gd name="connsiteX2" fmla="*/ 7939399 w 8157925"/>
                <a:gd name="connsiteY2" fmla="*/ 558062 h 2232266"/>
                <a:gd name="connsiteX3" fmla="*/ 4031196 w 8157925"/>
                <a:gd name="connsiteY3" fmla="*/ 2230393 h 2232266"/>
                <a:gd name="connsiteX4" fmla="*/ 7623692 w 8157925"/>
                <a:gd name="connsiteY4" fmla="*/ 558062 h 2232266"/>
                <a:gd name="connsiteX5" fmla="*/ 7405167 w 8157925"/>
                <a:gd name="connsiteY5" fmla="*/ 558062 h 2232266"/>
                <a:gd name="connsiteX6" fmla="*/ 7904541 w 8157925"/>
                <a:gd name="connsiteY6" fmla="*/ 0 h 2232266"/>
                <a:gd name="connsiteX0" fmla="*/ 3873344 w 8157925"/>
                <a:gd name="connsiteY0" fmla="*/ 2232248 h 2232266"/>
                <a:gd name="connsiteX1" fmla="*/ 0 w 8157925"/>
                <a:gd name="connsiteY1" fmla="*/ 0 h 2232266"/>
                <a:gd name="connsiteX2" fmla="*/ 315707 w 8157925"/>
                <a:gd name="connsiteY2" fmla="*/ 0 h 2232266"/>
                <a:gd name="connsiteX3" fmla="*/ 4189051 w 8157925"/>
                <a:gd name="connsiteY3" fmla="*/ 2232248 h 2232266"/>
                <a:gd name="connsiteX4" fmla="*/ 3873344 w 8157925"/>
                <a:gd name="connsiteY4" fmla="*/ 2232248 h 2232266"/>
                <a:gd name="connsiteX0" fmla="*/ 4031197 w 8157925"/>
                <a:gd name="connsiteY0" fmla="*/ 2230393 h 2232266"/>
                <a:gd name="connsiteX1" fmla="*/ 7623693 w 8157925"/>
                <a:gd name="connsiteY1" fmla="*/ 558062 h 2232266"/>
                <a:gd name="connsiteX2" fmla="*/ 7405167 w 8157925"/>
                <a:gd name="connsiteY2" fmla="*/ 558062 h 2232266"/>
                <a:gd name="connsiteX3" fmla="*/ 7904541 w 8157925"/>
                <a:gd name="connsiteY3" fmla="*/ 0 h 2232266"/>
                <a:gd name="connsiteX4" fmla="*/ 8157925 w 8157925"/>
                <a:gd name="connsiteY4" fmla="*/ 558062 h 2232266"/>
                <a:gd name="connsiteX5" fmla="*/ 7939399 w 8157925"/>
                <a:gd name="connsiteY5" fmla="*/ 558062 h 2232266"/>
                <a:gd name="connsiteX6" fmla="*/ 4189050 w 8157925"/>
                <a:gd name="connsiteY6" fmla="*/ 2232248 h 2232266"/>
                <a:gd name="connsiteX7" fmla="*/ 3873344 w 8157925"/>
                <a:gd name="connsiteY7" fmla="*/ 2232248 h 2232266"/>
                <a:gd name="connsiteX8" fmla="*/ 0 w 8157925"/>
                <a:gd name="connsiteY8" fmla="*/ 0 h 2232266"/>
                <a:gd name="connsiteX9" fmla="*/ 4189051 w 8157925"/>
                <a:gd name="connsiteY9" fmla="*/ 2232248 h 2232266"/>
                <a:gd name="connsiteX0" fmla="*/ 7904541 w 8157925"/>
                <a:gd name="connsiteY0" fmla="*/ 0 h 2232266"/>
                <a:gd name="connsiteX1" fmla="*/ 8157925 w 8157925"/>
                <a:gd name="connsiteY1" fmla="*/ 558062 h 2232266"/>
                <a:gd name="connsiteX2" fmla="*/ 7939399 w 8157925"/>
                <a:gd name="connsiteY2" fmla="*/ 558062 h 2232266"/>
                <a:gd name="connsiteX3" fmla="*/ 4031196 w 8157925"/>
                <a:gd name="connsiteY3" fmla="*/ 2230393 h 2232266"/>
                <a:gd name="connsiteX4" fmla="*/ 7623692 w 8157925"/>
                <a:gd name="connsiteY4" fmla="*/ 558062 h 2232266"/>
                <a:gd name="connsiteX5" fmla="*/ 7405167 w 8157925"/>
                <a:gd name="connsiteY5" fmla="*/ 558062 h 2232266"/>
                <a:gd name="connsiteX6" fmla="*/ 7904541 w 8157925"/>
                <a:gd name="connsiteY6" fmla="*/ 0 h 2232266"/>
                <a:gd name="connsiteX0" fmla="*/ 3873344 w 8157925"/>
                <a:gd name="connsiteY0" fmla="*/ 2232248 h 2232266"/>
                <a:gd name="connsiteX1" fmla="*/ 0 w 8157925"/>
                <a:gd name="connsiteY1" fmla="*/ 0 h 2232266"/>
                <a:gd name="connsiteX2" fmla="*/ 315707 w 8157925"/>
                <a:gd name="connsiteY2" fmla="*/ 0 h 2232266"/>
                <a:gd name="connsiteX3" fmla="*/ 4189051 w 8157925"/>
                <a:gd name="connsiteY3" fmla="*/ 2232248 h 2232266"/>
                <a:gd name="connsiteX4" fmla="*/ 3873344 w 8157925"/>
                <a:gd name="connsiteY4" fmla="*/ 2232248 h 2232266"/>
                <a:gd name="connsiteX0" fmla="*/ 4031197 w 8157925"/>
                <a:gd name="connsiteY0" fmla="*/ 2230393 h 2232266"/>
                <a:gd name="connsiteX1" fmla="*/ 7623693 w 8157925"/>
                <a:gd name="connsiteY1" fmla="*/ 558062 h 2232266"/>
                <a:gd name="connsiteX2" fmla="*/ 7405167 w 8157925"/>
                <a:gd name="connsiteY2" fmla="*/ 558062 h 2232266"/>
                <a:gd name="connsiteX3" fmla="*/ 7904541 w 8157925"/>
                <a:gd name="connsiteY3" fmla="*/ 0 h 2232266"/>
                <a:gd name="connsiteX4" fmla="*/ 8157925 w 8157925"/>
                <a:gd name="connsiteY4" fmla="*/ 558062 h 2232266"/>
                <a:gd name="connsiteX5" fmla="*/ 7939399 w 8157925"/>
                <a:gd name="connsiteY5" fmla="*/ 558062 h 2232266"/>
                <a:gd name="connsiteX6" fmla="*/ 4189050 w 8157925"/>
                <a:gd name="connsiteY6" fmla="*/ 2232248 h 2232266"/>
                <a:gd name="connsiteX7" fmla="*/ 3873344 w 8157925"/>
                <a:gd name="connsiteY7" fmla="*/ 2232248 h 2232266"/>
                <a:gd name="connsiteX8" fmla="*/ 4189051 w 8157925"/>
                <a:gd name="connsiteY8" fmla="*/ 2232248 h 2232266"/>
                <a:gd name="connsiteX0" fmla="*/ 7589526 w 7842910"/>
                <a:gd name="connsiteY0" fmla="*/ 0 h 2232266"/>
                <a:gd name="connsiteX1" fmla="*/ 7842910 w 7842910"/>
                <a:gd name="connsiteY1" fmla="*/ 558062 h 2232266"/>
                <a:gd name="connsiteX2" fmla="*/ 7624384 w 7842910"/>
                <a:gd name="connsiteY2" fmla="*/ 558062 h 2232266"/>
                <a:gd name="connsiteX3" fmla="*/ 3716181 w 7842910"/>
                <a:gd name="connsiteY3" fmla="*/ 2230393 h 2232266"/>
                <a:gd name="connsiteX4" fmla="*/ 7308677 w 7842910"/>
                <a:gd name="connsiteY4" fmla="*/ 558062 h 2232266"/>
                <a:gd name="connsiteX5" fmla="*/ 7090152 w 7842910"/>
                <a:gd name="connsiteY5" fmla="*/ 558062 h 2232266"/>
                <a:gd name="connsiteX6" fmla="*/ 7589526 w 7842910"/>
                <a:gd name="connsiteY6" fmla="*/ 0 h 2232266"/>
                <a:gd name="connsiteX0" fmla="*/ 3558329 w 7842910"/>
                <a:gd name="connsiteY0" fmla="*/ 2232248 h 2232266"/>
                <a:gd name="connsiteX1" fmla="*/ 692 w 7842910"/>
                <a:gd name="connsiteY1" fmla="*/ 0 h 2232266"/>
                <a:gd name="connsiteX2" fmla="*/ 3874036 w 7842910"/>
                <a:gd name="connsiteY2" fmla="*/ 2232248 h 2232266"/>
                <a:gd name="connsiteX3" fmla="*/ 3558329 w 7842910"/>
                <a:gd name="connsiteY3" fmla="*/ 2232248 h 2232266"/>
                <a:gd name="connsiteX0" fmla="*/ 3716182 w 7842910"/>
                <a:gd name="connsiteY0" fmla="*/ 2230393 h 2232266"/>
                <a:gd name="connsiteX1" fmla="*/ 7308678 w 7842910"/>
                <a:gd name="connsiteY1" fmla="*/ 558062 h 2232266"/>
                <a:gd name="connsiteX2" fmla="*/ 7090152 w 7842910"/>
                <a:gd name="connsiteY2" fmla="*/ 558062 h 2232266"/>
                <a:gd name="connsiteX3" fmla="*/ 7589526 w 7842910"/>
                <a:gd name="connsiteY3" fmla="*/ 0 h 2232266"/>
                <a:gd name="connsiteX4" fmla="*/ 7842910 w 7842910"/>
                <a:gd name="connsiteY4" fmla="*/ 558062 h 2232266"/>
                <a:gd name="connsiteX5" fmla="*/ 7624384 w 7842910"/>
                <a:gd name="connsiteY5" fmla="*/ 558062 h 2232266"/>
                <a:gd name="connsiteX6" fmla="*/ 3874035 w 7842910"/>
                <a:gd name="connsiteY6" fmla="*/ 2232248 h 2232266"/>
                <a:gd name="connsiteX7" fmla="*/ 3558329 w 7842910"/>
                <a:gd name="connsiteY7" fmla="*/ 2232248 h 2232266"/>
                <a:gd name="connsiteX8" fmla="*/ 3874036 w 7842910"/>
                <a:gd name="connsiteY8" fmla="*/ 2232248 h 2232266"/>
                <a:gd name="connsiteX0" fmla="*/ 4031197 w 4284581"/>
                <a:gd name="connsiteY0" fmla="*/ 0 h 2232266"/>
                <a:gd name="connsiteX1" fmla="*/ 4284581 w 4284581"/>
                <a:gd name="connsiteY1" fmla="*/ 558062 h 2232266"/>
                <a:gd name="connsiteX2" fmla="*/ 4066055 w 4284581"/>
                <a:gd name="connsiteY2" fmla="*/ 558062 h 2232266"/>
                <a:gd name="connsiteX3" fmla="*/ 157852 w 4284581"/>
                <a:gd name="connsiteY3" fmla="*/ 2230393 h 2232266"/>
                <a:gd name="connsiteX4" fmla="*/ 3750348 w 4284581"/>
                <a:gd name="connsiteY4" fmla="*/ 558062 h 2232266"/>
                <a:gd name="connsiteX5" fmla="*/ 3531823 w 4284581"/>
                <a:gd name="connsiteY5" fmla="*/ 558062 h 2232266"/>
                <a:gd name="connsiteX6" fmla="*/ 4031197 w 4284581"/>
                <a:gd name="connsiteY6" fmla="*/ 0 h 2232266"/>
                <a:gd name="connsiteX0" fmla="*/ 0 w 4284581"/>
                <a:gd name="connsiteY0" fmla="*/ 2232248 h 2232266"/>
                <a:gd name="connsiteX1" fmla="*/ 315707 w 4284581"/>
                <a:gd name="connsiteY1" fmla="*/ 2232248 h 2232266"/>
                <a:gd name="connsiteX2" fmla="*/ 0 w 4284581"/>
                <a:gd name="connsiteY2" fmla="*/ 2232248 h 2232266"/>
                <a:gd name="connsiteX0" fmla="*/ 157853 w 4284581"/>
                <a:gd name="connsiteY0" fmla="*/ 2230393 h 2232266"/>
                <a:gd name="connsiteX1" fmla="*/ 3750349 w 4284581"/>
                <a:gd name="connsiteY1" fmla="*/ 558062 h 2232266"/>
                <a:gd name="connsiteX2" fmla="*/ 3531823 w 4284581"/>
                <a:gd name="connsiteY2" fmla="*/ 558062 h 2232266"/>
                <a:gd name="connsiteX3" fmla="*/ 4031197 w 4284581"/>
                <a:gd name="connsiteY3" fmla="*/ 0 h 2232266"/>
                <a:gd name="connsiteX4" fmla="*/ 4284581 w 4284581"/>
                <a:gd name="connsiteY4" fmla="*/ 558062 h 2232266"/>
                <a:gd name="connsiteX5" fmla="*/ 4066055 w 4284581"/>
                <a:gd name="connsiteY5" fmla="*/ 558062 h 2232266"/>
                <a:gd name="connsiteX6" fmla="*/ 315706 w 4284581"/>
                <a:gd name="connsiteY6" fmla="*/ 2232248 h 2232266"/>
                <a:gd name="connsiteX7" fmla="*/ 0 w 4284581"/>
                <a:gd name="connsiteY7" fmla="*/ 2232248 h 2232266"/>
                <a:gd name="connsiteX8" fmla="*/ 315707 w 4284581"/>
                <a:gd name="connsiteY8" fmla="*/ 2232248 h 223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581" h="2232266" stroke="0" extrusionOk="0">
                  <a:moveTo>
                    <a:pt x="4031197" y="0"/>
                  </a:moveTo>
                  <a:lnTo>
                    <a:pt x="4284581" y="558062"/>
                  </a:lnTo>
                  <a:lnTo>
                    <a:pt x="4066055" y="558062"/>
                  </a:lnTo>
                  <a:cubicBezTo>
                    <a:pt x="3609746" y="1576561"/>
                    <a:pt x="1981570" y="2273262"/>
                    <a:pt x="157852" y="2230393"/>
                  </a:cubicBezTo>
                  <a:cubicBezTo>
                    <a:pt x="1864085" y="2190286"/>
                    <a:pt x="3323435" y="1510949"/>
                    <a:pt x="3750348" y="558062"/>
                  </a:cubicBezTo>
                  <a:lnTo>
                    <a:pt x="3531823" y="558062"/>
                  </a:lnTo>
                  <a:lnTo>
                    <a:pt x="4031197" y="0"/>
                  </a:lnTo>
                  <a:close/>
                </a:path>
                <a:path w="4284581" h="2232266" fill="darkenLess" stroke="0" extrusionOk="0">
                  <a:moveTo>
                    <a:pt x="0" y="2232248"/>
                  </a:moveTo>
                  <a:lnTo>
                    <a:pt x="315707" y="2232248"/>
                  </a:lnTo>
                  <a:lnTo>
                    <a:pt x="0" y="2232248"/>
                  </a:lnTo>
                  <a:close/>
                </a:path>
                <a:path w="4284581" h="2232266" fill="none" extrusionOk="0">
                  <a:moveTo>
                    <a:pt x="157853" y="2230393"/>
                  </a:moveTo>
                  <a:cubicBezTo>
                    <a:pt x="1864086" y="2190286"/>
                    <a:pt x="3323436" y="1510949"/>
                    <a:pt x="3750349" y="558062"/>
                  </a:cubicBezTo>
                  <a:lnTo>
                    <a:pt x="3531823" y="558062"/>
                  </a:lnTo>
                  <a:lnTo>
                    <a:pt x="4031197" y="0"/>
                  </a:lnTo>
                  <a:lnTo>
                    <a:pt x="4284581" y="558062"/>
                  </a:lnTo>
                  <a:lnTo>
                    <a:pt x="4066055" y="558062"/>
                  </a:lnTo>
                  <a:cubicBezTo>
                    <a:pt x="3624495" y="1543641"/>
                    <a:pt x="2081944" y="2232248"/>
                    <a:pt x="315706" y="2232248"/>
                  </a:cubicBezTo>
                  <a:lnTo>
                    <a:pt x="0" y="2232248"/>
                  </a:lnTo>
                  <a:lnTo>
                    <a:pt x="315707" y="2232248"/>
                  </a:ln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4" descr="Risultati immagini per alba lea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505" y="2702066"/>
              <a:ext cx="667396" cy="3860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isultati immagini per unicredit leasi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922" r="-1636" b="32799"/>
            <a:stretch/>
          </p:blipFill>
          <p:spPr bwMode="auto">
            <a:xfrm>
              <a:off x="398516" y="3141187"/>
              <a:ext cx="1085844" cy="3769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Risultati immagini per abc leasing germa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5807" y="3066681"/>
              <a:ext cx="1378197" cy="512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Risultati immagini per iccrea banca impresa"/>
            <p:cNvPicPr>
              <a:picLocks noChangeAspect="1" noChangeArrowheads="1"/>
            </p:cNvPicPr>
            <p:nvPr/>
          </p:nvPicPr>
          <p:blipFill rotWithShape="1">
            <a:blip r:embed="rId6">
              <a:extLst>
                <a:ext uri="{28A0092B-C50C-407E-A947-70E740481C1C}">
                  <a14:useLocalDpi xmlns:a14="http://schemas.microsoft.com/office/drawing/2010/main" val="0"/>
                </a:ext>
              </a:extLst>
            </a:blip>
            <a:srcRect t="21290" b="25544"/>
            <a:stretch/>
          </p:blipFill>
          <p:spPr bwMode="auto">
            <a:xfrm>
              <a:off x="2290435" y="2508786"/>
              <a:ext cx="1122733" cy="596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Risultati immagini per montepio"/>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5002" t="36037" r="26568" b="35613"/>
            <a:stretch/>
          </p:blipFill>
          <p:spPr bwMode="auto">
            <a:xfrm>
              <a:off x="3597802" y="2593383"/>
              <a:ext cx="1209338" cy="3981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Risultati immagini per funding circ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9957" y="2369067"/>
              <a:ext cx="1124716" cy="3742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Risultati immagini per banca popolare bar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1372" y="2057533"/>
              <a:ext cx="893786" cy="4925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Risultati immagini per credito valtellinese"/>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0997" t="39860" r="10655" b="40897"/>
            <a:stretch/>
          </p:blipFill>
          <p:spPr bwMode="auto">
            <a:xfrm>
              <a:off x="6450308" y="2658879"/>
              <a:ext cx="1405481" cy="3452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4" descr="Risultati immagini per alpha bank greece"/>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1339" y="1989741"/>
              <a:ext cx="839165" cy="5492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8" descr="Hypo Vorarlberg Leasing AG"/>
            <p:cNvPicPr>
              <a:picLocks noChangeAspect="1" noChangeArrowheads="1"/>
            </p:cNvPicPr>
            <p:nvPr/>
          </p:nvPicPr>
          <p:blipFill rotWithShape="1">
            <a:blip r:embed="rId12">
              <a:extLst>
                <a:ext uri="{28A0092B-C50C-407E-A947-70E740481C1C}">
                  <a14:useLocalDpi xmlns:a14="http://schemas.microsoft.com/office/drawing/2010/main" val="0"/>
                </a:ext>
              </a:extLst>
            </a:blip>
            <a:srcRect l="45254"/>
            <a:stretch/>
          </p:blipFill>
          <p:spPr bwMode="auto">
            <a:xfrm>
              <a:off x="7065158" y="1571486"/>
              <a:ext cx="515912" cy="5259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3"/>
            <a:stretch>
              <a:fillRect/>
            </a:stretch>
          </p:blipFill>
          <p:spPr>
            <a:xfrm>
              <a:off x="3026971" y="3258043"/>
              <a:ext cx="1263078" cy="522797"/>
            </a:xfrm>
            <a:prstGeom prst="rect">
              <a:avLst/>
            </a:prstGeom>
          </p:spPr>
        </p:pic>
        <p:pic>
          <p:nvPicPr>
            <p:cNvPr id="3" name="Picture 2"/>
            <p:cNvPicPr>
              <a:picLocks noChangeAspect="1"/>
            </p:cNvPicPr>
            <p:nvPr/>
          </p:nvPicPr>
          <p:blipFill>
            <a:blip r:embed="rId14"/>
            <a:stretch>
              <a:fillRect/>
            </a:stretch>
          </p:blipFill>
          <p:spPr>
            <a:xfrm>
              <a:off x="4654496" y="3100419"/>
              <a:ext cx="1393625" cy="376482"/>
            </a:xfrm>
            <a:prstGeom prst="rect">
              <a:avLst/>
            </a:prstGeom>
          </p:spPr>
        </p:pic>
      </p:grpSp>
      <p:sp>
        <p:nvSpPr>
          <p:cNvPr id="20" name="Footer Placeholder 2"/>
          <p:cNvSpPr>
            <a:spLocks noGrp="1"/>
          </p:cNvSpPr>
          <p:nvPr>
            <p:ph type="ftr" sz="quarter" idx="11"/>
          </p:nvPr>
        </p:nvSpPr>
        <p:spPr>
          <a:xfrm>
            <a:off x="3124200" y="6470816"/>
            <a:ext cx="2895600" cy="378568"/>
          </a:xfrm>
        </p:spPr>
        <p:txBody>
          <a:bodyPr/>
          <a:lstStyle/>
          <a:p>
            <a:r>
              <a:rPr lang="en-GB" dirty="0"/>
              <a:t>European Investment </a:t>
            </a:r>
            <a:r>
              <a:rPr lang="en-GB" dirty="0" smtClean="0"/>
              <a:t>Bank</a:t>
            </a:r>
            <a:endParaRPr lang="en-GB" dirty="0"/>
          </a:p>
        </p:txBody>
      </p:sp>
      <p:sp>
        <p:nvSpPr>
          <p:cNvPr id="24" name="Slide Number Placeholder 5"/>
          <p:cNvSpPr txBox="1">
            <a:spLocks/>
          </p:cNvSpPr>
          <p:nvPr/>
        </p:nvSpPr>
        <p:spPr>
          <a:xfrm>
            <a:off x="6553200" y="648425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A51CA-4611-42BC-8C78-05A9D4A054CC}" type="slidenum">
              <a:rPr lang="en-GB" sz="1200" smtClean="0"/>
              <a:pPr/>
              <a:t>17</a:t>
            </a:fld>
            <a:endParaRPr lang="en-GB" sz="1200" dirty="0"/>
          </a:p>
        </p:txBody>
      </p:sp>
    </p:spTree>
    <p:extLst>
      <p:ext uri="{BB962C8B-B14F-4D97-AF65-F5344CB8AC3E}">
        <p14:creationId xmlns:p14="http://schemas.microsoft.com/office/powerpoint/2010/main" val="174790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96036" y="169092"/>
            <a:ext cx="4071735" cy="576000"/>
          </a:xfrm>
        </p:spPr>
        <p:txBody>
          <a:bodyPr/>
          <a:lstStyle/>
          <a:p>
            <a:pPr algn="r"/>
            <a:r>
              <a:rPr lang="en-GB" sz="2800" b="1" dirty="0" smtClean="0">
                <a:latin typeface="Calibri" panose="020F0502020204030204" pitchFamily="34" charset="0"/>
              </a:rPr>
              <a:t>Synthetic </a:t>
            </a:r>
            <a:r>
              <a:rPr lang="en-US" sz="2800" b="1" dirty="0" smtClean="0">
                <a:latin typeface="Calibri" panose="020F0502020204030204" pitchFamily="34" charset="0"/>
              </a:rPr>
              <a:t>securitizations</a:t>
            </a:r>
            <a:endParaRPr lang="en-GB" sz="2800" b="1" dirty="0">
              <a:latin typeface="Calibri" panose="020F0502020204030204" pitchFamily="34" charset="0"/>
            </a:endParaRPr>
          </a:p>
        </p:txBody>
      </p:sp>
      <p:sp>
        <p:nvSpPr>
          <p:cNvPr id="8" name="TextBox 7"/>
          <p:cNvSpPr txBox="1"/>
          <p:nvPr/>
        </p:nvSpPr>
        <p:spPr>
          <a:xfrm>
            <a:off x="3095766" y="1515861"/>
            <a:ext cx="1476164" cy="646331"/>
          </a:xfrm>
          <a:prstGeom prst="rect">
            <a:avLst/>
          </a:prstGeom>
          <a:solidFill>
            <a:schemeClr val="accent5">
              <a:lumMod val="20000"/>
              <a:lumOff val="80000"/>
            </a:schemeClr>
          </a:solidFill>
          <a:ln w="19050">
            <a:solidFill>
              <a:srgbClr val="00B050"/>
            </a:solidFill>
          </a:ln>
        </p:spPr>
        <p:txBody>
          <a:bodyPr wrap="square" rtlCol="0">
            <a:spAutoFit/>
          </a:bodyPr>
          <a:lstStyle/>
          <a:p>
            <a:pPr algn="ctr"/>
            <a:r>
              <a:rPr lang="en-GB" dirty="0" smtClean="0">
                <a:solidFill>
                  <a:schemeClr val="tx2"/>
                </a:solidFill>
                <a:latin typeface="Calibri" panose="020F0502020204030204" pitchFamily="34" charset="0"/>
              </a:rPr>
              <a:t>Financial</a:t>
            </a:r>
            <a:r>
              <a:rPr lang="en-GB" dirty="0" smtClean="0">
                <a:latin typeface="Calibri" panose="020F0502020204030204" pitchFamily="34" charset="0"/>
              </a:rPr>
              <a:t> </a:t>
            </a:r>
            <a:r>
              <a:rPr lang="en-GB" dirty="0" smtClean="0">
                <a:solidFill>
                  <a:schemeClr val="tx2"/>
                </a:solidFill>
                <a:latin typeface="Calibri" panose="020F0502020204030204" pitchFamily="34" charset="0"/>
              </a:rPr>
              <a:t>Intermediary</a:t>
            </a:r>
            <a:endParaRPr lang="en-GB" dirty="0">
              <a:solidFill>
                <a:schemeClr val="tx2"/>
              </a:solidFill>
              <a:latin typeface="Calibri" panose="020F0502020204030204" pitchFamily="34" charset="0"/>
            </a:endParaRPr>
          </a:p>
        </p:txBody>
      </p:sp>
      <p:sp>
        <p:nvSpPr>
          <p:cNvPr id="9" name="TextBox 8"/>
          <p:cNvSpPr txBox="1"/>
          <p:nvPr/>
        </p:nvSpPr>
        <p:spPr>
          <a:xfrm>
            <a:off x="520071" y="1515862"/>
            <a:ext cx="1476000" cy="646331"/>
          </a:xfrm>
          <a:prstGeom prst="rect">
            <a:avLst/>
          </a:prstGeom>
          <a:solidFill>
            <a:schemeClr val="tx2">
              <a:lumMod val="20000"/>
              <a:lumOff val="80000"/>
            </a:schemeClr>
          </a:solidFill>
          <a:ln w="19050">
            <a:solidFill>
              <a:schemeClr val="tx2">
                <a:lumMod val="40000"/>
                <a:lumOff val="60000"/>
              </a:schemeClr>
            </a:solidFill>
          </a:ln>
        </p:spPr>
        <p:txBody>
          <a:bodyPr wrap="square" rtlCol="0">
            <a:spAutoFit/>
          </a:bodyPr>
          <a:lstStyle/>
          <a:p>
            <a:pPr algn="ctr"/>
            <a:r>
              <a:rPr lang="en-GB" dirty="0" smtClean="0">
                <a:solidFill>
                  <a:schemeClr val="tx2"/>
                </a:solidFill>
                <a:latin typeface="Calibri" panose="020F0502020204030204" pitchFamily="34" charset="0"/>
              </a:rPr>
              <a:t>Final Beneficiaries</a:t>
            </a:r>
          </a:p>
        </p:txBody>
      </p:sp>
      <p:cxnSp>
        <p:nvCxnSpPr>
          <p:cNvPr id="16" name="Straight Arrow Connector 15"/>
          <p:cNvCxnSpPr/>
          <p:nvPr/>
        </p:nvCxnSpPr>
        <p:spPr>
          <a:xfrm>
            <a:off x="2119685" y="1690547"/>
            <a:ext cx="909386" cy="0"/>
          </a:xfrm>
          <a:prstGeom prst="straightConnector1">
            <a:avLst/>
          </a:prstGeom>
          <a:ln w="25400">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flipH="1">
            <a:off x="2107951" y="1971338"/>
            <a:ext cx="921120" cy="1"/>
          </a:xfrm>
          <a:prstGeom prst="straightConnector1">
            <a:avLst/>
          </a:prstGeom>
          <a:ln w="25400">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3818432" y="2162192"/>
            <a:ext cx="0" cy="7917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36395" y="2162194"/>
            <a:ext cx="0" cy="7917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348960" y="3053284"/>
            <a:ext cx="1214256" cy="954107"/>
          </a:xfrm>
          <a:prstGeom prst="rect">
            <a:avLst/>
          </a:prstGeom>
          <a:noFill/>
        </p:spPr>
        <p:txBody>
          <a:bodyPr wrap="square" rtlCol="0">
            <a:spAutoFit/>
          </a:bodyPr>
          <a:lstStyle/>
          <a:p>
            <a:r>
              <a:rPr lang="en-GB" sz="1400" i="1" dirty="0" smtClean="0">
                <a:solidFill>
                  <a:schemeClr val="bg1">
                    <a:lumMod val="50000"/>
                  </a:schemeClr>
                </a:solidFill>
                <a:latin typeface="Calibri" panose="020F0502020204030204" pitchFamily="34" charset="0"/>
              </a:rPr>
              <a:t>EIB Invests in Senior and/or Mezzanine Tranches</a:t>
            </a:r>
            <a:endParaRPr lang="en-GB" sz="1400" i="1" dirty="0">
              <a:solidFill>
                <a:schemeClr val="bg1">
                  <a:lumMod val="50000"/>
                </a:schemeClr>
              </a:solidFill>
              <a:latin typeface="Calibri" panose="020F0502020204030204" pitchFamily="34" charset="0"/>
            </a:endParaRPr>
          </a:p>
        </p:txBody>
      </p:sp>
      <p:sp>
        <p:nvSpPr>
          <p:cNvPr id="34" name="TextBox 33"/>
          <p:cNvSpPr txBox="1"/>
          <p:nvPr/>
        </p:nvSpPr>
        <p:spPr>
          <a:xfrm>
            <a:off x="3880127" y="2395121"/>
            <a:ext cx="1305705" cy="307777"/>
          </a:xfrm>
          <a:prstGeom prst="rect">
            <a:avLst/>
          </a:prstGeom>
          <a:noFill/>
        </p:spPr>
        <p:txBody>
          <a:bodyPr wrap="square" rtlCol="0">
            <a:spAutoFit/>
          </a:bodyPr>
          <a:lstStyle/>
          <a:p>
            <a:r>
              <a:rPr lang="en-GB" sz="1400" i="1" dirty="0" smtClean="0">
                <a:solidFill>
                  <a:srgbClr val="00B050"/>
                </a:solidFill>
                <a:latin typeface="Calibri" panose="020F0502020204030204" pitchFamily="34" charset="0"/>
              </a:rPr>
              <a:t>Pool of Assets</a:t>
            </a:r>
            <a:endParaRPr lang="en-GB" sz="1400" i="1" dirty="0">
              <a:solidFill>
                <a:srgbClr val="00B050"/>
              </a:solidFill>
              <a:latin typeface="Calibri" panose="020F0502020204030204" pitchFamily="34" charset="0"/>
            </a:endParaRPr>
          </a:p>
        </p:txBody>
      </p:sp>
      <p:sp>
        <p:nvSpPr>
          <p:cNvPr id="35" name="TextBox 34"/>
          <p:cNvSpPr txBox="1"/>
          <p:nvPr/>
        </p:nvSpPr>
        <p:spPr>
          <a:xfrm>
            <a:off x="2179628" y="1356006"/>
            <a:ext cx="789500" cy="307777"/>
          </a:xfrm>
          <a:prstGeom prst="rect">
            <a:avLst/>
          </a:prstGeom>
          <a:noFill/>
        </p:spPr>
        <p:txBody>
          <a:bodyPr wrap="square" rtlCol="0">
            <a:spAutoFit/>
          </a:bodyPr>
          <a:lstStyle/>
          <a:p>
            <a:r>
              <a:rPr lang="en-GB" sz="1400" i="1" dirty="0" smtClean="0">
                <a:solidFill>
                  <a:schemeClr val="tx2"/>
                </a:solidFill>
                <a:latin typeface="Calibri" panose="020F0502020204030204" pitchFamily="34" charset="0"/>
              </a:rPr>
              <a:t>Lending</a:t>
            </a:r>
            <a:endParaRPr lang="en-GB" sz="1400" i="1" dirty="0">
              <a:solidFill>
                <a:schemeClr val="tx2"/>
              </a:solidFill>
              <a:latin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82256409"/>
              </p:ext>
            </p:extLst>
          </p:nvPr>
        </p:nvGraphicFramePr>
        <p:xfrm>
          <a:off x="2740827" y="2990673"/>
          <a:ext cx="2155209" cy="2656918"/>
        </p:xfrm>
        <a:graphic>
          <a:graphicData uri="http://schemas.openxmlformats.org/drawingml/2006/table">
            <a:tbl>
              <a:tblPr firstRow="1" bandRow="1">
                <a:tableStyleId>{2D5ABB26-0587-4C30-8999-92F81FD0307C}</a:tableStyleId>
              </a:tblPr>
              <a:tblGrid>
                <a:gridCol w="2155209">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smtClean="0">
                        <a:solidFill>
                          <a:schemeClr val="tx2"/>
                        </a:solidFill>
                        <a:latin typeface="Calibri" panose="020F0502020204030204" pitchFamily="34" charset="0"/>
                      </a:endParaRP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325658">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smtClean="0">
                          <a:solidFill>
                            <a:schemeClr val="tx2"/>
                          </a:solidFill>
                          <a:latin typeface="Calibri" panose="020F0502020204030204" pitchFamily="34" charset="0"/>
                        </a:rPr>
                        <a:t>Senior Tranches</a:t>
                      </a: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581348">
                <a:tc>
                  <a:txBody>
                    <a:bodyPr/>
                    <a:lstStyle/>
                    <a:p>
                      <a:pPr marL="0" indent="0">
                        <a:buFont typeface="Arial" panose="020B0604020202020204" pitchFamily="34" charset="0"/>
                        <a:buNone/>
                      </a:pPr>
                      <a:r>
                        <a:rPr lang="en-GB" sz="1800" dirty="0" smtClean="0">
                          <a:solidFill>
                            <a:schemeClr val="tx2"/>
                          </a:solidFill>
                          <a:latin typeface="Calibri" panose="020F0502020204030204" pitchFamily="34" charset="0"/>
                        </a:rPr>
                        <a:t>Mezzanine Tranches</a:t>
                      </a:r>
                      <a:endParaRPr lang="en-GB" sz="1800" dirty="0">
                        <a:solidFill>
                          <a:schemeClr val="tx2"/>
                        </a:solidFill>
                        <a:latin typeface="Calibri" panose="020F0502020204030204" pitchFamily="34" charset="0"/>
                      </a:endParaRP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84152">
                <a:tc>
                  <a:txBody>
                    <a:bodyPr/>
                    <a:lstStyle/>
                    <a:p>
                      <a:pPr marL="0" indent="0">
                        <a:buFont typeface="Arial" panose="020B0604020202020204" pitchFamily="34" charset="0"/>
                        <a:buNone/>
                      </a:pPr>
                      <a:r>
                        <a:rPr lang="en-GB" sz="1800" dirty="0" smtClean="0">
                          <a:solidFill>
                            <a:schemeClr val="tx2"/>
                          </a:solidFill>
                          <a:latin typeface="Calibri" panose="020F0502020204030204" pitchFamily="34" charset="0"/>
                        </a:rPr>
                        <a:t>Junior Tranches</a:t>
                      </a:r>
                    </a:p>
                  </a:txBody>
                  <a:tcPr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8" name="Picture 23"/>
          <p:cNvPicPr>
            <a:picLocks noChangeAspect="1" noChangeArrowheads="1"/>
          </p:cNvPicPr>
          <p:nvPr/>
        </p:nvPicPr>
        <p:blipFill>
          <a:blip r:embed="rId3"/>
          <a:srcRect/>
          <a:stretch>
            <a:fillRect/>
          </a:stretch>
        </p:blipFill>
        <p:spPr bwMode="auto">
          <a:xfrm>
            <a:off x="6965877" y="3053284"/>
            <a:ext cx="1343709" cy="572098"/>
          </a:xfrm>
          <a:prstGeom prst="rect">
            <a:avLst/>
          </a:prstGeom>
          <a:noFill/>
          <a:ln w="9525" algn="ctr">
            <a:solidFill>
              <a:schemeClr val="bg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4" name="TextBox 43"/>
          <p:cNvSpPr txBox="1"/>
          <p:nvPr/>
        </p:nvSpPr>
        <p:spPr>
          <a:xfrm>
            <a:off x="2106835" y="2011499"/>
            <a:ext cx="1033000" cy="307777"/>
          </a:xfrm>
          <a:prstGeom prst="rect">
            <a:avLst/>
          </a:prstGeom>
          <a:noFill/>
        </p:spPr>
        <p:txBody>
          <a:bodyPr wrap="square" rtlCol="0">
            <a:spAutoFit/>
          </a:bodyPr>
          <a:lstStyle/>
          <a:p>
            <a:r>
              <a:rPr lang="en-GB" sz="1400" i="1" dirty="0" smtClean="0">
                <a:solidFill>
                  <a:schemeClr val="tx2"/>
                </a:solidFill>
                <a:latin typeface="Calibri" panose="020F0502020204030204" pitchFamily="34" charset="0"/>
              </a:rPr>
              <a:t>Receivables</a:t>
            </a:r>
            <a:endParaRPr lang="en-GB" sz="1400" i="1" dirty="0">
              <a:solidFill>
                <a:schemeClr val="tx2"/>
              </a:solidFill>
              <a:latin typeface="Calibri" panose="020F0502020204030204" pitchFamily="34" charset="0"/>
            </a:endParaRPr>
          </a:p>
        </p:txBody>
      </p:sp>
      <p:sp>
        <p:nvSpPr>
          <p:cNvPr id="45" name="TextBox 44"/>
          <p:cNvSpPr txBox="1"/>
          <p:nvPr/>
        </p:nvSpPr>
        <p:spPr>
          <a:xfrm>
            <a:off x="1584844" y="2319584"/>
            <a:ext cx="2107771" cy="738664"/>
          </a:xfrm>
          <a:prstGeom prst="rect">
            <a:avLst/>
          </a:prstGeom>
          <a:noFill/>
        </p:spPr>
        <p:txBody>
          <a:bodyPr wrap="square" rtlCol="0">
            <a:spAutoFit/>
          </a:bodyPr>
          <a:lstStyle/>
          <a:p>
            <a:r>
              <a:rPr lang="en-US" sz="1400" i="1" dirty="0" smtClean="0">
                <a:solidFill>
                  <a:srgbClr val="00B050"/>
                </a:solidFill>
                <a:latin typeface="Calibri" panose="020F0502020204030204" pitchFamily="34" charset="0"/>
              </a:rPr>
              <a:t>Capital Relief on the underlying portfolio of Assets</a:t>
            </a:r>
            <a:endParaRPr lang="en-GB" sz="1400" i="1" dirty="0">
              <a:solidFill>
                <a:srgbClr val="00B050"/>
              </a:solidFill>
              <a:latin typeface="Calibri" panose="020F0502020204030204" pitchFamily="34" charset="0"/>
            </a:endParaRPr>
          </a:p>
        </p:txBody>
      </p:sp>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877" y="4459213"/>
            <a:ext cx="1177923" cy="65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p:cNvSpPr txBox="1"/>
          <p:nvPr/>
        </p:nvSpPr>
        <p:spPr>
          <a:xfrm>
            <a:off x="5348960" y="4032882"/>
            <a:ext cx="1214256" cy="1169551"/>
          </a:xfrm>
          <a:prstGeom prst="rect">
            <a:avLst/>
          </a:prstGeom>
          <a:noFill/>
        </p:spPr>
        <p:txBody>
          <a:bodyPr wrap="square" rtlCol="0">
            <a:spAutoFit/>
          </a:bodyPr>
          <a:lstStyle/>
          <a:p>
            <a:r>
              <a:rPr lang="en-GB" sz="1400" i="1" dirty="0" smtClean="0">
                <a:solidFill>
                  <a:schemeClr val="bg1">
                    <a:lumMod val="50000"/>
                  </a:schemeClr>
                </a:solidFill>
                <a:latin typeface="Calibri" panose="020F0502020204030204" pitchFamily="34" charset="0"/>
              </a:rPr>
              <a:t>EIF Invests or Guarantees Senior and/or Mezzanine Tranches</a:t>
            </a:r>
            <a:endParaRPr lang="en-GB" sz="1400" i="1" dirty="0">
              <a:solidFill>
                <a:schemeClr val="bg1">
                  <a:lumMod val="50000"/>
                </a:schemeClr>
              </a:solidFill>
              <a:latin typeface="Calibri" panose="020F0502020204030204" pitchFamily="34" charset="0"/>
            </a:endParaRPr>
          </a:p>
        </p:txBody>
      </p:sp>
      <p:sp>
        <p:nvSpPr>
          <p:cNvPr id="50" name="TextBox 49"/>
          <p:cNvSpPr txBox="1"/>
          <p:nvPr/>
        </p:nvSpPr>
        <p:spPr>
          <a:xfrm>
            <a:off x="6820771" y="3638059"/>
            <a:ext cx="1980220" cy="738664"/>
          </a:xfrm>
          <a:prstGeom prst="rect">
            <a:avLst/>
          </a:prstGeom>
          <a:noFill/>
        </p:spPr>
        <p:txBody>
          <a:bodyPr wrap="square" rtlCol="0">
            <a:spAutoFit/>
          </a:bodyPr>
          <a:lstStyle/>
          <a:p>
            <a:r>
              <a:rPr lang="en-GB" sz="1400" i="1" dirty="0" smtClean="0">
                <a:solidFill>
                  <a:schemeClr val="bg1">
                    <a:lumMod val="50000"/>
                  </a:schemeClr>
                </a:solidFill>
                <a:latin typeface="Calibri" panose="020F0502020204030204" pitchFamily="34" charset="0"/>
              </a:rPr>
              <a:t>EIB Group </a:t>
            </a:r>
            <a:r>
              <a:rPr lang="en-GB" sz="1400" i="1" dirty="0">
                <a:solidFill>
                  <a:schemeClr val="bg1">
                    <a:lumMod val="50000"/>
                  </a:schemeClr>
                </a:solidFill>
                <a:latin typeface="Calibri" panose="020F0502020204030204" pitchFamily="34" charset="0"/>
              </a:rPr>
              <a:t>c</a:t>
            </a:r>
            <a:r>
              <a:rPr lang="en-GB" sz="1400" i="1" dirty="0" smtClean="0">
                <a:solidFill>
                  <a:schemeClr val="bg1">
                    <a:lumMod val="50000"/>
                  </a:schemeClr>
                </a:solidFill>
                <a:latin typeface="Calibri" panose="020F0502020204030204" pitchFamily="34" charset="0"/>
              </a:rPr>
              <a:t>ooperation regarding due diligence and structuring</a:t>
            </a:r>
            <a:endParaRPr lang="en-GB" sz="1400" i="1" dirty="0">
              <a:solidFill>
                <a:schemeClr val="bg1">
                  <a:lumMod val="50000"/>
                </a:schemeClr>
              </a:solidFill>
              <a:latin typeface="Calibri" panose="020F0502020204030204" pitchFamily="34" charset="0"/>
            </a:endParaRPr>
          </a:p>
        </p:txBody>
      </p:sp>
      <p:sp>
        <p:nvSpPr>
          <p:cNvPr id="52" name="TextBox 51"/>
          <p:cNvSpPr txBox="1"/>
          <p:nvPr/>
        </p:nvSpPr>
        <p:spPr>
          <a:xfrm>
            <a:off x="6215433" y="2062084"/>
            <a:ext cx="1305705" cy="523220"/>
          </a:xfrm>
          <a:prstGeom prst="rect">
            <a:avLst/>
          </a:prstGeom>
          <a:noFill/>
        </p:spPr>
        <p:txBody>
          <a:bodyPr wrap="square" rtlCol="0">
            <a:spAutoFit/>
          </a:bodyPr>
          <a:lstStyle/>
          <a:p>
            <a:r>
              <a:rPr lang="en-GB" sz="1400" i="1" dirty="0" smtClean="0">
                <a:solidFill>
                  <a:srgbClr val="0070C0"/>
                </a:solidFill>
                <a:latin typeface="Calibri" panose="020F0502020204030204" pitchFamily="34" charset="0"/>
              </a:rPr>
              <a:t>Retrocession Payments</a:t>
            </a:r>
            <a:endParaRPr lang="en-GB" sz="1400" i="1" dirty="0">
              <a:solidFill>
                <a:srgbClr val="0070C0"/>
              </a:solidFill>
              <a:latin typeface="Calibri" panose="020F0502020204030204" pitchFamily="34" charset="0"/>
            </a:endParaRPr>
          </a:p>
        </p:txBody>
      </p:sp>
      <p:cxnSp>
        <p:nvCxnSpPr>
          <p:cNvPr id="39" name="Straight Arrow Connector 38"/>
          <p:cNvCxnSpPr>
            <a:stCxn id="28" idx="0"/>
          </p:cNvCxnSpPr>
          <p:nvPr/>
        </p:nvCxnSpPr>
        <p:spPr>
          <a:xfrm flipH="1" flipV="1">
            <a:off x="4571930" y="1839028"/>
            <a:ext cx="3065802" cy="12142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Left Arrow 41"/>
          <p:cNvSpPr/>
          <p:nvPr/>
        </p:nvSpPr>
        <p:spPr>
          <a:xfrm>
            <a:off x="6486636" y="3479988"/>
            <a:ext cx="405952" cy="100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eft Arrow 54"/>
          <p:cNvSpPr/>
          <p:nvPr/>
        </p:nvSpPr>
        <p:spPr>
          <a:xfrm>
            <a:off x="6485831" y="4636659"/>
            <a:ext cx="405952" cy="100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eft Arrow 56"/>
          <p:cNvSpPr/>
          <p:nvPr/>
        </p:nvSpPr>
        <p:spPr>
          <a:xfrm>
            <a:off x="4943008" y="3479989"/>
            <a:ext cx="405952" cy="100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Left Arrow 32"/>
          <p:cNvSpPr/>
          <p:nvPr/>
        </p:nvSpPr>
        <p:spPr>
          <a:xfrm>
            <a:off x="4919522" y="4396834"/>
            <a:ext cx="405952" cy="100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ooter Placeholder 2"/>
          <p:cNvSpPr>
            <a:spLocks noGrp="1"/>
          </p:cNvSpPr>
          <p:nvPr>
            <p:ph type="ftr" sz="quarter" idx="11"/>
          </p:nvPr>
        </p:nvSpPr>
        <p:spPr>
          <a:xfrm>
            <a:off x="3124200" y="6470816"/>
            <a:ext cx="2895600" cy="378568"/>
          </a:xfrm>
        </p:spPr>
        <p:txBody>
          <a:bodyPr/>
          <a:lstStyle/>
          <a:p>
            <a:r>
              <a:rPr lang="en-GB" dirty="0"/>
              <a:t>European Investment </a:t>
            </a:r>
            <a:r>
              <a:rPr lang="en-GB" dirty="0" smtClean="0"/>
              <a:t>Bank</a:t>
            </a:r>
            <a:endParaRPr lang="en-GB" dirty="0"/>
          </a:p>
        </p:txBody>
      </p:sp>
      <p:sp>
        <p:nvSpPr>
          <p:cNvPr id="30"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18</a:t>
            </a:fld>
            <a:endParaRPr lang="en-GB" sz="1200" dirty="0"/>
          </a:p>
        </p:txBody>
      </p:sp>
      <p:sp>
        <p:nvSpPr>
          <p:cNvPr id="4" name="Rectangle 3"/>
          <p:cNvSpPr/>
          <p:nvPr/>
        </p:nvSpPr>
        <p:spPr>
          <a:xfrm>
            <a:off x="526258" y="5930905"/>
            <a:ext cx="6854054" cy="369332"/>
          </a:xfrm>
          <a:prstGeom prst="rect">
            <a:avLst/>
          </a:prstGeom>
        </p:spPr>
        <p:txBody>
          <a:bodyPr wrap="square">
            <a:spAutoFit/>
          </a:bodyPr>
          <a:lstStyle/>
          <a:p>
            <a:pPr marL="342900" indent="-342900" algn="just">
              <a:spcBef>
                <a:spcPts val="450"/>
              </a:spcBef>
              <a:spcAft>
                <a:spcPts val="1000"/>
              </a:spcAft>
              <a:buClr>
                <a:schemeClr val="tx2"/>
              </a:buClr>
              <a:buSzPct val="100000"/>
              <a:buFont typeface="Wingdings" panose="05000000000000000000" pitchFamily="2" charset="2"/>
              <a:buChar char="Ø"/>
              <a:defRPr/>
            </a:pPr>
            <a:r>
              <a:rPr lang="en-US" dirty="0">
                <a:solidFill>
                  <a:schemeClr val="tx2"/>
                </a:solidFill>
                <a:latin typeface="Calibri" panose="020F0502020204030204" pitchFamily="34" charset="0"/>
              </a:rPr>
              <a:t>No need for a transaction arranger / </a:t>
            </a:r>
            <a:r>
              <a:rPr lang="en-US" dirty="0" smtClean="0">
                <a:solidFill>
                  <a:schemeClr val="tx2"/>
                </a:solidFill>
                <a:latin typeface="Calibri" panose="020F0502020204030204" pitchFamily="34" charset="0"/>
              </a:rPr>
              <a:t>external rating </a:t>
            </a:r>
            <a:r>
              <a:rPr lang="en-US" dirty="0">
                <a:solidFill>
                  <a:schemeClr val="tx2"/>
                </a:solidFill>
                <a:latin typeface="Calibri" panose="020F0502020204030204" pitchFamily="34" charset="0"/>
              </a:rPr>
              <a:t>agency</a:t>
            </a:r>
          </a:p>
        </p:txBody>
      </p:sp>
    </p:spTree>
    <p:extLst>
      <p:ext uri="{BB962C8B-B14F-4D97-AF65-F5344CB8AC3E}">
        <p14:creationId xmlns:p14="http://schemas.microsoft.com/office/powerpoint/2010/main" val="1752828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19</a:t>
            </a:fld>
            <a:endParaRPr lang="en-GB" sz="1200" dirty="0"/>
          </a:p>
        </p:txBody>
      </p:sp>
      <p:sp>
        <p:nvSpPr>
          <p:cNvPr id="8" name="Title 5"/>
          <p:cNvSpPr txBox="1">
            <a:spLocks/>
          </p:cNvSpPr>
          <p:nvPr/>
        </p:nvSpPr>
        <p:spPr>
          <a:xfrm>
            <a:off x="4463988" y="260648"/>
            <a:ext cx="4443278"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smtClean="0">
                <a:latin typeface="Calibri" panose="020F0502020204030204" pitchFamily="34" charset="0"/>
              </a:rPr>
              <a:t>General eligibility criteria (1)</a:t>
            </a:r>
            <a:endParaRPr lang="en-GB" sz="2800" b="1" dirty="0">
              <a:latin typeface="Calibri" panose="020F0502020204030204" pitchFamily="34" charset="0"/>
            </a:endParaRPr>
          </a:p>
        </p:txBody>
      </p:sp>
      <p:sp>
        <p:nvSpPr>
          <p:cNvPr id="9" name="Rectangle 3"/>
          <p:cNvSpPr>
            <a:spLocks noGrp="1" noChangeArrowheads="1"/>
          </p:cNvSpPr>
          <p:nvPr>
            <p:ph idx="1"/>
          </p:nvPr>
        </p:nvSpPr>
        <p:spPr>
          <a:xfrm>
            <a:off x="353209" y="1232756"/>
            <a:ext cx="8316924" cy="2592288"/>
          </a:xfrm>
        </p:spPr>
        <p:txBody>
          <a:bodyPr>
            <a:noAutofit/>
          </a:bodyPr>
          <a:lstStyle/>
          <a:p>
            <a:pPr>
              <a:spcBef>
                <a:spcPts val="600"/>
              </a:spcBef>
              <a:buClr>
                <a:schemeClr val="tx2"/>
              </a:buClr>
              <a:buFont typeface="Wingdings" panose="05000000000000000000" pitchFamily="2" charset="2"/>
              <a:buChar char="Ø"/>
              <a:defRPr/>
            </a:pPr>
            <a:r>
              <a:rPr lang="en-US" sz="1600" dirty="0" smtClean="0">
                <a:solidFill>
                  <a:schemeClr val="tx2"/>
                </a:solidFill>
                <a:latin typeface="Calibri" panose="020F0502020204030204" pitchFamily="34" charset="0"/>
              </a:rPr>
              <a:t>There are four categories of eligible Final Beneficiaries: SMEs </a:t>
            </a:r>
            <a:r>
              <a:rPr lang="en-US" sz="1600" dirty="0">
                <a:solidFill>
                  <a:schemeClr val="tx2"/>
                </a:solidFill>
                <a:latin typeface="Calibri" panose="020F0502020204030204" pitchFamily="34" charset="0"/>
              </a:rPr>
              <a:t>with fewer than 250 </a:t>
            </a:r>
            <a:r>
              <a:rPr lang="en-US" sz="1600" dirty="0" smtClean="0">
                <a:solidFill>
                  <a:schemeClr val="tx2"/>
                </a:solidFill>
                <a:latin typeface="Calibri" panose="020F0502020204030204" pitchFamily="34" charset="0"/>
              </a:rPr>
              <a:t>employees, Mid-Caps </a:t>
            </a:r>
            <a:r>
              <a:rPr lang="en-US" sz="1600" dirty="0">
                <a:solidFill>
                  <a:schemeClr val="tx2"/>
                </a:solidFill>
                <a:latin typeface="Calibri" panose="020F0502020204030204" pitchFamily="34" charset="0"/>
              </a:rPr>
              <a:t>with up to 3,000 </a:t>
            </a:r>
            <a:r>
              <a:rPr lang="en-US" sz="1600" dirty="0" smtClean="0">
                <a:solidFill>
                  <a:schemeClr val="tx2"/>
                </a:solidFill>
                <a:latin typeface="Calibri" panose="020F0502020204030204" pitchFamily="34" charset="0"/>
              </a:rPr>
              <a:t>employees (by </a:t>
            </a:r>
            <a:r>
              <a:rPr lang="en-US" sz="1600" dirty="0">
                <a:solidFill>
                  <a:schemeClr val="tx2"/>
                </a:solidFill>
                <a:latin typeface="Calibri" panose="020F0502020204030204" pitchFamily="34" charset="0"/>
              </a:rPr>
              <a:t>the EC definition</a:t>
            </a:r>
            <a:r>
              <a:rPr lang="en-US" sz="1600" dirty="0" smtClean="0">
                <a:solidFill>
                  <a:schemeClr val="tx2"/>
                </a:solidFill>
                <a:latin typeface="Calibri" panose="020F0502020204030204" pitchFamily="34" charset="0"/>
              </a:rPr>
              <a:t>), Public Sector Entities (PSEs) and Private Individuals undertaking green projects</a:t>
            </a:r>
          </a:p>
          <a:p>
            <a:pPr>
              <a:spcBef>
                <a:spcPts val="600"/>
              </a:spcBef>
              <a:buClr>
                <a:schemeClr val="tx2"/>
              </a:buClr>
              <a:buFont typeface="Wingdings" panose="05000000000000000000" pitchFamily="2" charset="2"/>
              <a:buChar char="Ø"/>
              <a:defRPr/>
            </a:pPr>
            <a:r>
              <a:rPr lang="en-US" sz="1600" dirty="0" smtClean="0">
                <a:solidFill>
                  <a:schemeClr val="tx2"/>
                </a:solidFill>
                <a:latin typeface="Calibri" panose="020F0502020204030204" pitchFamily="34" charset="0"/>
              </a:rPr>
              <a:t>Final </a:t>
            </a:r>
            <a:r>
              <a:rPr lang="en-US" sz="1600" dirty="0">
                <a:solidFill>
                  <a:schemeClr val="tx2"/>
                </a:solidFill>
                <a:latin typeface="Calibri" panose="020F0502020204030204" pitchFamily="34" charset="0"/>
              </a:rPr>
              <a:t>Beneficiaries in all </a:t>
            </a:r>
            <a:r>
              <a:rPr lang="en-US" sz="1600" dirty="0" smtClean="0">
                <a:solidFill>
                  <a:schemeClr val="tx2"/>
                </a:solidFill>
                <a:latin typeface="Calibri" panose="020F0502020204030204" pitchFamily="34" charset="0"/>
              </a:rPr>
              <a:t>economic sectors </a:t>
            </a:r>
            <a:r>
              <a:rPr lang="en-US" sz="1600" dirty="0">
                <a:solidFill>
                  <a:schemeClr val="tx2"/>
                </a:solidFill>
                <a:latin typeface="Calibri" panose="020F0502020204030204" pitchFamily="34" charset="0"/>
              </a:rPr>
              <a:t>are eligible, with the exception of “EIB Excluded </a:t>
            </a:r>
            <a:r>
              <a:rPr lang="en-US" sz="1600" dirty="0" smtClean="0">
                <a:solidFill>
                  <a:schemeClr val="tx2"/>
                </a:solidFill>
                <a:latin typeface="Calibri" panose="020F0502020204030204" pitchFamily="34" charset="0"/>
              </a:rPr>
              <a:t>Sectors</a:t>
            </a:r>
            <a:r>
              <a:rPr lang="en-US" sz="1600" dirty="0">
                <a:solidFill>
                  <a:schemeClr val="tx2"/>
                </a:solidFill>
                <a:latin typeface="Calibri" panose="020F0502020204030204" pitchFamily="34" charset="0"/>
              </a:rPr>
              <a:t>” as listed in the Side Letter to the EIB Finance Contract</a:t>
            </a:r>
          </a:p>
          <a:p>
            <a:pPr>
              <a:spcBef>
                <a:spcPts val="600"/>
              </a:spcBef>
              <a:buClr>
                <a:schemeClr val="tx2"/>
              </a:buClr>
              <a:buFont typeface="Wingdings" panose="05000000000000000000" pitchFamily="2" charset="2"/>
              <a:buChar char="Ø"/>
              <a:defRPr/>
            </a:pPr>
            <a:r>
              <a:rPr lang="en-US" sz="1600" dirty="0" smtClean="0">
                <a:solidFill>
                  <a:schemeClr val="tx2"/>
                </a:solidFill>
                <a:latin typeface="Calibri" panose="020F0502020204030204" pitchFamily="34" charset="0"/>
              </a:rPr>
              <a:t>Final </a:t>
            </a:r>
            <a:r>
              <a:rPr lang="en-US" sz="1600" dirty="0">
                <a:solidFill>
                  <a:schemeClr val="tx2"/>
                </a:solidFill>
                <a:latin typeface="Calibri" panose="020F0502020204030204" pitchFamily="34" charset="0"/>
              </a:rPr>
              <a:t>Beneficiaries </a:t>
            </a:r>
            <a:r>
              <a:rPr lang="en-US" sz="1600" dirty="0" smtClean="0">
                <a:solidFill>
                  <a:schemeClr val="tx2"/>
                </a:solidFill>
                <a:latin typeface="Calibri" panose="020F0502020204030204" pitchFamily="34" charset="0"/>
              </a:rPr>
              <a:t>must be </a:t>
            </a:r>
            <a:r>
              <a:rPr lang="en-US" sz="1600" dirty="0">
                <a:solidFill>
                  <a:schemeClr val="tx2"/>
                </a:solidFill>
                <a:latin typeface="Calibri" panose="020F0502020204030204" pitchFamily="34" charset="0"/>
              </a:rPr>
              <a:t>located </a:t>
            </a:r>
            <a:r>
              <a:rPr lang="en-US" sz="1600" dirty="0" smtClean="0">
                <a:solidFill>
                  <a:schemeClr val="tx2"/>
                </a:solidFill>
                <a:latin typeface="Calibri" panose="020F0502020204030204" pitchFamily="34" charset="0"/>
              </a:rPr>
              <a:t>in EU </a:t>
            </a:r>
            <a:r>
              <a:rPr lang="en-US" sz="1600" dirty="0">
                <a:solidFill>
                  <a:schemeClr val="tx2"/>
                </a:solidFill>
                <a:latin typeface="Calibri" panose="020F0502020204030204" pitchFamily="34" charset="0"/>
              </a:rPr>
              <a:t>Member </a:t>
            </a:r>
            <a:r>
              <a:rPr lang="en-US" sz="1600" dirty="0" smtClean="0">
                <a:solidFill>
                  <a:schemeClr val="tx2"/>
                </a:solidFill>
                <a:latin typeface="Calibri" panose="020F0502020204030204" pitchFamily="34" charset="0"/>
              </a:rPr>
              <a:t>States</a:t>
            </a:r>
          </a:p>
          <a:p>
            <a:pPr>
              <a:spcBef>
                <a:spcPts val="600"/>
              </a:spcBef>
              <a:buClr>
                <a:schemeClr val="tx2"/>
              </a:buClr>
              <a:buFont typeface="Wingdings" panose="05000000000000000000" pitchFamily="2" charset="2"/>
              <a:buChar char="Ø"/>
              <a:defRPr/>
            </a:pPr>
            <a:r>
              <a:rPr lang="en-US" sz="1600" dirty="0" smtClean="0">
                <a:solidFill>
                  <a:schemeClr val="tx2"/>
                </a:solidFill>
                <a:latin typeface="Calibri" panose="020F0502020204030204" pitchFamily="34" charset="0"/>
              </a:rPr>
              <a:t>The sub-projects </a:t>
            </a:r>
            <a:r>
              <a:rPr lang="en-US" sz="1600" dirty="0">
                <a:solidFill>
                  <a:schemeClr val="tx2"/>
                </a:solidFill>
                <a:latin typeface="Calibri" panose="020F0502020204030204" pitchFamily="34" charset="0"/>
              </a:rPr>
              <a:t>can </a:t>
            </a:r>
            <a:r>
              <a:rPr lang="en-US" sz="1600" dirty="0" smtClean="0">
                <a:solidFill>
                  <a:schemeClr val="tx2"/>
                </a:solidFill>
                <a:latin typeface="Calibri" panose="020F0502020204030204" pitchFamily="34" charset="0"/>
              </a:rPr>
              <a:t>represent investments by the Final Beneficiaries in </a:t>
            </a:r>
            <a:r>
              <a:rPr lang="en-US" sz="1600" dirty="0">
                <a:solidFill>
                  <a:schemeClr val="tx2"/>
                </a:solidFill>
                <a:latin typeface="Calibri" panose="020F0502020204030204" pitchFamily="34" charset="0"/>
              </a:rPr>
              <a:t>tangible or intangible </a:t>
            </a:r>
            <a:r>
              <a:rPr lang="en-US" sz="1600" dirty="0" smtClean="0">
                <a:solidFill>
                  <a:schemeClr val="tx2"/>
                </a:solidFill>
                <a:latin typeface="Calibri" panose="020F0502020204030204" pitchFamily="34" charset="0"/>
              </a:rPr>
              <a:t>assets, </a:t>
            </a:r>
            <a:r>
              <a:rPr lang="en-US" sz="1600" dirty="0">
                <a:solidFill>
                  <a:schemeClr val="tx2"/>
                </a:solidFill>
                <a:latin typeface="Calibri" panose="020F0502020204030204" pitchFamily="34" charset="0"/>
              </a:rPr>
              <a:t>as well as and medium-to-long term working capital needs</a:t>
            </a:r>
            <a:endParaRPr lang="en-US" sz="1600" dirty="0" smtClean="0">
              <a:solidFill>
                <a:schemeClr val="tx2"/>
              </a:solidFill>
              <a:latin typeface="Calibri" panose="020F0502020204030204" pitchFamily="34" charset="0"/>
            </a:endParaRPr>
          </a:p>
          <a:p>
            <a:pPr>
              <a:spcBef>
                <a:spcPts val="600"/>
              </a:spcBef>
              <a:buClr>
                <a:schemeClr val="tx2"/>
              </a:buClr>
              <a:buFont typeface="Wingdings" panose="05000000000000000000" pitchFamily="2" charset="2"/>
              <a:buChar char="Ø"/>
              <a:defRPr/>
            </a:pPr>
            <a:r>
              <a:rPr lang="en-US" sz="1600" dirty="0" smtClean="0">
                <a:solidFill>
                  <a:schemeClr val="tx2"/>
                </a:solidFill>
                <a:latin typeface="Calibri" panose="020F0502020204030204" pitchFamily="34" charset="0"/>
              </a:rPr>
              <a:t>The share </a:t>
            </a:r>
            <a:r>
              <a:rPr lang="en-US" sz="1600" dirty="0">
                <a:solidFill>
                  <a:schemeClr val="tx2"/>
                </a:solidFill>
                <a:latin typeface="Calibri" panose="020F0502020204030204" pitchFamily="34" charset="0"/>
              </a:rPr>
              <a:t>of </a:t>
            </a:r>
            <a:r>
              <a:rPr lang="en-US" sz="1600" dirty="0" smtClean="0">
                <a:solidFill>
                  <a:schemeClr val="tx2"/>
                </a:solidFill>
                <a:latin typeface="Calibri" panose="020F0502020204030204" pitchFamily="34" charset="0"/>
              </a:rPr>
              <a:t>the EIB </a:t>
            </a:r>
            <a:r>
              <a:rPr lang="en-US" sz="1600" dirty="0">
                <a:solidFill>
                  <a:schemeClr val="tx2"/>
                </a:solidFill>
                <a:latin typeface="Calibri" panose="020F0502020204030204" pitchFamily="34" charset="0"/>
              </a:rPr>
              <a:t>funding vs. </a:t>
            </a:r>
            <a:r>
              <a:rPr lang="en-US" sz="1600" dirty="0" smtClean="0">
                <a:solidFill>
                  <a:schemeClr val="tx2"/>
                </a:solidFill>
                <a:latin typeface="Calibri" panose="020F0502020204030204" pitchFamily="34" charset="0"/>
              </a:rPr>
              <a:t>the total cost </a:t>
            </a:r>
            <a:r>
              <a:rPr lang="en-US" sz="1600" dirty="0">
                <a:solidFill>
                  <a:schemeClr val="tx2"/>
                </a:solidFill>
                <a:latin typeface="Calibri" panose="020F0502020204030204" pitchFamily="34" charset="0"/>
              </a:rPr>
              <a:t>of </a:t>
            </a:r>
            <a:r>
              <a:rPr lang="en-US" sz="1600" dirty="0" smtClean="0">
                <a:solidFill>
                  <a:schemeClr val="tx2"/>
                </a:solidFill>
                <a:latin typeface="Calibri" panose="020F0502020204030204" pitchFamily="34" charset="0"/>
              </a:rPr>
              <a:t>project is the following:</a:t>
            </a:r>
            <a:endParaRPr lang="en-US" sz="1600" dirty="0">
              <a:solidFill>
                <a:schemeClr val="tx2"/>
              </a:solidFill>
              <a:latin typeface="Calibri" panose="020F0502020204030204" pitchFamily="34" charset="0"/>
            </a:endParaRPr>
          </a:p>
        </p:txBody>
      </p:sp>
      <p:pic>
        <p:nvPicPr>
          <p:cNvPr id="7" name="Picture 6"/>
          <p:cNvPicPr>
            <a:picLocks noChangeAspect="1"/>
          </p:cNvPicPr>
          <p:nvPr/>
        </p:nvPicPr>
        <p:blipFill>
          <a:blip r:embed="rId2"/>
          <a:stretch>
            <a:fillRect/>
          </a:stretch>
        </p:blipFill>
        <p:spPr>
          <a:xfrm>
            <a:off x="755576" y="3969060"/>
            <a:ext cx="6258798" cy="2248214"/>
          </a:xfrm>
          <a:prstGeom prst="rect">
            <a:avLst/>
          </a:prstGeom>
        </p:spPr>
      </p:pic>
    </p:spTree>
    <p:extLst>
      <p:ext uri="{BB962C8B-B14F-4D97-AF65-F5344CB8AC3E}">
        <p14:creationId xmlns:p14="http://schemas.microsoft.com/office/powerpoint/2010/main" val="107741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7020272" y="220802"/>
            <a:ext cx="1803319" cy="576000"/>
          </a:xfrm>
        </p:spPr>
        <p:txBody>
          <a:bodyPr/>
          <a:lstStyle/>
          <a:p>
            <a:pPr algn="r" eaLnBrk="1" hangingPunct="1"/>
            <a:r>
              <a:rPr lang="en-US" sz="2800" b="1" dirty="0" smtClean="0">
                <a:latin typeface="Calibri" panose="020F0502020204030204" pitchFamily="34" charset="0"/>
              </a:rPr>
              <a:t>Disclaimer</a:t>
            </a:r>
          </a:p>
        </p:txBody>
      </p:sp>
      <p:sp>
        <p:nvSpPr>
          <p:cNvPr id="5125" name="Rectangle 4"/>
          <p:cNvSpPr>
            <a:spLocks noGrp="1" noChangeArrowheads="1"/>
          </p:cNvSpPr>
          <p:nvPr>
            <p:ph type="body" idx="1"/>
          </p:nvPr>
        </p:nvSpPr>
        <p:spPr>
          <a:xfrm>
            <a:off x="612775" y="1449389"/>
            <a:ext cx="7739645" cy="3815816"/>
          </a:xfrm>
          <a:noFill/>
        </p:spPr>
        <p:txBody>
          <a:bodyPr/>
          <a:lstStyle/>
          <a:p>
            <a:pPr marL="0" indent="0" algn="just" eaLnBrk="1" hangingPunct="1">
              <a:buFontTx/>
              <a:buNone/>
            </a:pPr>
            <a:r>
              <a:rPr lang="en-GB" sz="1400" i="1" dirty="0" smtClean="0">
                <a:solidFill>
                  <a:schemeClr val="tx2"/>
                </a:solidFill>
                <a:latin typeface="Calibri" panose="020F0502020204030204" pitchFamily="34" charset="0"/>
              </a:rPr>
              <a:t>This Presentation is incomplete without reference to, and should be viewed solely in conjunction with, the oral briefing provided by the European Investment Bank (“EIB”). The terms and conditions are intended as an outline for discussion purposes only and made on an indicative basis. All figures set forth in this Presentation are subject to change, to a satisfactory due diligence and to all necessary internal approvals of EIB (in particular of its credit committees).</a:t>
            </a:r>
            <a:endParaRPr lang="de-DE" sz="1400" i="1" dirty="0" smtClean="0">
              <a:solidFill>
                <a:schemeClr val="tx2"/>
              </a:solidFill>
              <a:latin typeface="Calibri" panose="020F0502020204030204" pitchFamily="34" charset="0"/>
            </a:endParaRPr>
          </a:p>
          <a:p>
            <a:pPr marL="0" indent="0" algn="just" eaLnBrk="1" hangingPunct="1">
              <a:buFontTx/>
              <a:buNone/>
            </a:pPr>
            <a:r>
              <a:rPr lang="en-GB" sz="1400" i="1" dirty="0" smtClean="0">
                <a:solidFill>
                  <a:schemeClr val="tx2"/>
                </a:solidFill>
                <a:latin typeface="Calibri" panose="020F0502020204030204" pitchFamily="34" charset="0"/>
              </a:rPr>
              <a:t> </a:t>
            </a:r>
            <a:endParaRPr lang="de-DE" sz="1400" i="1" dirty="0" smtClean="0">
              <a:solidFill>
                <a:schemeClr val="tx2"/>
              </a:solidFill>
              <a:latin typeface="Calibri" panose="020F0502020204030204" pitchFamily="34" charset="0"/>
            </a:endParaRPr>
          </a:p>
          <a:p>
            <a:pPr marL="0" indent="0" algn="just" eaLnBrk="1" hangingPunct="1">
              <a:buFontTx/>
              <a:buNone/>
            </a:pPr>
            <a:r>
              <a:rPr lang="en-GB" sz="1400" i="1" dirty="0" smtClean="0">
                <a:solidFill>
                  <a:schemeClr val="tx2"/>
                </a:solidFill>
                <a:latin typeface="Calibri" panose="020F0502020204030204" pitchFamily="34" charset="0"/>
              </a:rPr>
              <a:t>The information in this Presentation reflects the prevailing conditions and the view of EIB as of this date and are accordingly subject to change and based on carefully selected sources believed to be reliable. EIB has not independently verified this information and does not make any representation or will be liable that such information is accurate, valid, timely and complete.</a:t>
            </a:r>
            <a:endParaRPr lang="de-DE" sz="1400" i="1" dirty="0" smtClean="0">
              <a:solidFill>
                <a:schemeClr val="tx2"/>
              </a:solidFill>
              <a:latin typeface="Calibri" panose="020F0502020204030204" pitchFamily="34" charset="0"/>
            </a:endParaRPr>
          </a:p>
          <a:p>
            <a:pPr marL="0" indent="0" algn="just" eaLnBrk="1" hangingPunct="1">
              <a:buFontTx/>
              <a:buNone/>
            </a:pPr>
            <a:r>
              <a:rPr lang="en-GB" sz="1400" i="1" dirty="0" smtClean="0">
                <a:solidFill>
                  <a:schemeClr val="tx2"/>
                </a:solidFill>
                <a:latin typeface="Calibri" panose="020F0502020204030204" pitchFamily="34" charset="0"/>
              </a:rPr>
              <a:t> </a:t>
            </a:r>
            <a:endParaRPr lang="de-DE" sz="1400" i="1" dirty="0" smtClean="0">
              <a:solidFill>
                <a:schemeClr val="tx2"/>
              </a:solidFill>
              <a:latin typeface="Calibri" panose="020F0502020204030204" pitchFamily="34" charset="0"/>
            </a:endParaRPr>
          </a:p>
          <a:p>
            <a:pPr marL="0" indent="0" algn="just" eaLnBrk="1" hangingPunct="1">
              <a:buFontTx/>
              <a:buNone/>
            </a:pPr>
            <a:r>
              <a:rPr lang="en-GB" sz="1400" i="1" dirty="0" smtClean="0">
                <a:solidFill>
                  <a:schemeClr val="tx2"/>
                </a:solidFill>
                <a:latin typeface="Calibri" panose="020F0502020204030204" pitchFamily="34" charset="0"/>
              </a:rPr>
              <a:t>This Presentation is provided without any liability whatsoever by EIB and shall not constitute any obligation of EIB to extend credit facilities to the Company or to carry out a due diligence review of the aspects relevant for the financing of the Project.</a:t>
            </a:r>
            <a:endParaRPr lang="de-DE" sz="1400" i="1" dirty="0" smtClean="0">
              <a:solidFill>
                <a:schemeClr val="tx2"/>
              </a:solidFill>
              <a:latin typeface="Calibri" panose="020F0502020204030204" pitchFamily="34" charset="0"/>
            </a:endParaRPr>
          </a:p>
          <a:p>
            <a:pPr marL="0" indent="0" algn="just" eaLnBrk="1" hangingPunct="1">
              <a:buFontTx/>
              <a:buNone/>
            </a:pPr>
            <a:r>
              <a:rPr lang="en-GB" sz="1400" i="1" dirty="0" smtClean="0">
                <a:solidFill>
                  <a:schemeClr val="tx2"/>
                </a:solidFill>
                <a:latin typeface="Calibri" panose="020F0502020204030204" pitchFamily="34" charset="0"/>
              </a:rPr>
              <a:t> </a:t>
            </a:r>
            <a:endParaRPr lang="de-DE" sz="1400" i="1" dirty="0" smtClean="0">
              <a:solidFill>
                <a:schemeClr val="tx2"/>
              </a:solidFill>
              <a:latin typeface="Calibri" panose="020F0502020204030204" pitchFamily="34" charset="0"/>
            </a:endParaRPr>
          </a:p>
          <a:p>
            <a:pPr marL="0" indent="0" algn="just" eaLnBrk="1" hangingPunct="1">
              <a:buFontTx/>
              <a:buNone/>
            </a:pPr>
            <a:r>
              <a:rPr lang="en-GB" sz="1400" i="1" dirty="0" smtClean="0">
                <a:solidFill>
                  <a:schemeClr val="tx2"/>
                </a:solidFill>
                <a:latin typeface="Calibri" panose="020F0502020204030204" pitchFamily="34" charset="0"/>
              </a:rPr>
              <a:t>Neither this presentation nor any of its contents may be duplicated, published or used for any other purposes without the prior written consent of EIB.</a:t>
            </a:r>
            <a:endParaRPr lang="de-DE" sz="1400" i="1" dirty="0" smtClean="0">
              <a:solidFill>
                <a:schemeClr val="tx2"/>
              </a:solidFill>
              <a:latin typeface="Calibri" panose="020F0502020204030204" pitchFamily="34" charset="0"/>
            </a:endParaRPr>
          </a:p>
          <a:p>
            <a:pPr marL="0" indent="0" algn="just" eaLnBrk="1" hangingPunct="1">
              <a:buFontTx/>
              <a:buNone/>
            </a:pPr>
            <a:r>
              <a:rPr lang="en-GB" sz="1400" i="1" dirty="0" smtClean="0">
                <a:solidFill>
                  <a:schemeClr val="tx2"/>
                </a:solidFill>
                <a:latin typeface="Calibri" panose="020F0502020204030204" pitchFamily="34" charset="0"/>
              </a:rPr>
              <a:t> </a:t>
            </a:r>
          </a:p>
          <a:p>
            <a:pPr marL="0" indent="0" algn="just" eaLnBrk="1" hangingPunct="1">
              <a:buFontTx/>
              <a:buNone/>
            </a:pPr>
            <a:r>
              <a:rPr lang="en-GB" sz="1400" b="1" i="1" dirty="0" smtClean="0">
                <a:solidFill>
                  <a:schemeClr val="tx2"/>
                </a:solidFill>
                <a:latin typeface="Calibri" panose="020F0502020204030204" pitchFamily="34" charset="0"/>
              </a:rPr>
              <a:t>European Investment Bank</a:t>
            </a:r>
          </a:p>
        </p:txBody>
      </p:sp>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2</a:t>
            </a:fld>
            <a:endParaRPr lang="en-GB" sz="1200" dirty="0"/>
          </a:p>
        </p:txBody>
      </p:sp>
    </p:spTree>
    <p:extLst>
      <p:ext uri="{BB962C8B-B14F-4D97-AF65-F5344CB8AC3E}">
        <p14:creationId xmlns:p14="http://schemas.microsoft.com/office/powerpoint/2010/main" val="3345490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20</a:t>
            </a:fld>
            <a:endParaRPr lang="en-GB" sz="1200" dirty="0"/>
          </a:p>
        </p:txBody>
      </p:sp>
      <p:sp>
        <p:nvSpPr>
          <p:cNvPr id="8" name="Title 5"/>
          <p:cNvSpPr txBox="1">
            <a:spLocks/>
          </p:cNvSpPr>
          <p:nvPr/>
        </p:nvSpPr>
        <p:spPr>
          <a:xfrm>
            <a:off x="4463988" y="260648"/>
            <a:ext cx="4443278"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smtClean="0">
                <a:latin typeface="Calibri" panose="020F0502020204030204" pitchFamily="34" charset="0"/>
              </a:rPr>
              <a:t>General eligibility criteria (2)</a:t>
            </a:r>
            <a:endParaRPr lang="en-GB" sz="2800" b="1" dirty="0">
              <a:latin typeface="Calibri" panose="020F0502020204030204" pitchFamily="34" charset="0"/>
            </a:endParaRPr>
          </a:p>
        </p:txBody>
      </p:sp>
      <p:sp>
        <p:nvSpPr>
          <p:cNvPr id="9" name="Rectangle 3"/>
          <p:cNvSpPr>
            <a:spLocks noGrp="1" noChangeArrowheads="1"/>
          </p:cNvSpPr>
          <p:nvPr>
            <p:ph idx="1"/>
          </p:nvPr>
        </p:nvSpPr>
        <p:spPr>
          <a:xfrm>
            <a:off x="467544" y="1052736"/>
            <a:ext cx="8388932" cy="5364596"/>
          </a:xfrm>
        </p:spPr>
        <p:txBody>
          <a:bodyPr>
            <a:noAutofit/>
          </a:bodyPr>
          <a:lstStyle/>
          <a:p>
            <a:pPr marL="0" indent="0">
              <a:spcBef>
                <a:spcPts val="600"/>
              </a:spcBef>
              <a:buClr>
                <a:schemeClr val="tx2"/>
              </a:buClr>
              <a:buNone/>
              <a:defRPr/>
            </a:pPr>
            <a:r>
              <a:rPr lang="en-US" sz="1800" b="1" dirty="0" smtClean="0">
                <a:solidFill>
                  <a:schemeClr val="tx2"/>
                </a:solidFill>
                <a:latin typeface="Calibri" panose="020F0502020204030204" pitchFamily="34" charset="0"/>
              </a:rPr>
              <a:t>EIB operations should have a minimum dedication to one of EIB’s main public policy goals, i.e. climate action and sustainable environment (CA&amp;ES), or innovation </a:t>
            </a:r>
            <a:r>
              <a:rPr lang="en-US" sz="1800" b="1" dirty="0">
                <a:solidFill>
                  <a:schemeClr val="tx2"/>
                </a:solidFill>
                <a:latin typeface="Calibri" panose="020F0502020204030204" pitchFamily="34" charset="0"/>
              </a:rPr>
              <a:t>and </a:t>
            </a:r>
            <a:r>
              <a:rPr lang="en-US" sz="1800" b="1" dirty="0" smtClean="0">
                <a:solidFill>
                  <a:schemeClr val="tx2"/>
                </a:solidFill>
                <a:latin typeface="Calibri" panose="020F0502020204030204" pitchFamily="34" charset="0"/>
              </a:rPr>
              <a:t>digitalization</a:t>
            </a:r>
          </a:p>
          <a:p>
            <a:pPr>
              <a:spcBef>
                <a:spcPts val="600"/>
              </a:spcBef>
              <a:buClr>
                <a:schemeClr val="tx2"/>
              </a:buClr>
              <a:buFont typeface="Wingdings" panose="05000000000000000000" pitchFamily="2" charset="2"/>
              <a:buChar char="Ø"/>
              <a:defRPr/>
            </a:pPr>
            <a:r>
              <a:rPr lang="en-US" sz="1800" b="1" u="sng" dirty="0" smtClean="0">
                <a:solidFill>
                  <a:schemeClr val="tx2"/>
                </a:solidFill>
                <a:latin typeface="Calibri" panose="020F0502020204030204" pitchFamily="34" charset="0"/>
              </a:rPr>
              <a:t>CA&amp;ES</a:t>
            </a:r>
            <a:endParaRPr lang="en-US" sz="1800" b="1" u="sng" dirty="0">
              <a:solidFill>
                <a:schemeClr val="tx2"/>
              </a:solidFill>
              <a:latin typeface="Calibri" panose="020F0502020204030204" pitchFamily="34" charset="0"/>
            </a:endParaRPr>
          </a:p>
          <a:p>
            <a:pPr lvl="1">
              <a:spcBef>
                <a:spcPts val="600"/>
              </a:spcBef>
              <a:buFont typeface="Wingdings" panose="05000000000000000000" pitchFamily="2" charset="2"/>
              <a:buChar char="§"/>
              <a:defRPr/>
            </a:pPr>
            <a:r>
              <a:rPr lang="en-US" sz="1600" dirty="0" smtClean="0">
                <a:solidFill>
                  <a:schemeClr val="tx2"/>
                </a:solidFill>
                <a:latin typeface="Calibri" panose="020F0502020204030204" pitchFamily="34" charset="0"/>
              </a:rPr>
              <a:t>Most common Climate Action and Environmentally Sustainable projects include electric </a:t>
            </a:r>
            <a:r>
              <a:rPr lang="en-US" sz="1600" dirty="0">
                <a:solidFill>
                  <a:schemeClr val="tx2"/>
                </a:solidFill>
                <a:latin typeface="Calibri" panose="020F0502020204030204" pitchFamily="34" charset="0"/>
              </a:rPr>
              <a:t>vehicles, </a:t>
            </a:r>
            <a:r>
              <a:rPr lang="en-US" sz="1600" dirty="0" smtClean="0">
                <a:solidFill>
                  <a:schemeClr val="tx2"/>
                </a:solidFill>
                <a:latin typeface="Calibri" panose="020F0502020204030204" pitchFamily="34" charset="0"/>
              </a:rPr>
              <a:t>solar/wind power plants, energy </a:t>
            </a:r>
            <a:r>
              <a:rPr lang="en-US" sz="1600" dirty="0">
                <a:solidFill>
                  <a:schemeClr val="tx2"/>
                </a:solidFill>
                <a:latin typeface="Calibri" panose="020F0502020204030204" pitchFamily="34" charset="0"/>
              </a:rPr>
              <a:t>efficiency </a:t>
            </a:r>
            <a:r>
              <a:rPr lang="en-US" sz="1600" dirty="0" smtClean="0">
                <a:solidFill>
                  <a:schemeClr val="tx2"/>
                </a:solidFill>
                <a:latin typeface="Calibri" panose="020F0502020204030204" pitchFamily="34" charset="0"/>
              </a:rPr>
              <a:t>housing, electricity </a:t>
            </a:r>
            <a:r>
              <a:rPr lang="en-US" sz="1600" dirty="0">
                <a:solidFill>
                  <a:schemeClr val="tx2"/>
                </a:solidFill>
                <a:latin typeface="Calibri" panose="020F0502020204030204" pitchFamily="34" charset="0"/>
              </a:rPr>
              <a:t>transmission and distribution </a:t>
            </a:r>
            <a:r>
              <a:rPr lang="en-US" sz="1600" dirty="0" smtClean="0">
                <a:solidFill>
                  <a:schemeClr val="tx2"/>
                </a:solidFill>
                <a:latin typeface="Calibri" panose="020F0502020204030204" pitchFamily="34" charset="0"/>
              </a:rPr>
              <a:t>infrastructure</a:t>
            </a:r>
            <a:endParaRPr lang="en-US" sz="1600" b="1" dirty="0">
              <a:solidFill>
                <a:srgbClr val="FF0000"/>
              </a:solidFill>
              <a:latin typeface="Calibri" panose="020F0502020204030204" pitchFamily="34" charset="0"/>
            </a:endParaRPr>
          </a:p>
          <a:p>
            <a:pPr lvl="1">
              <a:spcBef>
                <a:spcPts val="600"/>
              </a:spcBef>
              <a:buFont typeface="Wingdings" panose="05000000000000000000" pitchFamily="2" charset="2"/>
              <a:buChar char="§"/>
              <a:defRPr/>
            </a:pPr>
            <a:r>
              <a:rPr lang="en-US" sz="1600" b="1" i="1" dirty="0">
                <a:solidFill>
                  <a:schemeClr val="tx2"/>
                </a:solidFill>
                <a:latin typeface="Calibri" panose="020F0502020204030204" pitchFamily="34" charset="0"/>
              </a:rPr>
              <a:t>EIB Green Checker Tool </a:t>
            </a:r>
            <a:r>
              <a:rPr lang="en-US" sz="1600" dirty="0">
                <a:solidFill>
                  <a:schemeClr val="tx2"/>
                </a:solidFill>
                <a:latin typeface="Calibri" panose="020F0502020204030204" pitchFamily="34" charset="0"/>
              </a:rPr>
              <a:t>(</a:t>
            </a:r>
            <a:r>
              <a:rPr lang="en-US" sz="1600" dirty="0">
                <a:solidFill>
                  <a:schemeClr val="tx2"/>
                </a:solidFill>
                <a:latin typeface="Calibri" panose="020F0502020204030204" pitchFamily="34" charset="0"/>
                <a:hlinkClick r:id="rId2"/>
              </a:rPr>
              <a:t>https://greenchecker.eib.org/</a:t>
            </a:r>
            <a:r>
              <a:rPr lang="en-US" sz="1600" dirty="0">
                <a:solidFill>
                  <a:schemeClr val="tx2"/>
                </a:solidFill>
                <a:latin typeface="Calibri" panose="020F0502020204030204" pitchFamily="34" charset="0"/>
              </a:rPr>
              <a:t>) made available to Counterparts to allow them to verify the eligibility of certain </a:t>
            </a:r>
            <a:r>
              <a:rPr lang="en-US" sz="1600" dirty="0" smtClean="0">
                <a:solidFill>
                  <a:schemeClr val="tx2"/>
                </a:solidFill>
                <a:latin typeface="Calibri" panose="020F0502020204030204" pitchFamily="34" charset="0"/>
              </a:rPr>
              <a:t>investments</a:t>
            </a:r>
          </a:p>
          <a:p>
            <a:pPr>
              <a:spcBef>
                <a:spcPts val="600"/>
              </a:spcBef>
              <a:buClr>
                <a:schemeClr val="tx2"/>
              </a:buClr>
              <a:buFont typeface="Wingdings" panose="05000000000000000000" pitchFamily="2" charset="2"/>
              <a:buChar char="Ø"/>
              <a:defRPr/>
            </a:pPr>
            <a:r>
              <a:rPr lang="en-US" sz="1800" b="1" u="sng" dirty="0" smtClean="0">
                <a:solidFill>
                  <a:schemeClr val="tx2"/>
                </a:solidFill>
                <a:latin typeface="Calibri" panose="020F0502020204030204" pitchFamily="34" charset="0"/>
              </a:rPr>
              <a:t>INNOVATION &amp; DIGITALIZATION</a:t>
            </a:r>
            <a:r>
              <a:rPr lang="en-US" sz="1800" dirty="0" smtClean="0">
                <a:solidFill>
                  <a:schemeClr val="tx2"/>
                </a:solidFill>
                <a:latin typeface="Calibri" panose="020F0502020204030204" pitchFamily="34" charset="0"/>
              </a:rPr>
              <a:t> </a:t>
            </a:r>
            <a:r>
              <a:rPr lang="en-US" sz="1800" i="1" dirty="0" smtClean="0">
                <a:solidFill>
                  <a:schemeClr val="tx2"/>
                </a:solidFill>
                <a:latin typeface="Calibri" panose="020F0502020204030204" pitchFamily="34" charset="0"/>
              </a:rPr>
              <a:t>(selected examples)</a:t>
            </a:r>
            <a:endParaRPr lang="en-US" sz="1800" b="1" i="1" u="sng" dirty="0">
              <a:solidFill>
                <a:schemeClr val="tx2"/>
              </a:solidFill>
              <a:latin typeface="Calibri" panose="020F0502020204030204" pitchFamily="34" charset="0"/>
            </a:endParaRPr>
          </a:p>
          <a:p>
            <a:pPr lvl="1">
              <a:spcBef>
                <a:spcPts val="600"/>
              </a:spcBef>
              <a:buFont typeface="Wingdings" panose="05000000000000000000" pitchFamily="2" charset="2"/>
              <a:buChar char="§"/>
              <a:defRPr/>
            </a:pPr>
            <a:r>
              <a:rPr lang="en-US" sz="1400" dirty="0">
                <a:solidFill>
                  <a:schemeClr val="tx2"/>
                </a:solidFill>
                <a:latin typeface="Calibri" panose="020F0502020204030204" pitchFamily="34" charset="0"/>
              </a:rPr>
              <a:t>The Final Beneficiary intends to use the sub-financing to invest in producing or developing products, processes and/or services that are innovative  and where the business plan evidences a risk of technological or industrial failure, or a business </a:t>
            </a:r>
            <a:r>
              <a:rPr lang="en-US" sz="1400" dirty="0" smtClean="0">
                <a:solidFill>
                  <a:schemeClr val="tx2"/>
                </a:solidFill>
                <a:latin typeface="Calibri" panose="020F0502020204030204" pitchFamily="34" charset="0"/>
              </a:rPr>
              <a:t>risk</a:t>
            </a:r>
          </a:p>
          <a:p>
            <a:pPr lvl="1">
              <a:spcBef>
                <a:spcPts val="600"/>
              </a:spcBef>
              <a:buFont typeface="Wingdings" panose="05000000000000000000" pitchFamily="2" charset="2"/>
              <a:buChar char="§"/>
              <a:defRPr/>
            </a:pPr>
            <a:r>
              <a:rPr lang="en-US" sz="1400" dirty="0">
                <a:solidFill>
                  <a:schemeClr val="tx2"/>
                </a:solidFill>
                <a:latin typeface="Calibri" panose="020F0502020204030204" pitchFamily="34" charset="0"/>
              </a:rPr>
              <a:t>The Final Beneficiary undertakes to spend an amount at least equal to 80% of the sub-financing in R&amp;I expenses/investment in the next three years following the signature of the sub-financing document as indicated in its business </a:t>
            </a:r>
            <a:r>
              <a:rPr lang="en-US" sz="1400" dirty="0" smtClean="0">
                <a:solidFill>
                  <a:schemeClr val="tx2"/>
                </a:solidFill>
                <a:latin typeface="Calibri" panose="020F0502020204030204" pitchFamily="34" charset="0"/>
              </a:rPr>
              <a:t>plan</a:t>
            </a:r>
          </a:p>
          <a:p>
            <a:pPr lvl="1">
              <a:spcBef>
                <a:spcPts val="600"/>
              </a:spcBef>
              <a:buFont typeface="Wingdings" panose="05000000000000000000" pitchFamily="2" charset="2"/>
              <a:buChar char="§"/>
              <a:defRPr/>
            </a:pPr>
            <a:r>
              <a:rPr lang="en-US" sz="1400" dirty="0">
                <a:solidFill>
                  <a:schemeClr val="tx2"/>
                </a:solidFill>
                <a:latin typeface="Calibri" panose="020F0502020204030204" pitchFamily="34" charset="0"/>
              </a:rPr>
              <a:t>The Final Beneficiary has been awarded an innovation prize during the last two years preceding the submission of the allocation </a:t>
            </a:r>
            <a:r>
              <a:rPr lang="en-US" sz="1400" dirty="0" smtClean="0">
                <a:solidFill>
                  <a:schemeClr val="tx2"/>
                </a:solidFill>
                <a:latin typeface="Calibri" panose="020F0502020204030204" pitchFamily="34" charset="0"/>
              </a:rPr>
              <a:t>proposal</a:t>
            </a:r>
          </a:p>
          <a:p>
            <a:pPr lvl="1">
              <a:spcBef>
                <a:spcPts val="600"/>
              </a:spcBef>
              <a:buFont typeface="Wingdings" panose="05000000000000000000" pitchFamily="2" charset="2"/>
              <a:buChar char="§"/>
              <a:defRPr/>
            </a:pPr>
            <a:r>
              <a:rPr lang="en-US" sz="1400" dirty="0">
                <a:solidFill>
                  <a:schemeClr val="tx2"/>
                </a:solidFill>
                <a:latin typeface="Calibri" panose="020F0502020204030204" pitchFamily="34" charset="0"/>
              </a:rPr>
              <a:t>The Final Beneficiary has registered at least one Intellectual Property Right (such as a patent) in the last two years preceding the submission of the allocation proposal</a:t>
            </a:r>
          </a:p>
        </p:txBody>
      </p:sp>
    </p:spTree>
    <p:extLst>
      <p:ext uri="{BB962C8B-B14F-4D97-AF65-F5344CB8AC3E}">
        <p14:creationId xmlns:p14="http://schemas.microsoft.com/office/powerpoint/2010/main" val="50241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21</a:t>
            </a:fld>
            <a:endParaRPr lang="en-GB" sz="1200" dirty="0"/>
          </a:p>
        </p:txBody>
      </p:sp>
      <p:pic>
        <p:nvPicPr>
          <p:cNvPr id="49" name="Picture 48">
            <a:extLst>
              <a:ext uri="{FF2B5EF4-FFF2-40B4-BE49-F238E27FC236}">
                <a16:creationId xmlns:a16="http://schemas.microsoft.com/office/drawing/2014/main" id="{7CBCEAD4-1036-4DEE-99BE-005BB5DBCE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812" r="11245"/>
          <a:stretch/>
        </p:blipFill>
        <p:spPr>
          <a:xfrm>
            <a:off x="827584" y="1584468"/>
            <a:ext cx="4907648" cy="3680736"/>
          </a:xfrm>
          <a:prstGeom prst="rect">
            <a:avLst/>
          </a:prstGeom>
        </p:spPr>
      </p:pic>
      <p:sp>
        <p:nvSpPr>
          <p:cNvPr id="51" name="Rectangle 50">
            <a:extLst>
              <a:ext uri="{FF2B5EF4-FFF2-40B4-BE49-F238E27FC236}">
                <a16:creationId xmlns:a16="http://schemas.microsoft.com/office/drawing/2014/main" id="{D8D12B1F-B399-4102-800F-51B7E18A86CB}"/>
              </a:ext>
            </a:extLst>
          </p:cNvPr>
          <p:cNvSpPr/>
          <p:nvPr/>
        </p:nvSpPr>
        <p:spPr>
          <a:xfrm>
            <a:off x="6948264" y="5409220"/>
            <a:ext cx="1738536" cy="715581"/>
          </a:xfrm>
          <a:prstGeom prst="rect">
            <a:avLst/>
          </a:prstGeom>
        </p:spPr>
        <p:txBody>
          <a:bodyPr wrap="square">
            <a:spAutoFit/>
          </a:bodyPr>
          <a:lstStyle/>
          <a:p>
            <a:pPr algn="r"/>
            <a:r>
              <a:rPr lang="en-GB" sz="1350" dirty="0">
                <a:solidFill>
                  <a:srgbClr val="FF0000"/>
                </a:solidFill>
              </a:rPr>
              <a:t>More information </a:t>
            </a:r>
            <a:r>
              <a:rPr lang="en-GB" sz="1350" dirty="0" smtClean="0">
                <a:solidFill>
                  <a:srgbClr val="FF0000"/>
                </a:solidFill>
              </a:rPr>
              <a:t>at:</a:t>
            </a:r>
          </a:p>
          <a:p>
            <a:pPr algn="r"/>
            <a:r>
              <a:rPr lang="en-GB" sz="1350" b="1" dirty="0" smtClean="0">
                <a:solidFill>
                  <a:srgbClr val="FF0000"/>
                </a:solidFill>
              </a:rPr>
              <a:t>www.eib.org</a:t>
            </a:r>
            <a:endParaRPr lang="en-GB" sz="1350" b="1" dirty="0">
              <a:solidFill>
                <a:srgbClr val="FF0000"/>
              </a:solidFill>
            </a:endParaRPr>
          </a:p>
          <a:p>
            <a:pPr algn="r"/>
            <a:r>
              <a:rPr lang="en-GB" sz="1350" b="1" dirty="0">
                <a:solidFill>
                  <a:srgbClr val="FF0000"/>
                </a:solidFill>
              </a:rPr>
              <a:t>info@eib.org</a:t>
            </a:r>
          </a:p>
        </p:txBody>
      </p:sp>
    </p:spTree>
    <p:extLst>
      <p:ext uri="{BB962C8B-B14F-4D97-AF65-F5344CB8AC3E}">
        <p14:creationId xmlns:p14="http://schemas.microsoft.com/office/powerpoint/2010/main" val="2607029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680012" y="220802"/>
            <a:ext cx="4143579" cy="576000"/>
          </a:xfrm>
        </p:spPr>
        <p:txBody>
          <a:bodyPr/>
          <a:lstStyle/>
          <a:p>
            <a:pPr algn="r"/>
            <a:r>
              <a:rPr lang="en-US" sz="2800" b="1" dirty="0" smtClean="0">
                <a:latin typeface="Calibri" panose="020F0502020204030204" pitchFamily="34" charset="0"/>
              </a:rPr>
              <a:t>Product offering</a:t>
            </a:r>
          </a:p>
        </p:txBody>
      </p:sp>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3</a:t>
            </a:fld>
            <a:endParaRPr lang="en-GB" sz="1200" dirty="0"/>
          </a:p>
        </p:txBody>
      </p:sp>
      <p:graphicFrame>
        <p:nvGraphicFramePr>
          <p:cNvPr id="7" name="Diagram 6"/>
          <p:cNvGraphicFramePr/>
          <p:nvPr>
            <p:extLst>
              <p:ext uri="{D42A27DB-BD31-4B8C-83A1-F6EECF244321}">
                <p14:modId xmlns:p14="http://schemas.microsoft.com/office/powerpoint/2010/main" val="1605300867"/>
              </p:ext>
            </p:extLst>
          </p:nvPr>
        </p:nvGraphicFramePr>
        <p:xfrm>
          <a:off x="251901" y="980728"/>
          <a:ext cx="8568952" cy="532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363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4</a:t>
            </a:fld>
            <a:endParaRPr lang="en-GB" sz="1200" dirty="0"/>
          </a:p>
        </p:txBody>
      </p:sp>
      <p:graphicFrame>
        <p:nvGraphicFramePr>
          <p:cNvPr id="7" name="Diagram 6"/>
          <p:cNvGraphicFramePr/>
          <p:nvPr>
            <p:extLst>
              <p:ext uri="{D42A27DB-BD31-4B8C-83A1-F6EECF244321}">
                <p14:modId xmlns:p14="http://schemas.microsoft.com/office/powerpoint/2010/main" val="2224592984"/>
              </p:ext>
            </p:extLst>
          </p:nvPr>
        </p:nvGraphicFramePr>
        <p:xfrm>
          <a:off x="251520" y="980665"/>
          <a:ext cx="8352928" cy="532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152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5</a:t>
            </a:fld>
            <a:endParaRPr lang="en-GB" sz="1200" dirty="0"/>
          </a:p>
        </p:txBody>
      </p:sp>
      <p:sp>
        <p:nvSpPr>
          <p:cNvPr id="8" name="Title 5"/>
          <p:cNvSpPr txBox="1">
            <a:spLocks/>
          </p:cNvSpPr>
          <p:nvPr/>
        </p:nvSpPr>
        <p:spPr>
          <a:xfrm>
            <a:off x="5508104" y="260648"/>
            <a:ext cx="3399162"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smtClean="0">
                <a:latin typeface="Calibri" panose="020F0502020204030204" pitchFamily="34" charset="0"/>
              </a:rPr>
              <a:t>Key features &amp; terms</a:t>
            </a:r>
            <a:endParaRPr lang="en-GB" sz="2800" b="1" dirty="0">
              <a:latin typeface="Calibri" panose="020F0502020204030204" pitchFamily="34" charset="0"/>
            </a:endParaRPr>
          </a:p>
        </p:txBody>
      </p:sp>
      <p:sp>
        <p:nvSpPr>
          <p:cNvPr id="9" name="Rectangle 3"/>
          <p:cNvSpPr>
            <a:spLocks noGrp="1" noChangeArrowheads="1"/>
          </p:cNvSpPr>
          <p:nvPr>
            <p:ph idx="1"/>
          </p:nvPr>
        </p:nvSpPr>
        <p:spPr>
          <a:xfrm>
            <a:off x="661414" y="1206989"/>
            <a:ext cx="7929578" cy="936104"/>
          </a:xfrm>
        </p:spPr>
        <p:txBody>
          <a:bodyPr>
            <a:noAutofit/>
          </a:bodyPr>
          <a:lstStyle/>
          <a:p>
            <a:pPr marL="0" indent="0" algn="just">
              <a:spcBef>
                <a:spcPts val="600"/>
              </a:spcBef>
              <a:buClr>
                <a:schemeClr val="tx2"/>
              </a:buClr>
              <a:buNone/>
              <a:defRPr/>
            </a:pPr>
            <a:r>
              <a:rPr lang="en-US" sz="1800" b="1" dirty="0" smtClean="0">
                <a:solidFill>
                  <a:schemeClr val="tx2"/>
                </a:solidFill>
                <a:latin typeface="Calibri" panose="020F0502020204030204" pitchFamily="34" charset="0"/>
              </a:rPr>
              <a:t>Long-term liquidity instrument provided by EIB to Financial Intermediaries at attractive terms, with a view of supporting eligible Final Beneficiaries </a:t>
            </a:r>
            <a:r>
              <a:rPr lang="en-US" sz="1800" i="1" dirty="0" smtClean="0">
                <a:solidFill>
                  <a:schemeClr val="tx2"/>
                </a:solidFill>
                <a:latin typeface="Calibri" panose="020F0502020204030204" pitchFamily="34" charset="0"/>
              </a:rPr>
              <a:t>(</a:t>
            </a:r>
            <a:r>
              <a:rPr lang="en-US" sz="1800" i="1" dirty="0">
                <a:solidFill>
                  <a:schemeClr val="tx2"/>
                </a:solidFill>
                <a:latin typeface="Calibri" panose="020F0502020204030204" pitchFamily="34" charset="0"/>
              </a:rPr>
              <a:t>as per </a:t>
            </a:r>
            <a:r>
              <a:rPr lang="en-US" sz="1800" i="1" dirty="0" smtClean="0">
                <a:solidFill>
                  <a:schemeClr val="tx2"/>
                </a:solidFill>
                <a:latin typeface="Calibri" panose="020F0502020204030204" pitchFamily="34" charset="0"/>
              </a:rPr>
              <a:t>the </a:t>
            </a:r>
            <a:r>
              <a:rPr lang="en-US" sz="1800" u="sng" dirty="0" smtClean="0">
                <a:solidFill>
                  <a:schemeClr val="tx2"/>
                </a:solidFill>
                <a:latin typeface="Calibri" panose="020F0502020204030204" pitchFamily="34" charset="0"/>
              </a:rPr>
              <a:t>General eligibility criteria</a:t>
            </a:r>
            <a:r>
              <a:rPr lang="en-US" sz="1800" dirty="0" smtClean="0">
                <a:solidFill>
                  <a:schemeClr val="tx2"/>
                </a:solidFill>
                <a:latin typeface="Calibri" panose="020F0502020204030204" pitchFamily="34" charset="0"/>
              </a:rPr>
              <a:t> </a:t>
            </a:r>
            <a:r>
              <a:rPr lang="en-US" sz="1800" i="1" dirty="0" smtClean="0">
                <a:solidFill>
                  <a:schemeClr val="tx2"/>
                </a:solidFill>
                <a:latin typeface="Calibri" panose="020F0502020204030204" pitchFamily="34" charset="0"/>
              </a:rPr>
              <a:t>presented in </a:t>
            </a:r>
            <a:r>
              <a:rPr lang="en-US" sz="1800" i="1" dirty="0">
                <a:solidFill>
                  <a:schemeClr val="tx2"/>
                </a:solidFill>
                <a:latin typeface="Calibri" panose="020F0502020204030204" pitchFamily="34" charset="0"/>
              </a:rPr>
              <a:t>General eligibility criteria </a:t>
            </a:r>
            <a:r>
              <a:rPr lang="en-US" sz="1800" i="1" dirty="0" smtClean="0">
                <a:solidFill>
                  <a:schemeClr val="tx2"/>
                </a:solidFill>
                <a:latin typeface="Calibri" panose="020F0502020204030204" pitchFamily="34" charset="0"/>
              </a:rPr>
              <a:t>slides)</a:t>
            </a:r>
            <a:endParaRPr lang="en-US" sz="1800" i="1" dirty="0">
              <a:solidFill>
                <a:schemeClr val="tx2"/>
              </a:solidFill>
              <a:latin typeface="Calibri" panose="020F0502020204030204" pitchFamily="34" charset="0"/>
            </a:endParaRPr>
          </a:p>
        </p:txBody>
      </p:sp>
      <p:sp>
        <p:nvSpPr>
          <p:cNvPr id="10" name="Rectangle 3"/>
          <p:cNvSpPr txBox="1">
            <a:spLocks noChangeArrowheads="1"/>
          </p:cNvSpPr>
          <p:nvPr/>
        </p:nvSpPr>
        <p:spPr>
          <a:xfrm>
            <a:off x="1336415" y="2143093"/>
            <a:ext cx="7200800" cy="2530315"/>
          </a:xfrm>
          <a:prstGeom prst="rect">
            <a:avLst/>
          </a:prstGeom>
        </p:spPr>
        <p:txBody>
          <a:bodyPr>
            <a:noAutofit/>
          </a:bodyP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sz="1600" b="1" dirty="0" smtClean="0">
                <a:solidFill>
                  <a:srgbClr val="FF0000"/>
                </a:solidFill>
                <a:latin typeface="Calibri" panose="020F0502020204030204" pitchFamily="34" charset="0"/>
              </a:rPr>
              <a:t>Key loan terms:</a:t>
            </a:r>
          </a:p>
          <a:p>
            <a:pPr algn="just">
              <a:spcBef>
                <a:spcPts val="600"/>
              </a:spcBef>
              <a:buClr>
                <a:schemeClr val="tx2"/>
              </a:buClr>
              <a:defRPr/>
            </a:pPr>
            <a:r>
              <a:rPr lang="en-US" sz="1600" dirty="0" smtClean="0">
                <a:solidFill>
                  <a:schemeClr val="tx2"/>
                </a:solidFill>
                <a:latin typeface="Calibri" panose="020F0502020204030204" pitchFamily="34" charset="0"/>
              </a:rPr>
              <a:t>Senior preferred loan</a:t>
            </a:r>
          </a:p>
          <a:p>
            <a:pPr algn="just">
              <a:spcBef>
                <a:spcPts val="600"/>
              </a:spcBef>
              <a:buClr>
                <a:schemeClr val="tx2"/>
              </a:buClr>
              <a:defRPr/>
            </a:pPr>
            <a:r>
              <a:rPr lang="en-US" sz="1600" dirty="0" smtClean="0">
                <a:solidFill>
                  <a:schemeClr val="tx2"/>
                </a:solidFill>
                <a:latin typeface="Calibri" panose="020F0502020204030204" pitchFamily="34" charset="0"/>
              </a:rPr>
              <a:t>Long tenors (depending on the loan structure and underlying projects) of up to 12 years, with a possibility of introducing a grace period of up to 4 years</a:t>
            </a:r>
          </a:p>
          <a:p>
            <a:pPr marL="342900" lvl="1" indent="-342900" algn="just">
              <a:spcBef>
                <a:spcPts val="600"/>
              </a:spcBef>
              <a:defRPr/>
            </a:pPr>
            <a:r>
              <a:rPr lang="en-US" sz="1600" dirty="0" smtClean="0">
                <a:solidFill>
                  <a:schemeClr val="tx2"/>
                </a:solidFill>
                <a:latin typeface="Calibri" panose="020F0502020204030204" pitchFamily="34" charset="0"/>
              </a:rPr>
              <a:t>Final pricing depends on the loan structure and credit standing of the Borrower</a:t>
            </a:r>
          </a:p>
          <a:p>
            <a:pPr marL="342900" lvl="1" indent="-342900" algn="just">
              <a:spcBef>
                <a:spcPts val="600"/>
              </a:spcBef>
              <a:defRPr/>
            </a:pPr>
            <a:r>
              <a:rPr lang="en-US" sz="1600" dirty="0" smtClean="0">
                <a:solidFill>
                  <a:schemeClr val="tx2"/>
                </a:solidFill>
                <a:latin typeface="Calibri" panose="020F0502020204030204" pitchFamily="34" charset="0"/>
              </a:rPr>
              <a:t>Large lending volumes, which can be drawn in multiple tranches</a:t>
            </a:r>
          </a:p>
          <a:p>
            <a:pPr marL="342900" lvl="1" indent="-342900" algn="just">
              <a:spcBef>
                <a:spcPts val="600"/>
              </a:spcBef>
              <a:defRPr/>
            </a:pPr>
            <a:r>
              <a:rPr lang="en-US" sz="1600" dirty="0" smtClean="0">
                <a:solidFill>
                  <a:schemeClr val="tx2"/>
                </a:solidFill>
                <a:latin typeface="Calibri" panose="020F0502020204030204" pitchFamily="34" charset="0"/>
              </a:rPr>
              <a:t>Allocation period of 18-24 months</a:t>
            </a:r>
            <a:endParaRPr lang="en-US" sz="1600" dirty="0">
              <a:solidFill>
                <a:schemeClr val="tx2"/>
              </a:solidFill>
              <a:latin typeface="Calibri" panose="020F0502020204030204" pitchFamily="34" charset="0"/>
            </a:endParaRPr>
          </a:p>
          <a:p>
            <a:pPr marL="342900" lvl="1" indent="-342900" algn="just">
              <a:spcBef>
                <a:spcPts val="600"/>
              </a:spcBef>
              <a:defRPr/>
            </a:pPr>
            <a:r>
              <a:rPr lang="en-US" sz="1600" dirty="0" smtClean="0">
                <a:solidFill>
                  <a:schemeClr val="tx2"/>
                </a:solidFill>
                <a:latin typeface="Calibri" panose="020F0502020204030204" pitchFamily="34" charset="0"/>
              </a:rPr>
              <a:t>Drawdown period of up to 12 months without a commitment fee</a:t>
            </a:r>
          </a:p>
          <a:p>
            <a:pPr marL="342900" lvl="1" indent="-342900" algn="just">
              <a:spcBef>
                <a:spcPts val="600"/>
              </a:spcBef>
              <a:defRPr/>
            </a:pPr>
            <a:r>
              <a:rPr lang="en-US" sz="1600" dirty="0" smtClean="0">
                <a:solidFill>
                  <a:schemeClr val="tx2"/>
                </a:solidFill>
                <a:latin typeface="Calibri" panose="020F0502020204030204" pitchFamily="34" charset="0"/>
              </a:rPr>
              <a:t>Funding in various currencies</a:t>
            </a:r>
            <a:endParaRPr lang="en-US" sz="1600" dirty="0">
              <a:solidFill>
                <a:schemeClr val="tx2"/>
              </a:solidFill>
              <a:latin typeface="Calibri" panose="020F0502020204030204" pitchFamily="34" charset="0"/>
            </a:endParaRPr>
          </a:p>
        </p:txBody>
      </p:sp>
      <p:sp>
        <p:nvSpPr>
          <p:cNvPr id="7" name="Rectangle 3"/>
          <p:cNvSpPr txBox="1">
            <a:spLocks noChangeArrowheads="1"/>
          </p:cNvSpPr>
          <p:nvPr/>
        </p:nvSpPr>
        <p:spPr>
          <a:xfrm>
            <a:off x="661414" y="4905164"/>
            <a:ext cx="7890543" cy="1347338"/>
          </a:xfrm>
          <a:prstGeom prst="rect">
            <a:avLst/>
          </a:prstGeom>
        </p:spPr>
        <p:txBody>
          <a:bodyPr>
            <a:noAutofit/>
          </a:bodyPr>
          <a:lstStyle>
            <a:lvl1pPr marL="342900" indent="-3429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chemeClr val="tx2"/>
              </a:buClr>
              <a:buFont typeface="Wingdings" panose="05000000000000000000" pitchFamily="2" charset="2"/>
              <a:buChar char="Ø"/>
              <a:defRPr/>
            </a:pPr>
            <a:r>
              <a:rPr lang="en-US" sz="1800" dirty="0" smtClean="0">
                <a:solidFill>
                  <a:schemeClr val="tx2"/>
                </a:solidFill>
                <a:latin typeface="Calibri" panose="020F0502020204030204" pitchFamily="34" charset="0"/>
              </a:rPr>
              <a:t>Transactions are undertaken on the basis of limits linked to Counterparts’ equity, that are established for both secured (e.g. financial collateral or parent guarantee) and unsecured lending</a:t>
            </a:r>
          </a:p>
          <a:p>
            <a:pPr>
              <a:spcBef>
                <a:spcPts val="600"/>
              </a:spcBef>
              <a:buClr>
                <a:schemeClr val="tx2"/>
              </a:buClr>
              <a:buFont typeface="Wingdings" panose="05000000000000000000" pitchFamily="2" charset="2"/>
              <a:buChar char="Ø"/>
              <a:defRPr/>
            </a:pPr>
            <a:r>
              <a:rPr lang="en-US" sz="1800" dirty="0" smtClean="0">
                <a:solidFill>
                  <a:schemeClr val="tx2"/>
                </a:solidFill>
                <a:latin typeface="Calibri" panose="020F0502020204030204" pitchFamily="34" charset="0"/>
              </a:rPr>
              <a:t>EIB will include such clauses as: Negative Pledge, Change of Control, Material Adverse Change, </a:t>
            </a:r>
            <a:r>
              <a:rPr lang="en-US" sz="1800" dirty="0" err="1" smtClean="0">
                <a:solidFill>
                  <a:schemeClr val="tx2"/>
                </a:solidFill>
                <a:latin typeface="Calibri" panose="020F0502020204030204" pitchFamily="34" charset="0"/>
              </a:rPr>
              <a:t>Pari</a:t>
            </a:r>
            <a:r>
              <a:rPr lang="en-US" sz="1800" dirty="0" smtClean="0">
                <a:solidFill>
                  <a:schemeClr val="tx2"/>
                </a:solidFill>
                <a:latin typeface="Calibri" panose="020F0502020204030204" pitchFamily="34" charset="0"/>
              </a:rPr>
              <a:t> </a:t>
            </a:r>
            <a:r>
              <a:rPr lang="en-US" sz="1800" dirty="0" err="1" smtClean="0">
                <a:solidFill>
                  <a:schemeClr val="tx2"/>
                </a:solidFill>
                <a:latin typeface="Calibri" panose="020F0502020204030204" pitchFamily="34" charset="0"/>
              </a:rPr>
              <a:t>Passu</a:t>
            </a:r>
            <a:r>
              <a:rPr lang="en-US" sz="1800" dirty="0" smtClean="0">
                <a:solidFill>
                  <a:schemeClr val="tx2"/>
                </a:solidFill>
                <a:latin typeface="Calibri" panose="020F0502020204030204" pitchFamily="34" charset="0"/>
              </a:rPr>
              <a:t>, or Loss of Rating</a:t>
            </a:r>
          </a:p>
        </p:txBody>
      </p:sp>
    </p:spTree>
    <p:extLst>
      <p:ext uri="{BB962C8B-B14F-4D97-AF65-F5344CB8AC3E}">
        <p14:creationId xmlns:p14="http://schemas.microsoft.com/office/powerpoint/2010/main" val="1435258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6</a:t>
            </a:fld>
            <a:endParaRPr lang="en-GB" sz="1200" dirty="0"/>
          </a:p>
        </p:txBody>
      </p:sp>
      <p:sp>
        <p:nvSpPr>
          <p:cNvPr id="8" name="Title 5"/>
          <p:cNvSpPr txBox="1">
            <a:spLocks/>
          </p:cNvSpPr>
          <p:nvPr/>
        </p:nvSpPr>
        <p:spPr>
          <a:xfrm>
            <a:off x="3132334" y="260648"/>
            <a:ext cx="5774932" cy="86409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smtClean="0">
                <a:latin typeface="Calibri" panose="020F0502020204030204" pitchFamily="34" charset="0"/>
              </a:rPr>
              <a:t>Main requirements</a:t>
            </a:r>
            <a:endParaRPr lang="en-GB" sz="2800" b="1" dirty="0">
              <a:latin typeface="Calibri" panose="020F0502020204030204" pitchFamily="34" charset="0"/>
            </a:endParaRPr>
          </a:p>
        </p:txBody>
      </p:sp>
      <p:sp>
        <p:nvSpPr>
          <p:cNvPr id="11" name="Rectangle 3"/>
          <p:cNvSpPr>
            <a:spLocks noGrp="1" noChangeArrowheads="1"/>
          </p:cNvSpPr>
          <p:nvPr>
            <p:ph idx="1"/>
          </p:nvPr>
        </p:nvSpPr>
        <p:spPr>
          <a:xfrm>
            <a:off x="683568" y="1628800"/>
            <a:ext cx="7632848" cy="3708412"/>
          </a:xfrm>
        </p:spPr>
        <p:txBody>
          <a:bodyPr>
            <a:noAutofit/>
          </a:bodyPr>
          <a:lstStyle/>
          <a:p>
            <a:pPr algn="just">
              <a:spcBef>
                <a:spcPts val="600"/>
              </a:spcBef>
              <a:buClr>
                <a:schemeClr val="tx2"/>
              </a:buClr>
              <a:buFont typeface="Wingdings" panose="05000000000000000000" pitchFamily="2" charset="2"/>
              <a:buChar char="Ø"/>
              <a:defRPr/>
            </a:pPr>
            <a:r>
              <a:rPr lang="en-US" sz="2000" i="1" dirty="0" smtClean="0">
                <a:solidFill>
                  <a:schemeClr val="tx2"/>
                </a:solidFill>
                <a:latin typeface="Calibri" panose="020F0502020204030204" pitchFamily="34" charset="0"/>
              </a:rPr>
              <a:t>Transparency</a:t>
            </a:r>
            <a:r>
              <a:rPr lang="en-US" sz="2000" dirty="0">
                <a:solidFill>
                  <a:schemeClr val="tx2"/>
                </a:solidFill>
                <a:latin typeface="Calibri" panose="020F0502020204030204" pitchFamily="34" charset="0"/>
              </a:rPr>
              <a:t>: Final </a:t>
            </a:r>
            <a:r>
              <a:rPr lang="en-US" sz="2000" dirty="0" smtClean="0">
                <a:solidFill>
                  <a:schemeClr val="tx2"/>
                </a:solidFill>
                <a:latin typeface="Calibri" panose="020F0502020204030204" pitchFamily="34" charset="0"/>
              </a:rPr>
              <a:t>Beneficiaries </a:t>
            </a:r>
            <a:r>
              <a:rPr lang="en-US" sz="2000" dirty="0">
                <a:solidFill>
                  <a:schemeClr val="tx2"/>
                </a:solidFill>
                <a:latin typeface="Calibri" panose="020F0502020204030204" pitchFamily="34" charset="0"/>
              </a:rPr>
              <a:t>are informed of EIB </a:t>
            </a:r>
            <a:r>
              <a:rPr lang="en-US" sz="2000" dirty="0" smtClean="0">
                <a:solidFill>
                  <a:schemeClr val="tx2"/>
                </a:solidFill>
                <a:latin typeface="Calibri" panose="020F0502020204030204" pitchFamily="34" charset="0"/>
              </a:rPr>
              <a:t>involvement (form of communication to be agreed with EIB)</a:t>
            </a:r>
            <a:endParaRPr lang="en-US" sz="2000" dirty="0">
              <a:solidFill>
                <a:schemeClr val="tx2"/>
              </a:solidFill>
              <a:latin typeface="Calibri" panose="020F0502020204030204" pitchFamily="34" charset="0"/>
            </a:endParaRPr>
          </a:p>
          <a:p>
            <a:pPr algn="just">
              <a:spcBef>
                <a:spcPts val="600"/>
              </a:spcBef>
              <a:buClr>
                <a:schemeClr val="tx2"/>
              </a:buClr>
              <a:buFont typeface="Wingdings" panose="05000000000000000000" pitchFamily="2" charset="2"/>
              <a:buChar char="Ø"/>
              <a:defRPr/>
            </a:pPr>
            <a:r>
              <a:rPr lang="en-US" sz="2000" i="1" dirty="0" smtClean="0">
                <a:solidFill>
                  <a:schemeClr val="tx2"/>
                </a:solidFill>
                <a:latin typeface="Calibri" panose="020F0502020204030204" pitchFamily="34" charset="0"/>
              </a:rPr>
              <a:t>Transfer </a:t>
            </a:r>
            <a:r>
              <a:rPr lang="en-US" sz="2000" i="1" dirty="0">
                <a:solidFill>
                  <a:schemeClr val="tx2"/>
                </a:solidFill>
                <a:latin typeface="Calibri" panose="020F0502020204030204" pitchFamily="34" charset="0"/>
              </a:rPr>
              <a:t>of Financial Advantage</a:t>
            </a:r>
            <a:r>
              <a:rPr lang="en-US" sz="2000" dirty="0">
                <a:solidFill>
                  <a:schemeClr val="tx2"/>
                </a:solidFill>
                <a:latin typeface="Calibri" panose="020F0502020204030204" pitchFamily="34" charset="0"/>
              </a:rPr>
              <a:t>: </a:t>
            </a:r>
            <a:r>
              <a:rPr lang="en-US" sz="2000" dirty="0" smtClean="0">
                <a:solidFill>
                  <a:schemeClr val="tx2"/>
                </a:solidFill>
                <a:latin typeface="Calibri" panose="020F0502020204030204" pitchFamily="34" charset="0"/>
              </a:rPr>
              <a:t>part of the estimated Financial Advantage needs </a:t>
            </a:r>
            <a:r>
              <a:rPr lang="en-US" sz="2000" dirty="0">
                <a:solidFill>
                  <a:schemeClr val="tx2"/>
                </a:solidFill>
                <a:latin typeface="Calibri" panose="020F0502020204030204" pitchFamily="34" charset="0"/>
              </a:rPr>
              <a:t>to be </a:t>
            </a:r>
            <a:r>
              <a:rPr lang="en-US" sz="2000" dirty="0" smtClean="0">
                <a:solidFill>
                  <a:schemeClr val="tx2"/>
                </a:solidFill>
                <a:latin typeface="Calibri" panose="020F0502020204030204" pitchFamily="34" charset="0"/>
              </a:rPr>
              <a:t>transferred from the Financial Intermediary to the Final Beneficiaries, in form of </a:t>
            </a:r>
            <a:r>
              <a:rPr lang="en-US" sz="2000" dirty="0">
                <a:solidFill>
                  <a:schemeClr val="tx2"/>
                </a:solidFill>
                <a:latin typeface="Calibri" panose="020F0502020204030204" pitchFamily="34" charset="0"/>
              </a:rPr>
              <a:t>interest rate reduction and longer loan </a:t>
            </a:r>
            <a:r>
              <a:rPr lang="en-US" sz="2000" dirty="0" smtClean="0">
                <a:solidFill>
                  <a:schemeClr val="tx2"/>
                </a:solidFill>
                <a:latin typeface="Calibri" panose="020F0502020204030204" pitchFamily="34" charset="0"/>
              </a:rPr>
              <a:t>tenor</a:t>
            </a:r>
            <a:endParaRPr lang="en-US" sz="2000" dirty="0">
              <a:solidFill>
                <a:schemeClr val="tx2"/>
              </a:solidFill>
              <a:latin typeface="Calibri" panose="020F0502020204030204" pitchFamily="34" charset="0"/>
            </a:endParaRPr>
          </a:p>
          <a:p>
            <a:pPr algn="just">
              <a:spcBef>
                <a:spcPts val="600"/>
              </a:spcBef>
              <a:buClr>
                <a:schemeClr val="tx2"/>
              </a:buClr>
              <a:buFont typeface="Wingdings" panose="05000000000000000000" pitchFamily="2" charset="2"/>
              <a:buChar char="Ø"/>
              <a:defRPr/>
            </a:pPr>
            <a:r>
              <a:rPr lang="en-US" sz="2000" i="1" dirty="0">
                <a:solidFill>
                  <a:schemeClr val="tx2"/>
                </a:solidFill>
                <a:latin typeface="Calibri" panose="020F0502020204030204" pitchFamily="34" charset="0"/>
              </a:rPr>
              <a:t>Complementarity</a:t>
            </a:r>
            <a:r>
              <a:rPr lang="en-US" sz="2000" dirty="0">
                <a:solidFill>
                  <a:schemeClr val="tx2"/>
                </a:solidFill>
                <a:latin typeface="Calibri" panose="020F0502020204030204" pitchFamily="34" charset="0"/>
              </a:rPr>
              <a:t>: EIB leverage effect as Financial Intermediary commit to provide Final Beneficiaries loans of at least 2x the EIB loan amount</a:t>
            </a:r>
          </a:p>
          <a:p>
            <a:pPr algn="just">
              <a:spcBef>
                <a:spcPts val="600"/>
              </a:spcBef>
              <a:buClr>
                <a:schemeClr val="tx2"/>
              </a:buClr>
              <a:buFont typeface="Wingdings" panose="05000000000000000000" pitchFamily="2" charset="2"/>
              <a:buChar char="Ø"/>
              <a:defRPr/>
            </a:pPr>
            <a:r>
              <a:rPr lang="en-US" sz="2000" i="1" dirty="0">
                <a:solidFill>
                  <a:schemeClr val="tx2"/>
                </a:solidFill>
                <a:latin typeface="Calibri" panose="020F0502020204030204" pitchFamily="34" charset="0"/>
              </a:rPr>
              <a:t>Allocation reporting on sub-loans</a:t>
            </a:r>
            <a:r>
              <a:rPr lang="en-US" sz="2000" dirty="0">
                <a:solidFill>
                  <a:schemeClr val="tx2"/>
                </a:solidFill>
                <a:latin typeface="Calibri" panose="020F0502020204030204" pitchFamily="34" charset="0"/>
              </a:rPr>
              <a:t>: standardized and simplified </a:t>
            </a:r>
            <a:r>
              <a:rPr lang="en-US" sz="2000" dirty="0" smtClean="0">
                <a:solidFill>
                  <a:schemeClr val="tx2"/>
                </a:solidFill>
                <a:latin typeface="Calibri" panose="020F0502020204030204" pitchFamily="34" charset="0"/>
              </a:rPr>
              <a:t>format</a:t>
            </a:r>
            <a:endParaRPr lang="en-US"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83653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7</a:t>
            </a:fld>
            <a:endParaRPr lang="en-GB" sz="1200" dirty="0"/>
          </a:p>
        </p:txBody>
      </p:sp>
      <p:graphicFrame>
        <p:nvGraphicFramePr>
          <p:cNvPr id="7" name="Diagram 6"/>
          <p:cNvGraphicFramePr/>
          <p:nvPr>
            <p:extLst>
              <p:ext uri="{D42A27DB-BD31-4B8C-83A1-F6EECF244321}">
                <p14:modId xmlns:p14="http://schemas.microsoft.com/office/powerpoint/2010/main" val="1612926217"/>
              </p:ext>
            </p:extLst>
          </p:nvPr>
        </p:nvGraphicFramePr>
        <p:xfrm>
          <a:off x="251520" y="980665"/>
          <a:ext cx="8568952" cy="5328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866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8</a:t>
            </a:fld>
            <a:endParaRPr lang="en-GB" sz="1200" dirty="0"/>
          </a:p>
        </p:txBody>
      </p:sp>
      <p:sp>
        <p:nvSpPr>
          <p:cNvPr id="50" name="Title 5"/>
          <p:cNvSpPr txBox="1">
            <a:spLocks/>
          </p:cNvSpPr>
          <p:nvPr/>
        </p:nvSpPr>
        <p:spPr>
          <a:xfrm>
            <a:off x="3959932" y="260648"/>
            <a:ext cx="4947334"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smtClean="0">
                <a:latin typeface="Calibri" panose="020F0502020204030204" pitchFamily="34" charset="0"/>
              </a:rPr>
              <a:t>Main features &amp; requirements</a:t>
            </a:r>
            <a:endParaRPr lang="en-GB" sz="2800" b="1" dirty="0">
              <a:latin typeface="Calibri" panose="020F0502020204030204" pitchFamily="34" charset="0"/>
            </a:endParaRPr>
          </a:p>
        </p:txBody>
      </p:sp>
      <p:sp>
        <p:nvSpPr>
          <p:cNvPr id="7" name="Rectangle 3"/>
          <p:cNvSpPr>
            <a:spLocks noGrp="1" noChangeArrowheads="1"/>
          </p:cNvSpPr>
          <p:nvPr>
            <p:ph idx="1"/>
          </p:nvPr>
        </p:nvSpPr>
        <p:spPr>
          <a:xfrm>
            <a:off x="863588" y="1412776"/>
            <a:ext cx="7416824" cy="4896544"/>
          </a:xfrm>
        </p:spPr>
        <p:txBody>
          <a:bodyPr>
            <a:noAutofit/>
          </a:bodyPr>
          <a:lstStyle/>
          <a:p>
            <a:pPr marL="0" indent="0" algn="just">
              <a:spcBef>
                <a:spcPts val="450"/>
              </a:spcBef>
              <a:buClr>
                <a:schemeClr val="tx2"/>
              </a:buClr>
              <a:buNone/>
              <a:defRPr/>
            </a:pPr>
            <a:r>
              <a:rPr lang="en-US" sz="2000" b="1" dirty="0">
                <a:solidFill>
                  <a:schemeClr val="tx2"/>
                </a:solidFill>
                <a:latin typeface="Calibri" panose="020F0502020204030204" pitchFamily="34" charset="0"/>
              </a:rPr>
              <a:t>EIB provides an unconditional, </a:t>
            </a:r>
            <a:r>
              <a:rPr lang="en-US" sz="2000" b="1" dirty="0" smtClean="0">
                <a:solidFill>
                  <a:schemeClr val="tx2"/>
                </a:solidFill>
                <a:latin typeface="Calibri" panose="020F0502020204030204" pitchFamily="34" charset="0"/>
              </a:rPr>
              <a:t>irrevocable, first-demand, </a:t>
            </a:r>
            <a:r>
              <a:rPr lang="en-US" sz="2000" b="1" dirty="0">
                <a:solidFill>
                  <a:schemeClr val="tx2"/>
                </a:solidFill>
                <a:latin typeface="Calibri" panose="020F0502020204030204" pitchFamily="34" charset="0"/>
              </a:rPr>
              <a:t>un-funded guarantee to a </a:t>
            </a:r>
            <a:r>
              <a:rPr lang="en-US" sz="2000" b="1" dirty="0" smtClean="0">
                <a:solidFill>
                  <a:schemeClr val="tx2"/>
                </a:solidFill>
                <a:latin typeface="Calibri" panose="020F0502020204030204" pitchFamily="34" charset="0"/>
              </a:rPr>
              <a:t>Financial Intermediary </a:t>
            </a:r>
            <a:r>
              <a:rPr lang="en-US" sz="2000" b="1" u="sng" dirty="0" smtClean="0">
                <a:solidFill>
                  <a:schemeClr val="tx2"/>
                </a:solidFill>
                <a:latin typeface="Calibri" panose="020F0502020204030204" pitchFamily="34" charset="0"/>
              </a:rPr>
              <a:t>on existing exposures</a:t>
            </a:r>
            <a:endParaRPr lang="en-US" sz="2000" b="1" u="sng" dirty="0">
              <a:solidFill>
                <a:schemeClr val="tx2"/>
              </a:solidFill>
              <a:latin typeface="Calibri" panose="020F0502020204030204" pitchFamily="34" charset="0"/>
            </a:endParaRPr>
          </a:p>
          <a:p>
            <a:pPr marL="0" indent="0" algn="just">
              <a:spcBef>
                <a:spcPts val="450"/>
              </a:spcBef>
              <a:buClr>
                <a:schemeClr val="tx2"/>
              </a:buClr>
              <a:buNone/>
              <a:defRPr/>
            </a:pPr>
            <a:endParaRPr lang="en-US" sz="1600" dirty="0" smtClean="0">
              <a:solidFill>
                <a:schemeClr val="tx2"/>
              </a:solidFill>
              <a:latin typeface="Calibri" panose="020F0502020204030204" pitchFamily="34" charset="0"/>
            </a:endParaRPr>
          </a:p>
          <a:p>
            <a:pPr marL="0" indent="0">
              <a:spcBef>
                <a:spcPts val="0"/>
              </a:spcBef>
              <a:buNone/>
              <a:defRPr/>
            </a:pPr>
            <a:r>
              <a:rPr lang="en-US" sz="1800" b="1" dirty="0">
                <a:solidFill>
                  <a:srgbClr val="FF0000"/>
                </a:solidFill>
                <a:latin typeface="Calibri" panose="020F0502020204030204" pitchFamily="34" charset="0"/>
              </a:rPr>
              <a:t>Existing (or) guaranteed </a:t>
            </a:r>
            <a:r>
              <a:rPr lang="en-US" sz="1800" b="1" dirty="0" smtClean="0">
                <a:solidFill>
                  <a:srgbClr val="FF0000"/>
                </a:solidFill>
                <a:latin typeface="Calibri" panose="020F0502020204030204" pitchFamily="34" charset="0"/>
              </a:rPr>
              <a:t>Portfolio </a:t>
            </a:r>
            <a:endParaRPr lang="en-US" sz="1800" b="1" dirty="0">
              <a:solidFill>
                <a:srgbClr val="FF0000"/>
              </a:solidFill>
              <a:latin typeface="Calibri" panose="020F0502020204030204" pitchFamily="34" charset="0"/>
            </a:endParaRPr>
          </a:p>
          <a:p>
            <a:pPr algn="just">
              <a:spcBef>
                <a:spcPts val="450"/>
              </a:spcBef>
              <a:buClr>
                <a:schemeClr val="tx2"/>
              </a:buClr>
              <a:buFont typeface="Wingdings" panose="05000000000000000000" pitchFamily="2" charset="2"/>
              <a:buChar char="Ø"/>
              <a:defRPr/>
            </a:pPr>
            <a:r>
              <a:rPr lang="en-US" sz="1800" dirty="0">
                <a:solidFill>
                  <a:schemeClr val="tx2"/>
                </a:solidFill>
                <a:latin typeface="Calibri" panose="020F0502020204030204" pitchFamily="34" charset="0"/>
              </a:rPr>
              <a:t>The guarantee can cover up to 50% of losses in respect of defaults, on pre-identified large exposures (typically 1-3 exposures)</a:t>
            </a:r>
          </a:p>
          <a:p>
            <a:pPr algn="just">
              <a:spcBef>
                <a:spcPts val="450"/>
              </a:spcBef>
              <a:buClr>
                <a:schemeClr val="tx2"/>
              </a:buClr>
              <a:buFont typeface="Wingdings" panose="05000000000000000000" pitchFamily="2" charset="2"/>
              <a:buChar char="Ø"/>
              <a:defRPr/>
            </a:pPr>
            <a:r>
              <a:rPr lang="en-US" sz="1800" dirty="0">
                <a:solidFill>
                  <a:schemeClr val="tx2"/>
                </a:solidFill>
                <a:latin typeface="Calibri" panose="020F0502020204030204" pitchFamily="34" charset="0"/>
              </a:rPr>
              <a:t>Existing exposures must involve EU borrowers and finance operations that are not in EIB excluded sectors. Ideally, these borrowers should be also </a:t>
            </a:r>
            <a:r>
              <a:rPr lang="en-US" sz="1800" dirty="0" smtClean="0">
                <a:solidFill>
                  <a:schemeClr val="tx2"/>
                </a:solidFill>
                <a:latin typeface="Calibri" panose="020F0502020204030204" pitchFamily="34" charset="0"/>
              </a:rPr>
              <a:t>EIB direct counterparts</a:t>
            </a:r>
          </a:p>
          <a:p>
            <a:pPr algn="just">
              <a:spcBef>
                <a:spcPts val="450"/>
              </a:spcBef>
              <a:buClr>
                <a:schemeClr val="tx2"/>
              </a:buClr>
              <a:buFont typeface="Wingdings" panose="05000000000000000000" pitchFamily="2" charset="2"/>
              <a:buChar char="Ø"/>
              <a:defRPr/>
            </a:pPr>
            <a:r>
              <a:rPr lang="en-US" sz="1800" dirty="0">
                <a:solidFill>
                  <a:schemeClr val="tx2"/>
                </a:solidFill>
                <a:latin typeface="Calibri" panose="020F0502020204030204" pitchFamily="34" charset="0"/>
              </a:rPr>
              <a:t>EIB will appraise the credit quality of each single underlying exposure </a:t>
            </a:r>
            <a:r>
              <a:rPr lang="en-US" sz="1800" dirty="0" smtClean="0">
                <a:solidFill>
                  <a:schemeClr val="tx2"/>
                </a:solidFill>
                <a:latin typeface="Calibri" panose="020F0502020204030204" pitchFamily="34" charset="0"/>
              </a:rPr>
              <a:t>separately</a:t>
            </a:r>
          </a:p>
          <a:p>
            <a:pPr algn="just">
              <a:spcBef>
                <a:spcPts val="450"/>
              </a:spcBef>
              <a:buClr>
                <a:schemeClr val="tx2"/>
              </a:buClr>
              <a:buFont typeface="Wingdings" panose="05000000000000000000" pitchFamily="2" charset="2"/>
              <a:buChar char="Ø"/>
              <a:defRPr/>
            </a:pPr>
            <a:endParaRPr lang="en-US" sz="1800" dirty="0">
              <a:solidFill>
                <a:schemeClr val="tx2"/>
              </a:solidFill>
              <a:latin typeface="Calibri" panose="020F0502020204030204" pitchFamily="34" charset="0"/>
            </a:endParaRPr>
          </a:p>
          <a:p>
            <a:pPr marL="0" indent="0">
              <a:spcBef>
                <a:spcPts val="0"/>
              </a:spcBef>
              <a:buNone/>
              <a:defRPr/>
            </a:pPr>
            <a:r>
              <a:rPr lang="en-US" sz="1800" b="1" dirty="0" smtClean="0">
                <a:solidFill>
                  <a:srgbClr val="FF0000"/>
                </a:solidFill>
                <a:latin typeface="Calibri" panose="020F0502020204030204" pitchFamily="34" charset="0"/>
              </a:rPr>
              <a:t>NEW </a:t>
            </a:r>
            <a:r>
              <a:rPr lang="en-US" sz="1800" b="1" dirty="0">
                <a:solidFill>
                  <a:srgbClr val="FF0000"/>
                </a:solidFill>
                <a:latin typeface="Calibri" panose="020F0502020204030204" pitchFamily="34" charset="0"/>
              </a:rPr>
              <a:t>Portfolio/Allocations </a:t>
            </a:r>
          </a:p>
          <a:p>
            <a:pPr marL="0" indent="0" algn="just">
              <a:spcBef>
                <a:spcPts val="450"/>
              </a:spcBef>
              <a:buClr>
                <a:schemeClr val="tx2"/>
              </a:buClr>
              <a:buNone/>
              <a:defRPr/>
            </a:pPr>
            <a:r>
              <a:rPr lang="en-US" sz="2000" b="1" i="1" dirty="0">
                <a:solidFill>
                  <a:schemeClr val="tx2"/>
                </a:solidFill>
                <a:latin typeface="Calibri" panose="020F0502020204030204" pitchFamily="34" charset="0"/>
              </a:rPr>
              <a:t>In exchange to the guarantee, the Financial Intermediary commits to generate, within a certain allocation period a new portfolio of eligible loans, for an amount double the EIB </a:t>
            </a:r>
            <a:r>
              <a:rPr lang="en-US" sz="2000" b="1" i="1" dirty="0" smtClean="0">
                <a:solidFill>
                  <a:schemeClr val="tx2"/>
                </a:solidFill>
                <a:latin typeface="Calibri" panose="020F0502020204030204" pitchFamily="34" charset="0"/>
              </a:rPr>
              <a:t>guarantee</a:t>
            </a:r>
            <a:endParaRPr lang="en-US" sz="2000" b="1" i="1" dirty="0">
              <a:solidFill>
                <a:schemeClr val="tx2"/>
              </a:solidFill>
              <a:latin typeface="Calibri" panose="020F0502020204030204" pitchFamily="34" charset="0"/>
            </a:endParaRPr>
          </a:p>
          <a:p>
            <a:pPr marL="0" indent="0" algn="just">
              <a:spcBef>
                <a:spcPts val="450"/>
              </a:spcBef>
              <a:buClr>
                <a:schemeClr val="tx2"/>
              </a:buClr>
              <a:buNone/>
              <a:defRPr/>
            </a:pPr>
            <a:endParaRPr lang="en-US" sz="1600" i="1" dirty="0" smtClean="0">
              <a:solidFill>
                <a:schemeClr val="tx2"/>
              </a:solidFill>
              <a:latin typeface="Calibri" panose="020F0502020204030204" pitchFamily="34" charset="0"/>
            </a:endParaRPr>
          </a:p>
        </p:txBody>
      </p:sp>
    </p:spTree>
    <p:extLst>
      <p:ext uri="{BB962C8B-B14F-4D97-AF65-F5344CB8AC3E}">
        <p14:creationId xmlns:p14="http://schemas.microsoft.com/office/powerpoint/2010/main" val="87714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484258"/>
            <a:ext cx="2895600" cy="365125"/>
          </a:xfrm>
        </p:spPr>
        <p:txBody>
          <a:bodyPr/>
          <a:lstStyle/>
          <a:p>
            <a:r>
              <a:rPr lang="en-GB" dirty="0" smtClean="0"/>
              <a:t>European Investment Bank</a:t>
            </a:r>
            <a:endParaRPr lang="en-GB" dirty="0"/>
          </a:p>
        </p:txBody>
      </p:sp>
      <p:sp>
        <p:nvSpPr>
          <p:cNvPr id="6" name="Slide Number Placeholder 5"/>
          <p:cNvSpPr>
            <a:spLocks noGrp="1"/>
          </p:cNvSpPr>
          <p:nvPr>
            <p:ph type="sldNum" sz="quarter" idx="12"/>
          </p:nvPr>
        </p:nvSpPr>
        <p:spPr>
          <a:xfrm>
            <a:off x="6553200" y="6484258"/>
            <a:ext cx="2133600" cy="365125"/>
          </a:xfrm>
        </p:spPr>
        <p:txBody>
          <a:bodyPr/>
          <a:lstStyle/>
          <a:p>
            <a:fld id="{FD0A51CA-4611-42BC-8C78-05A9D4A054CC}" type="slidenum">
              <a:rPr lang="en-GB" sz="1200" smtClean="0"/>
              <a:t>9</a:t>
            </a:fld>
            <a:endParaRPr lang="en-GB" sz="1200" dirty="0"/>
          </a:p>
        </p:txBody>
      </p:sp>
      <p:sp>
        <p:nvSpPr>
          <p:cNvPr id="8" name="Content Placeholder 2"/>
          <p:cNvSpPr>
            <a:spLocks noGrp="1"/>
          </p:cNvSpPr>
          <p:nvPr>
            <p:ph sz="half" idx="1"/>
          </p:nvPr>
        </p:nvSpPr>
        <p:spPr>
          <a:xfrm>
            <a:off x="6141480" y="1340768"/>
            <a:ext cx="2887466" cy="3210439"/>
          </a:xfrm>
        </p:spPr>
        <p:txBody>
          <a:bodyPr>
            <a:noAutofit/>
          </a:bodyPr>
          <a:lstStyle/>
          <a:p>
            <a:pPr algn="just">
              <a:spcBef>
                <a:spcPts val="450"/>
              </a:spcBef>
              <a:buClr>
                <a:schemeClr val="tx2"/>
              </a:buClr>
              <a:buFont typeface="Wingdings" panose="05000000000000000000" pitchFamily="2" charset="2"/>
              <a:buChar char="Ø"/>
              <a:defRPr/>
            </a:pPr>
            <a:r>
              <a:rPr lang="en-US" sz="1700" dirty="0" smtClean="0">
                <a:solidFill>
                  <a:schemeClr val="tx2"/>
                </a:solidFill>
                <a:latin typeface="Calibri" panose="020F0502020204030204" pitchFamily="34" charset="0"/>
              </a:rPr>
              <a:t>The </a:t>
            </a:r>
            <a:r>
              <a:rPr lang="en-US" sz="1700" dirty="0">
                <a:solidFill>
                  <a:schemeClr val="tx2"/>
                </a:solidFill>
                <a:latin typeface="Calibri" panose="020F0502020204030204" pitchFamily="34" charset="0"/>
              </a:rPr>
              <a:t>tenor of the guarantee or risk participation is linked to the maturity profile of the underlying </a:t>
            </a:r>
            <a:r>
              <a:rPr lang="en-US" sz="1700" dirty="0" smtClean="0">
                <a:solidFill>
                  <a:schemeClr val="tx2"/>
                </a:solidFill>
                <a:latin typeface="Calibri" panose="020F0502020204030204" pitchFamily="34" charset="0"/>
              </a:rPr>
              <a:t>exposures</a:t>
            </a:r>
          </a:p>
          <a:p>
            <a:pPr algn="just">
              <a:spcBef>
                <a:spcPts val="450"/>
              </a:spcBef>
              <a:buClr>
                <a:schemeClr val="tx2"/>
              </a:buClr>
              <a:buFont typeface="Wingdings" panose="05000000000000000000" pitchFamily="2" charset="2"/>
              <a:buChar char="Ø"/>
              <a:defRPr/>
            </a:pPr>
            <a:r>
              <a:rPr lang="en-US" sz="1700" dirty="0" smtClean="0">
                <a:solidFill>
                  <a:schemeClr val="tx2"/>
                </a:solidFill>
                <a:latin typeface="Calibri" panose="020F0502020204030204" pitchFamily="34" charset="0"/>
              </a:rPr>
              <a:t>Final pricing depends on loan structure and credit quality of the exposures in the reference pool</a:t>
            </a:r>
          </a:p>
          <a:p>
            <a:pPr algn="just">
              <a:spcBef>
                <a:spcPts val="450"/>
              </a:spcBef>
              <a:buClr>
                <a:schemeClr val="tx2"/>
              </a:buClr>
              <a:buFont typeface="Wingdings" panose="05000000000000000000" pitchFamily="2" charset="2"/>
              <a:buChar char="Ø"/>
              <a:defRPr/>
            </a:pPr>
            <a:r>
              <a:rPr lang="en-US" sz="1700" dirty="0" smtClean="0">
                <a:solidFill>
                  <a:schemeClr val="tx2"/>
                </a:solidFill>
                <a:latin typeface="Calibri" panose="020F0502020204030204" pitchFamily="34" charset="0"/>
              </a:rPr>
              <a:t>Allocation </a:t>
            </a:r>
            <a:r>
              <a:rPr lang="en-US" sz="1700" dirty="0">
                <a:solidFill>
                  <a:schemeClr val="tx2"/>
                </a:solidFill>
                <a:latin typeface="Calibri" panose="020F0502020204030204" pitchFamily="34" charset="0"/>
              </a:rPr>
              <a:t>period of 18-24 </a:t>
            </a:r>
            <a:r>
              <a:rPr lang="en-US" sz="1700" dirty="0" smtClean="0">
                <a:solidFill>
                  <a:schemeClr val="tx2"/>
                </a:solidFill>
                <a:latin typeface="Calibri" panose="020F0502020204030204" pitchFamily="34" charset="0"/>
              </a:rPr>
              <a:t>months</a:t>
            </a:r>
            <a:endParaRPr lang="en-US" sz="1700" dirty="0">
              <a:solidFill>
                <a:schemeClr val="tx2"/>
              </a:solidFill>
              <a:latin typeface="Calibri" panose="020F0502020204030204" pitchFamily="34" charset="0"/>
            </a:endParaRPr>
          </a:p>
        </p:txBody>
      </p:sp>
      <p:pic>
        <p:nvPicPr>
          <p:cNvPr id="9" name="Picture 8"/>
          <p:cNvPicPr>
            <a:picLocks noChangeAspect="1"/>
          </p:cNvPicPr>
          <p:nvPr/>
        </p:nvPicPr>
        <p:blipFill>
          <a:blip r:embed="rId2"/>
          <a:stretch>
            <a:fillRect/>
          </a:stretch>
        </p:blipFill>
        <p:spPr>
          <a:xfrm>
            <a:off x="116379" y="1392672"/>
            <a:ext cx="6027028" cy="3106629"/>
          </a:xfrm>
          <a:prstGeom prst="rect">
            <a:avLst/>
          </a:prstGeom>
        </p:spPr>
      </p:pic>
      <p:sp>
        <p:nvSpPr>
          <p:cNvPr id="10" name="Title 5"/>
          <p:cNvSpPr txBox="1">
            <a:spLocks/>
          </p:cNvSpPr>
          <p:nvPr/>
        </p:nvSpPr>
        <p:spPr>
          <a:xfrm>
            <a:off x="2987824" y="260648"/>
            <a:ext cx="5919442" cy="504056"/>
          </a:xfrm>
          <a:prstGeom prst="rect">
            <a:avLst/>
          </a:prstGeom>
        </p:spPr>
        <p:txBody>
          <a:bodyPr/>
          <a:lstStyle>
            <a:lvl1pPr algn="ctr" defTabSz="914400" rtl="0" eaLnBrk="1" latinLnBrk="0" hangingPunct="1">
              <a:spcBef>
                <a:spcPct val="0"/>
              </a:spcBef>
              <a:buNone/>
              <a:defRPr sz="4400" kern="1200">
                <a:solidFill>
                  <a:schemeClr val="tx2"/>
                </a:solidFill>
                <a:latin typeface="+mj-lt"/>
                <a:ea typeface="+mj-ea"/>
                <a:cs typeface="+mj-cs"/>
              </a:defRPr>
            </a:lvl1pPr>
          </a:lstStyle>
          <a:p>
            <a:pPr algn="r"/>
            <a:r>
              <a:rPr lang="en-US" sz="2800" b="1" dirty="0">
                <a:latin typeface="Calibri" panose="020F0502020204030204" pitchFamily="34" charset="0"/>
              </a:rPr>
              <a:t>Key </a:t>
            </a:r>
            <a:r>
              <a:rPr lang="en-US" sz="2800" b="1" dirty="0" smtClean="0">
                <a:latin typeface="Calibri" panose="020F0502020204030204" pitchFamily="34" charset="0"/>
              </a:rPr>
              <a:t>product terms</a:t>
            </a:r>
            <a:endParaRPr lang="en-GB" sz="2800" b="1" dirty="0">
              <a:latin typeface="Calibri" panose="020F0502020204030204" pitchFamily="34" charset="0"/>
            </a:endParaRPr>
          </a:p>
        </p:txBody>
      </p:sp>
      <p:sp>
        <p:nvSpPr>
          <p:cNvPr id="2" name="Rectangle 1"/>
          <p:cNvSpPr/>
          <p:nvPr/>
        </p:nvSpPr>
        <p:spPr>
          <a:xfrm>
            <a:off x="470799" y="4781307"/>
            <a:ext cx="8435758" cy="1633781"/>
          </a:xfrm>
          <a:prstGeom prst="rect">
            <a:avLst/>
          </a:prstGeom>
        </p:spPr>
        <p:txBody>
          <a:bodyPr wrap="square">
            <a:spAutoFit/>
          </a:bodyPr>
          <a:lstStyle/>
          <a:p>
            <a:pPr algn="just">
              <a:spcBef>
                <a:spcPts val="450"/>
              </a:spcBef>
              <a:buClr>
                <a:schemeClr val="tx2"/>
              </a:buClr>
              <a:defRPr/>
            </a:pPr>
            <a:r>
              <a:rPr lang="en-US" sz="1600" b="1" i="1" dirty="0">
                <a:solidFill>
                  <a:srgbClr val="C00000"/>
                </a:solidFill>
                <a:latin typeface="Calibri" panose="020F0502020204030204" pitchFamily="34" charset="0"/>
              </a:rPr>
              <a:t>Product benefits</a:t>
            </a:r>
            <a:r>
              <a:rPr lang="en-US" sz="1600" i="1" dirty="0">
                <a:solidFill>
                  <a:srgbClr val="C00000"/>
                </a:solidFill>
                <a:latin typeface="Calibri" panose="020F0502020204030204" pitchFamily="34" charset="0"/>
              </a:rPr>
              <a:t>:</a:t>
            </a:r>
          </a:p>
          <a:p>
            <a:pPr algn="just">
              <a:spcBef>
                <a:spcPts val="450"/>
              </a:spcBef>
              <a:buClr>
                <a:schemeClr val="tx2"/>
              </a:buClr>
              <a:defRPr/>
            </a:pPr>
            <a:r>
              <a:rPr lang="en-US" sz="1600" i="1" dirty="0">
                <a:solidFill>
                  <a:schemeClr val="tx2"/>
                </a:solidFill>
                <a:latin typeface="Calibri" panose="020F0502020204030204" pitchFamily="34" charset="0"/>
              </a:rPr>
              <a:t>facilitating new lending to SMEs and Mid-Caps by reducing the risk-weighted assets of the counterpart, while also helping to alleviate internal portfolio concentrations and limit restrictions. Given the unconditional nature of the EIB guarantee, it essentially provides capital relief to the financial intermediary. This would result in increased lending capacity for the Financial Intermediary and easier access to finance for the European SMEs and Mid-Caps</a:t>
            </a:r>
          </a:p>
        </p:txBody>
      </p:sp>
    </p:spTree>
    <p:extLst>
      <p:ext uri="{BB962C8B-B14F-4D97-AF65-F5344CB8AC3E}">
        <p14:creationId xmlns:p14="http://schemas.microsoft.com/office/powerpoint/2010/main" val="3347051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IB Corporate Covers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IB Corporate Theme">
  <a:themeElements>
    <a:clrScheme name="_EIB Corporate">
      <a:dk1>
        <a:sysClr val="windowText" lastClr="000000"/>
      </a:dk1>
      <a:lt1>
        <a:sysClr val="window" lastClr="FFFFFF"/>
      </a:lt1>
      <a:dk2>
        <a:srgbClr val="00529F"/>
      </a:dk2>
      <a:lt2>
        <a:srgbClr val="DEE1F0"/>
      </a:lt2>
      <a:accent1>
        <a:srgbClr val="597DB9"/>
      </a:accent1>
      <a:accent2>
        <a:srgbClr val="A5B2D8"/>
      </a:accent2>
      <a:accent3>
        <a:srgbClr val="DEE1F0"/>
      </a:accent3>
      <a:accent4>
        <a:srgbClr val="1BA77F"/>
      </a:accent4>
      <a:accent5>
        <a:srgbClr val="7AC2A5"/>
      </a:accent5>
      <a:accent6>
        <a:srgbClr val="BBDDCD"/>
      </a:accent6>
      <a:hlink>
        <a:srgbClr val="0000FF"/>
      </a:hlink>
      <a:folHlink>
        <a:srgbClr val="800080"/>
      </a:folHlink>
    </a:clrScheme>
    <a:fontScheme name="_EIB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On-screen Show (4:3)</PresentationFormat>
  <Paragraphs>196</Paragraphs>
  <Slides>21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Courier New</vt:lpstr>
      <vt:lpstr>Segoe UI</vt:lpstr>
      <vt:lpstr>Wingdings</vt:lpstr>
      <vt:lpstr>EIB Corporate Covers Theme</vt:lpstr>
      <vt:lpstr>EIB Corporate Theme</vt:lpstr>
      <vt:lpstr>1_EIB Corporate Theme</vt:lpstr>
      <vt:lpstr>PowerPoint Presentation</vt:lpstr>
      <vt:lpstr>Disclaimer</vt:lpstr>
      <vt:lpstr>Product offering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transactions</vt:lpstr>
      <vt:lpstr>Synthetic securitizations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EIB Corporate presentation template</dc:title>
  <dc:creator/>
  <cp:lastModifiedBy/>
  <cp:revision>1</cp:revision>
  <dcterms:created xsi:type="dcterms:W3CDTF">2013-11-26T18:39:22Z</dcterms:created>
  <dcterms:modified xsi:type="dcterms:W3CDTF">2022-04-01T14:33:36Z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b5154d6-21c1-415b-b061-7427a4708b37_Enabled">
    <vt:lpwstr>true</vt:lpwstr>
  </property>
  <property fmtid="{D5CDD505-2E9C-101B-9397-08002B2CF9AE}" pid="3" name="MSIP_Label_9b5154d6-21c1-415b-b061-7427a4708b37_SetDate">
    <vt:lpwstr>2022-04-01T14:33:35Z</vt:lpwstr>
  </property>
  <property fmtid="{D5CDD505-2E9C-101B-9397-08002B2CF9AE}" pid="4" name="MSIP_Label_9b5154d6-21c1-415b-b061-7427a4708b37_Method">
    <vt:lpwstr>Privileged</vt:lpwstr>
  </property>
  <property fmtid="{D5CDD505-2E9C-101B-9397-08002B2CF9AE}" pid="5" name="MSIP_Label_9b5154d6-21c1-415b-b061-7427a4708b37_Name">
    <vt:lpwstr>Default Corporate Use</vt:lpwstr>
  </property>
  <property fmtid="{D5CDD505-2E9C-101B-9397-08002B2CF9AE}" pid="6" name="MSIP_Label_9b5154d6-21c1-415b-b061-7427a4708b37_SiteId">
    <vt:lpwstr>0b96d5d2-d153-4370-a2c7-8a926f24c8a1</vt:lpwstr>
  </property>
  <property fmtid="{D5CDD505-2E9C-101B-9397-08002B2CF9AE}" pid="7" name="MSIP_Label_9b5154d6-21c1-415b-b061-7427a4708b37_ActionId">
    <vt:lpwstr>80c20464-9ae7-42a0-b921-b2b118236a9d</vt:lpwstr>
  </property>
  <property fmtid="{D5CDD505-2E9C-101B-9397-08002B2CF9AE}" pid="8" name="MSIP_Label_9b5154d6-21c1-415b-b061-7427a4708b37_ContentBits">
    <vt:lpwstr>1</vt:lpwstr>
  </property>
</Properties>
</file>