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47" r:id="rId2"/>
    <p:sldMasterId id="2147483750" r:id="rId3"/>
    <p:sldMasterId id="2147483670" r:id="rId4"/>
    <p:sldMasterId id="2147483753" r:id="rId5"/>
    <p:sldMasterId id="2147483684" r:id="rId6"/>
    <p:sldMasterId id="2147483691" r:id="rId7"/>
    <p:sldMasterId id="2147483698" r:id="rId8"/>
    <p:sldMasterId id="2147483705" r:id="rId9"/>
    <p:sldMasterId id="2147483712" r:id="rId10"/>
    <p:sldMasterId id="2147483740" r:id="rId11"/>
    <p:sldMasterId id="2147483767" r:id="rId12"/>
    <p:sldMasterId id="2147483760" r:id="rId13"/>
    <p:sldMasterId id="2147483774" r:id="rId14"/>
    <p:sldMasterId id="2147483781" r:id="rId15"/>
  </p:sldMasterIdLst>
  <p:notesMasterIdLst>
    <p:notesMasterId r:id="rId41"/>
  </p:notesMasterIdLst>
  <p:sldIdLst>
    <p:sldId id="256" r:id="rId16"/>
    <p:sldId id="316" r:id="rId17"/>
    <p:sldId id="325" r:id="rId18"/>
    <p:sldId id="326" r:id="rId19"/>
    <p:sldId id="327" r:id="rId20"/>
    <p:sldId id="328" r:id="rId21"/>
    <p:sldId id="337" r:id="rId22"/>
    <p:sldId id="317" r:id="rId23"/>
    <p:sldId id="318" r:id="rId24"/>
    <p:sldId id="319" r:id="rId25"/>
    <p:sldId id="320" r:id="rId26"/>
    <p:sldId id="321" r:id="rId27"/>
    <p:sldId id="322" r:id="rId28"/>
    <p:sldId id="323" r:id="rId29"/>
    <p:sldId id="324" r:id="rId30"/>
    <p:sldId id="329" r:id="rId31"/>
    <p:sldId id="330" r:id="rId32"/>
    <p:sldId id="331" r:id="rId33"/>
    <p:sldId id="332" r:id="rId34"/>
    <p:sldId id="338" r:id="rId35"/>
    <p:sldId id="333" r:id="rId36"/>
    <p:sldId id="336" r:id="rId37"/>
    <p:sldId id="335" r:id="rId38"/>
    <p:sldId id="334"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343" autoAdjust="0"/>
  </p:normalViewPr>
  <p:slideViewPr>
    <p:cSldViewPr snapToGrid="0" snapToObjects="1">
      <p:cViewPr varScale="1">
        <p:scale>
          <a:sx n="73" d="100"/>
          <a:sy n="73" d="100"/>
        </p:scale>
        <p:origin x="636"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7" d="100"/>
          <a:sy n="87" d="100"/>
        </p:scale>
        <p:origin x="9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0" Type="http://schemas.openxmlformats.org/officeDocument/2006/relationships/slide" Target="slides/slide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B02F1-7029-4443-AFC8-C0662A606DB5}"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59AE8-B5DB-4245-AD2A-1B8706FC2BD1}" type="slidenum">
              <a:rPr lang="en-IE" smtClean="0"/>
              <a:t>‹#›</a:t>
            </a:fld>
            <a:endParaRPr lang="en-IE"/>
          </a:p>
        </p:txBody>
      </p:sp>
    </p:spTree>
    <p:extLst>
      <p:ext uri="{BB962C8B-B14F-4D97-AF65-F5344CB8AC3E}">
        <p14:creationId xmlns:p14="http://schemas.microsoft.com/office/powerpoint/2010/main" val="336016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1159AE8-B5DB-4245-AD2A-1B8706FC2BD1}" type="slidenum">
              <a:rPr lang="en-IE" smtClean="0"/>
              <a:t>1</a:t>
            </a:fld>
            <a:endParaRPr lang="en-IE"/>
          </a:p>
        </p:txBody>
      </p:sp>
    </p:spTree>
    <p:extLst>
      <p:ext uri="{BB962C8B-B14F-4D97-AF65-F5344CB8AC3E}">
        <p14:creationId xmlns:p14="http://schemas.microsoft.com/office/powerpoint/2010/main" val="278830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314358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8674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73383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246253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97767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78527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95882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2931092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409367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346733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899060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185102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3398927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02095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98991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That’s all I planned to talk about today. Thank you for your attention.</a:t>
            </a:r>
          </a:p>
        </p:txBody>
      </p:sp>
      <p:sp>
        <p:nvSpPr>
          <p:cNvPr id="4" name="Slide Number Placeholder 3"/>
          <p:cNvSpPr>
            <a:spLocks noGrp="1"/>
          </p:cNvSpPr>
          <p:nvPr>
            <p:ph type="sldNum" sz="quarter" idx="10"/>
          </p:nvPr>
        </p:nvSpPr>
        <p:spPr/>
        <p:txBody>
          <a:bodyPr/>
          <a:lstStyle/>
          <a:p>
            <a:fld id="{D1159AE8-B5DB-4245-AD2A-1B8706FC2BD1}" type="slidenum">
              <a:rPr lang="en-IE" smtClean="0"/>
              <a:t>25</a:t>
            </a:fld>
            <a:endParaRPr lang="en-IE"/>
          </a:p>
        </p:txBody>
      </p:sp>
    </p:spTree>
    <p:extLst>
      <p:ext uri="{BB962C8B-B14F-4D97-AF65-F5344CB8AC3E}">
        <p14:creationId xmlns:p14="http://schemas.microsoft.com/office/powerpoint/2010/main" val="205469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91438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41050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20114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64416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87074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306489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31349" y="4621267"/>
            <a:ext cx="5852407" cy="3779710"/>
          </a:xfrm>
          <a:prstGeom prst="rect">
            <a:avLst/>
          </a:prstGeom>
        </p:spPr>
        <p:txBody>
          <a:bodyPr lIns="91425" tIns="91425" rIns="91425" bIns="91425" anchor="t" anchorCtr="0">
            <a:noAutofit/>
          </a:bodyPr>
          <a:lstStyle/>
          <a:p>
            <a:r>
              <a:rPr lang="en-IE" sz="1200" kern="1200" dirty="0" smtClean="0">
                <a:solidFill>
                  <a:schemeClr val="tx1"/>
                </a:solidFill>
                <a:effectLst/>
                <a:latin typeface="+mn-lt"/>
                <a:ea typeface="+mn-ea"/>
                <a:cs typeface="+mn-cs"/>
              </a:rPr>
              <a:t>First, focus on preparedness not just response, building interpersonal links with stakeholders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Understandably, many people think about translation and interpreting in the initial phases after the onset of a crisis when people are trying to respond. However, thinking about translation and interpreting and forging links between key authorities, culturally and linguistically diverse communities, and translators and interpreters before the next crisis is one way to build trust. These links could be forged in many ways.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One example is to make sure that translators and interpreter and members of culturally and linguistically diverse communities get to take part in training drills for different crisis scenarios. This is already happening in some jurisdictions, but certainly not in all.</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Another very practical effort would be for professional translators and interpreters to seek out local authorities for crisis response as clients and even negotiate standard operating procedures in advance that would facilitate the speedier and more flexible production of professional work when a crisis hits. This is certainly something that seemed to work well in the relationship between they authority responsible for crisis response and some language service providers in the COVID-19 pandemic in Ireland.</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Second, academics, professional associations and other interested stakeholders should lobby for translation and interpreting to be included in crisis plans and polices as a trust-building measure.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 think an event like today’s event is one further step in the right direction, but I think more can be done—especially at the collective level—to argue for relevance of translation and interpreting to crisis communication. I think we can show a positive correlation between comprehension or transparent, accessible communication, and trust from a number of different studies. I think explaining in our lobbying how this comprehension, transparency, and trust can be facilitated by translation and interpreting could be a compelling argument, considering the well-known importance of trust to a piece of crisis communication’s success.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These are quite big picture suggestions that probably require collective more than individual action. So I wanted to finish with one simple suggestion that any individual translator or interpreter could consider that might help people decide their trust in a piece of communication.</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has been shown across many studies that trust in the source and not just the content of the communication is important. Some people may be blocked by linguistic or cultural barriers from being able to identify the source of a piece of crisis communication. Translators and interpreters may not always consider conveying any information about a source, for example if that information is not included in the target text explicitly or is not part of the translation brief. However, where possible, translating and even explaining information about the source of communication could empower people with different languages to make more informed decisions in a crisis about who and what they can trust.</a:t>
            </a:r>
            <a:endParaRPr lang="en-IE" sz="1200" kern="1200" dirty="0">
              <a:solidFill>
                <a:schemeClr val="tx1"/>
              </a:solidFill>
              <a:effectLst/>
              <a:latin typeface="+mn-lt"/>
              <a:ea typeface="+mn-ea"/>
              <a:cs typeface="+mn-cs"/>
            </a:endParaRPr>
          </a:p>
        </p:txBody>
      </p:sp>
      <p:sp>
        <p:nvSpPr>
          <p:cNvPr id="99" name="Shape 99"/>
          <p:cNvSpPr txBox="1">
            <a:spLocks noGrp="1"/>
          </p:cNvSpPr>
          <p:nvPr>
            <p:ph type="sldNum" idx="12"/>
          </p:nvPr>
        </p:nvSpPr>
        <p:spPr>
          <a:xfrm>
            <a:off x="4144313" y="9119914"/>
            <a:ext cx="3169114" cy="481407"/>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6056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2534856" y="1238491"/>
            <a:ext cx="8133144" cy="1250066"/>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2534856" y="2878621"/>
            <a:ext cx="8133144" cy="14908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524000" y="6356350"/>
            <a:ext cx="66294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7991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a:xfrm>
            <a:off x="1449388" y="2260935"/>
            <a:ext cx="8353926" cy="1325563"/>
          </a:xfrm>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1449388" y="6405646"/>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028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a:xfrm>
            <a:off x="180474" y="432135"/>
            <a:ext cx="8353926"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2E09140-9ACA-0347-A592-2EA35A6A831E}"/>
              </a:ext>
            </a:extLst>
          </p:cNvPr>
          <p:cNvSpPr>
            <a:spLocks noGrp="1"/>
          </p:cNvSpPr>
          <p:nvPr>
            <p:ph type="ftr" sz="quarter" idx="11"/>
          </p:nvPr>
        </p:nvSpPr>
        <p:spPr>
          <a:xfrm>
            <a:off x="1447800" y="6393614"/>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360046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a:xfrm>
            <a:off x="228600" y="448177"/>
            <a:ext cx="8353926"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1560095" y="2187574"/>
            <a:ext cx="5181600" cy="30261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962274" y="2187575"/>
            <a:ext cx="5181600" cy="30261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8FB7D16D-28ED-094A-BE95-62369D9DA2DE}"/>
              </a:ext>
            </a:extLst>
          </p:cNvPr>
          <p:cNvSpPr>
            <a:spLocks noGrp="1"/>
          </p:cNvSpPr>
          <p:nvPr>
            <p:ph type="ftr" sz="quarter" idx="11"/>
          </p:nvPr>
        </p:nvSpPr>
        <p:spPr>
          <a:xfrm>
            <a:off x="1560095"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140063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294357" y="577767"/>
            <a:ext cx="9731959" cy="1325563"/>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1450182" y="2213810"/>
            <a:ext cx="5157787" cy="4428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1450182" y="2808287"/>
            <a:ext cx="5157787" cy="33813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765758" y="2213809"/>
            <a:ext cx="5183188" cy="450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765758" y="2808285"/>
            <a:ext cx="5183188" cy="33813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6F274AB4-8C9D-D44E-84FF-645ED39FF52A}"/>
              </a:ext>
            </a:extLst>
          </p:cNvPr>
          <p:cNvSpPr>
            <a:spLocks noGrp="1"/>
          </p:cNvSpPr>
          <p:nvPr>
            <p:ph type="ftr" sz="quarter" idx="11"/>
          </p:nvPr>
        </p:nvSpPr>
        <p:spPr>
          <a:xfrm>
            <a:off x="1450182"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501740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1449388"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19616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2245895"/>
            <a:ext cx="7154779" cy="1817522"/>
          </a:xfrm>
        </p:spPr>
        <p:txBody>
          <a:bodyPr anchor="b">
            <a:normAutofit/>
          </a:bodyPr>
          <a:lstStyle>
            <a:lvl1pPr algn="l">
              <a:defRPr sz="3800" b="1">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4275807"/>
            <a:ext cx="7154779" cy="113038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3240505" y="6492875"/>
            <a:ext cx="6629400" cy="365125"/>
          </a:xfrm>
        </p:spPr>
        <p:txBody>
          <a:bodyPr/>
          <a:lstStyle>
            <a:lvl1pPr algn="l">
              <a:defRPr>
                <a:solidFill>
                  <a:schemeClr val="tx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88794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a:xfrm>
            <a:off x="1449388" y="2260935"/>
            <a:ext cx="8353926" cy="1325563"/>
          </a:xfrm>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3246104" y="6373561"/>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52889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a:xfrm>
            <a:off x="180474" y="432135"/>
            <a:ext cx="8353926"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a:xfrm>
            <a:off x="1447800" y="2245895"/>
            <a:ext cx="9508958" cy="38340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2E09140-9ACA-0347-A592-2EA35A6A831E}"/>
              </a:ext>
            </a:extLst>
          </p:cNvPr>
          <p:cNvSpPr>
            <a:spLocks noGrp="1"/>
          </p:cNvSpPr>
          <p:nvPr>
            <p:ph type="ftr" sz="quarter" idx="11"/>
          </p:nvPr>
        </p:nvSpPr>
        <p:spPr>
          <a:xfrm>
            <a:off x="3244516" y="6450930"/>
            <a:ext cx="7315200"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62759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a:xfrm>
            <a:off x="228600" y="448177"/>
            <a:ext cx="8353926"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1560095" y="2187573"/>
            <a:ext cx="5181600" cy="38282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962274" y="2187574"/>
            <a:ext cx="5181600" cy="3828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8FB7D16D-28ED-094A-BE95-62369D9DA2DE}"/>
              </a:ext>
            </a:extLst>
          </p:cNvPr>
          <p:cNvSpPr>
            <a:spLocks noGrp="1"/>
          </p:cNvSpPr>
          <p:nvPr>
            <p:ph type="ftr" sz="quarter" idx="11"/>
          </p:nvPr>
        </p:nvSpPr>
        <p:spPr>
          <a:xfrm>
            <a:off x="3304674" y="6492875"/>
            <a:ext cx="7315200"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787691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294357" y="577767"/>
            <a:ext cx="9731959" cy="1325563"/>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1450182" y="2213810"/>
            <a:ext cx="5157787" cy="4428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1450182" y="2808286"/>
            <a:ext cx="5157787" cy="32556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765758" y="2213809"/>
            <a:ext cx="5183188" cy="450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765758" y="2808285"/>
            <a:ext cx="5183188" cy="32556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6F274AB4-8C9D-D44E-84FF-645ED39FF52A}"/>
              </a:ext>
            </a:extLst>
          </p:cNvPr>
          <p:cNvSpPr>
            <a:spLocks noGrp="1"/>
          </p:cNvSpPr>
          <p:nvPr>
            <p:ph type="ftr" sz="quarter" idx="11"/>
          </p:nvPr>
        </p:nvSpPr>
        <p:spPr>
          <a:xfrm>
            <a:off x="3230855"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25081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a:xfrm>
            <a:off x="2523280" y="1210077"/>
            <a:ext cx="8830520" cy="1325563"/>
          </a:xfrm>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47793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3246104"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4194521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1122363"/>
            <a:ext cx="9144000" cy="2387600"/>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3256548" y="6356350"/>
            <a:ext cx="6629400"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78670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3262146"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739979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7">
            <a:extLst>
              <a:ext uri="{FF2B5EF4-FFF2-40B4-BE49-F238E27FC236}">
                <a16:creationId xmlns:a16="http://schemas.microsoft.com/office/drawing/2014/main" id="{E5A83EB5-FA4A-3B4E-BC38-569FF3BBDE90}"/>
              </a:ext>
            </a:extLst>
          </p:cNvPr>
          <p:cNvSpPr>
            <a:spLocks noGrp="1"/>
          </p:cNvSpPr>
          <p:nvPr>
            <p:ph type="ftr" sz="quarter" idx="11"/>
          </p:nvPr>
        </p:nvSpPr>
        <p:spPr>
          <a:xfrm>
            <a:off x="3262146"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57853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260684"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5594684"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7">
            <a:extLst>
              <a:ext uri="{FF2B5EF4-FFF2-40B4-BE49-F238E27FC236}">
                <a16:creationId xmlns:a16="http://schemas.microsoft.com/office/drawing/2014/main" id="{7655C31C-2C8A-5949-AB17-2FEB7E2FC952}"/>
              </a:ext>
            </a:extLst>
          </p:cNvPr>
          <p:cNvSpPr>
            <a:spLocks noGrp="1"/>
          </p:cNvSpPr>
          <p:nvPr>
            <p:ph type="ftr" sz="quarter" idx="11"/>
          </p:nvPr>
        </p:nvSpPr>
        <p:spPr>
          <a:xfrm>
            <a:off x="3262146"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792944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294356" y="365125"/>
            <a:ext cx="10515600" cy="1325563"/>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29435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294356"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562676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5626768"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7">
            <a:extLst>
              <a:ext uri="{FF2B5EF4-FFF2-40B4-BE49-F238E27FC236}">
                <a16:creationId xmlns:a16="http://schemas.microsoft.com/office/drawing/2014/main" id="{CC403F9B-A0A8-2543-8227-10C2323F5335}"/>
              </a:ext>
            </a:extLst>
          </p:cNvPr>
          <p:cNvSpPr>
            <a:spLocks noGrp="1"/>
          </p:cNvSpPr>
          <p:nvPr>
            <p:ph type="ftr" sz="quarter" idx="11"/>
          </p:nvPr>
        </p:nvSpPr>
        <p:spPr>
          <a:xfrm>
            <a:off x="3262146"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771697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03728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1122363"/>
            <a:ext cx="9144000" cy="2387600"/>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Footer Placeholder 4">
            <a:extLst>
              <a:ext uri="{FF2B5EF4-FFF2-40B4-BE49-F238E27FC236}">
                <a16:creationId xmlns:a16="http://schemas.microsoft.com/office/drawing/2014/main" id="{7B08C147-C61F-E14C-9E80-3226509B186A}"/>
              </a:ext>
            </a:extLst>
          </p:cNvPr>
          <p:cNvSpPr>
            <a:spLocks noGrp="1"/>
          </p:cNvSpPr>
          <p:nvPr>
            <p:ph type="ftr" sz="quarter" idx="3"/>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879228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4" name="Footer Placeholder 4">
            <a:extLst>
              <a:ext uri="{FF2B5EF4-FFF2-40B4-BE49-F238E27FC236}">
                <a16:creationId xmlns:a16="http://schemas.microsoft.com/office/drawing/2014/main" id="{7FE89EBD-7722-4E48-A61E-B25C2422A06B}"/>
              </a:ext>
            </a:extLst>
          </p:cNvPr>
          <p:cNvSpPr>
            <a:spLocks noGrp="1"/>
          </p:cNvSpPr>
          <p:nvPr>
            <p:ph type="ftr" sz="quarter" idx="3"/>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641112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FFF899F2-DF74-4442-95AC-13D7E989788C}"/>
              </a:ext>
            </a:extLst>
          </p:cNvPr>
          <p:cNvSpPr>
            <a:spLocks noGrp="1"/>
          </p:cNvSpPr>
          <p:nvPr>
            <p:ph type="ftr" sz="quarter" idx="3"/>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78193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0375" y="729218"/>
            <a:ext cx="10903424" cy="10083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3300" b="0" i="0" u="none" strike="noStrike" cap="none">
                <a:solidFill>
                  <a:schemeClr val="dk1"/>
                </a:solidFill>
                <a:latin typeface="Century Gothic"/>
                <a:ea typeface="Century Gothic"/>
                <a:cs typeface="Century Gothic"/>
                <a:sym typeface="Century Gothic"/>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1" name="Shape 21"/>
          <p:cNvSpPr txBox="1">
            <a:spLocks noGrp="1"/>
          </p:cNvSpPr>
          <p:nvPr>
            <p:ph type="body" idx="1"/>
          </p:nvPr>
        </p:nvSpPr>
        <p:spPr>
          <a:xfrm>
            <a:off x="450375" y="1825627"/>
            <a:ext cx="10459452" cy="3853237"/>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entury Gothic"/>
                <a:ea typeface="Century Gothic"/>
                <a:cs typeface="Century Gothic"/>
                <a:sym typeface="Century Gothic"/>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entury Gothic"/>
                <a:ea typeface="Century Gothic"/>
                <a:cs typeface="Century Gothic"/>
                <a:sym typeface="Century Gothic"/>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a:off x="1337435" y="6296532"/>
            <a:ext cx="1740163" cy="182128"/>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rgbClr val="888888"/>
                </a:solidFill>
                <a:latin typeface="Century Gothic"/>
                <a:ea typeface="Century Gothic"/>
                <a:cs typeface="Century Gothic"/>
                <a:sym typeface="Century Gothic"/>
              </a:defRPr>
            </a:lvl1pPr>
            <a:lvl2pPr marL="342900" marR="0" lvl="1" indent="0" algn="l" rtl="0">
              <a:spcBef>
                <a:spcPts val="0"/>
              </a:spcBef>
              <a:buNone/>
              <a:defRPr sz="135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35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35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35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35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35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35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a:off x="3248086" y="6288698"/>
            <a:ext cx="7088988" cy="146898"/>
          </a:xfrm>
          <a:prstGeom prst="rect">
            <a:avLst/>
          </a:prstGeom>
          <a:noFill/>
          <a:ln>
            <a:noFill/>
          </a:ln>
        </p:spPr>
        <p:txBody>
          <a:bodyPr lIns="91425" tIns="91425" rIns="91425" bIns="91425" anchor="ctr" anchorCtr="0"/>
          <a:lstStyle>
            <a:lvl1pPr marL="0" marR="0" lvl="0" indent="0" algn="ctr" rtl="0">
              <a:spcBef>
                <a:spcPts val="0"/>
              </a:spcBef>
              <a:buNone/>
              <a:defRPr sz="600" b="0" i="0" u="none" strike="noStrike" cap="none">
                <a:solidFill>
                  <a:srgbClr val="888888"/>
                </a:solidFill>
                <a:latin typeface="Century Gothic"/>
                <a:ea typeface="Century Gothic"/>
                <a:cs typeface="Century Gothic"/>
                <a:sym typeface="Century Gothic"/>
              </a:defRPr>
            </a:lvl1pPr>
            <a:lvl2pPr marL="342900" marR="0" lvl="1" indent="0" algn="l" rtl="0">
              <a:spcBef>
                <a:spcPts val="0"/>
              </a:spcBef>
              <a:buNone/>
              <a:defRPr sz="135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35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35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35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35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35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35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10566515" y="6151666"/>
            <a:ext cx="436757" cy="319163"/>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00" smtClean="0">
                <a:solidFill>
                  <a:srgbClr val="888888"/>
                </a:solidFill>
                <a:latin typeface="Century Gothic"/>
                <a:ea typeface="Century Gothic"/>
                <a:cs typeface="Century Gothic"/>
                <a:sym typeface="Century Gothic"/>
              </a:rPr>
              <a:pPr algn="r">
                <a:buSzPct val="25000"/>
              </a:pPr>
              <a:t>‹#›</a:t>
            </a:fld>
            <a:endParaRPr lang="en-US" sz="600">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9737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EA7FD193-E6D4-2B45-96B4-45D4330E8B82}"/>
              </a:ext>
            </a:extLst>
          </p:cNvPr>
          <p:cNvSpPr>
            <a:spLocks noGrp="1"/>
          </p:cNvSpPr>
          <p:nvPr>
            <p:ph type="ftr" sz="quarter" idx="3"/>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572891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839788" y="365125"/>
            <a:ext cx="10515600" cy="1325563"/>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5F695153-B2B9-B540-A6F9-B5035709A0D3}"/>
              </a:ext>
            </a:extLst>
          </p:cNvPr>
          <p:cNvSpPr>
            <a:spLocks noGrp="1"/>
          </p:cNvSpPr>
          <p:nvPr>
            <p:ph type="ftr" sz="quarter" idx="10"/>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4139789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8BC76DF-BA8D-CD4F-8CE5-86665A638CFC}"/>
              </a:ext>
            </a:extLst>
          </p:cNvPr>
          <p:cNvSpPr>
            <a:spLocks noGrp="1"/>
          </p:cNvSpPr>
          <p:nvPr>
            <p:ph type="ftr" sz="quarter" idx="3"/>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486108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1122363"/>
            <a:ext cx="9144000" cy="2387600"/>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Footer Placeholder 4">
            <a:extLst>
              <a:ext uri="{FF2B5EF4-FFF2-40B4-BE49-F238E27FC236}">
                <a16:creationId xmlns:a16="http://schemas.microsoft.com/office/drawing/2014/main" id="{CC2F86AF-FCC7-7D47-8ECE-C88EACEBD8A8}"/>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968204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a:xfrm>
            <a:off x="553453" y="1203239"/>
            <a:ext cx="10515600" cy="1325563"/>
          </a:xfrm>
        </p:spPr>
        <p:txBody>
          <a:bodyPr/>
          <a:lstStyle>
            <a:lvl1pPr>
              <a:defRPr b="1"/>
            </a:lvl1pPr>
          </a:lstStyle>
          <a:p>
            <a:r>
              <a:rPr lang="en-GB" dirty="0"/>
              <a:t>Click to edit Master title style</a:t>
            </a:r>
            <a:endParaRPr lang="en-US" dirty="0"/>
          </a:p>
        </p:txBody>
      </p:sp>
      <p:sp>
        <p:nvSpPr>
          <p:cNvPr id="4" name="Footer Placeholder 4">
            <a:extLst>
              <a:ext uri="{FF2B5EF4-FFF2-40B4-BE49-F238E27FC236}">
                <a16:creationId xmlns:a16="http://schemas.microsoft.com/office/drawing/2014/main" id="{AFA8FDBB-23BF-8949-971C-1DC28DEEB3F8}"/>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51613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a:xfrm>
            <a:off x="405063" y="1203239"/>
            <a:ext cx="10515600"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a:xfrm>
            <a:off x="405063" y="2727158"/>
            <a:ext cx="10515600" cy="344980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4">
            <a:extLst>
              <a:ext uri="{FF2B5EF4-FFF2-40B4-BE49-F238E27FC236}">
                <a16:creationId xmlns:a16="http://schemas.microsoft.com/office/drawing/2014/main" id="{A92C2075-43C1-7F47-969D-A0EE84D68568}"/>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666805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a:xfrm>
            <a:off x="553453" y="1203239"/>
            <a:ext cx="10515600"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553453" y="2807367"/>
            <a:ext cx="5181600" cy="3369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5887453" y="2807367"/>
            <a:ext cx="5181600" cy="3369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EE6F6466-6228-C645-A5A0-82C76E78A487}"/>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742198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653466" y="1201478"/>
            <a:ext cx="10515600" cy="1049004"/>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653466" y="2436138"/>
            <a:ext cx="5157787" cy="6520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653466" y="3273809"/>
            <a:ext cx="5157787" cy="291585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5985878" y="2436138"/>
            <a:ext cx="5183188" cy="6520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5985878" y="3273809"/>
            <a:ext cx="5183188" cy="291585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550426D1-5145-8144-B948-9613F3C6FB11}"/>
              </a:ext>
            </a:extLst>
          </p:cNvPr>
          <p:cNvSpPr>
            <a:spLocks noGrp="1"/>
          </p:cNvSpPr>
          <p:nvPr>
            <p:ph type="ftr" sz="quarter" idx="10"/>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384661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5B2FBB2-57B7-A84D-B098-92FC2A344FC9}"/>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84512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1122363"/>
            <a:ext cx="9144000" cy="2387600"/>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Footer Placeholder 4">
            <a:extLst>
              <a:ext uri="{FF2B5EF4-FFF2-40B4-BE49-F238E27FC236}">
                <a16:creationId xmlns:a16="http://schemas.microsoft.com/office/drawing/2014/main" id="{AD7883B5-9356-9E4E-ACEE-B4064647D595}"/>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75745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9" y="614151"/>
            <a:ext cx="10515599" cy="83251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3000" b="0" i="0" u="none" strike="noStrike" cap="none">
                <a:solidFill>
                  <a:schemeClr val="dk1"/>
                </a:solidFill>
                <a:latin typeface="Century Gothic"/>
                <a:ea typeface="Century Gothic"/>
                <a:cs typeface="Century Gothic"/>
                <a:sym typeface="Century Gothic"/>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6" name="Shape 46"/>
          <p:cNvSpPr txBox="1">
            <a:spLocks noGrp="1"/>
          </p:cNvSpPr>
          <p:nvPr>
            <p:ph type="body" idx="1"/>
          </p:nvPr>
        </p:nvSpPr>
        <p:spPr>
          <a:xfrm>
            <a:off x="839787" y="1681165"/>
            <a:ext cx="4860000" cy="71999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2"/>
          </p:nvPr>
        </p:nvSpPr>
        <p:spPr>
          <a:xfrm>
            <a:off x="839787" y="2505077"/>
            <a:ext cx="4860000" cy="340440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entury Gothic"/>
                <a:ea typeface="Century Gothic"/>
                <a:cs typeface="Century Gothic"/>
                <a:sym typeface="Century Gothic"/>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entury Gothic"/>
                <a:ea typeface="Century Gothic"/>
                <a:cs typeface="Century Gothic"/>
                <a:sym typeface="Century Gothic"/>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8" name="Shape 48"/>
          <p:cNvSpPr txBox="1">
            <a:spLocks noGrp="1"/>
          </p:cNvSpPr>
          <p:nvPr>
            <p:ph type="body" idx="3"/>
          </p:nvPr>
        </p:nvSpPr>
        <p:spPr>
          <a:xfrm>
            <a:off x="6172200" y="1681165"/>
            <a:ext cx="4860000" cy="71999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9" name="Shape 49"/>
          <p:cNvSpPr txBox="1">
            <a:spLocks noGrp="1"/>
          </p:cNvSpPr>
          <p:nvPr>
            <p:ph type="body" idx="4"/>
          </p:nvPr>
        </p:nvSpPr>
        <p:spPr>
          <a:xfrm>
            <a:off x="6172200" y="2505077"/>
            <a:ext cx="4860000" cy="340440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entury Gothic"/>
                <a:ea typeface="Century Gothic"/>
                <a:cs typeface="Century Gothic"/>
                <a:sym typeface="Century Gothic"/>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entury Gothic"/>
                <a:ea typeface="Century Gothic"/>
                <a:cs typeface="Century Gothic"/>
                <a:sym typeface="Century Gothic"/>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txBox="1">
            <a:spLocks noGrp="1"/>
          </p:cNvSpPr>
          <p:nvPr>
            <p:ph type="dt" idx="10"/>
          </p:nvPr>
        </p:nvSpPr>
        <p:spPr>
          <a:xfrm>
            <a:off x="1337435" y="6296532"/>
            <a:ext cx="1740163" cy="182128"/>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rgbClr val="888888"/>
                </a:solidFill>
                <a:latin typeface="Century Gothic"/>
                <a:ea typeface="Century Gothic"/>
                <a:cs typeface="Century Gothic"/>
                <a:sym typeface="Century Gothic"/>
              </a:defRPr>
            </a:lvl1pPr>
            <a:lvl2pPr marL="342900" marR="0" lvl="1" indent="0" algn="l" rtl="0">
              <a:spcBef>
                <a:spcPts val="0"/>
              </a:spcBef>
              <a:buNone/>
              <a:defRPr sz="135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35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35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35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35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35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35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3248086" y="6288698"/>
            <a:ext cx="7088988" cy="146898"/>
          </a:xfrm>
          <a:prstGeom prst="rect">
            <a:avLst/>
          </a:prstGeom>
          <a:noFill/>
          <a:ln>
            <a:noFill/>
          </a:ln>
        </p:spPr>
        <p:txBody>
          <a:bodyPr lIns="91425" tIns="91425" rIns="91425" bIns="91425" anchor="ctr" anchorCtr="0"/>
          <a:lstStyle>
            <a:lvl1pPr marL="0" marR="0" lvl="0" indent="0" algn="ctr" rtl="0">
              <a:spcBef>
                <a:spcPts val="0"/>
              </a:spcBef>
              <a:buNone/>
              <a:defRPr sz="600" b="0" i="0" u="none" strike="noStrike" cap="none">
                <a:solidFill>
                  <a:srgbClr val="888888"/>
                </a:solidFill>
                <a:latin typeface="Century Gothic"/>
                <a:ea typeface="Century Gothic"/>
                <a:cs typeface="Century Gothic"/>
                <a:sym typeface="Century Gothic"/>
              </a:defRPr>
            </a:lvl1pPr>
            <a:lvl2pPr marL="342900" marR="0" lvl="1" indent="0" algn="l" rtl="0">
              <a:spcBef>
                <a:spcPts val="0"/>
              </a:spcBef>
              <a:buNone/>
              <a:defRPr sz="135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35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35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35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35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35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35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sldNum" idx="12"/>
          </p:nvPr>
        </p:nvSpPr>
        <p:spPr>
          <a:xfrm>
            <a:off x="10566515" y="6151666"/>
            <a:ext cx="436757" cy="319163"/>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00" smtClean="0">
                <a:solidFill>
                  <a:srgbClr val="888888"/>
                </a:solidFill>
                <a:latin typeface="Century Gothic"/>
                <a:ea typeface="Century Gothic"/>
                <a:cs typeface="Century Gothic"/>
                <a:sym typeface="Century Gothic"/>
              </a:rPr>
              <a:pPr algn="r">
                <a:buSzPct val="25000"/>
              </a:pPr>
              <a:t>‹#›</a:t>
            </a:fld>
            <a:endParaRPr lang="en-US" sz="600">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6430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4" name="Footer Placeholder 4">
            <a:extLst>
              <a:ext uri="{FF2B5EF4-FFF2-40B4-BE49-F238E27FC236}">
                <a16:creationId xmlns:a16="http://schemas.microsoft.com/office/drawing/2014/main" id="{4BAAB5FE-54E9-8340-A50B-D354A66CB871}"/>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369243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07840DBB-87B1-7D47-9374-12D37B6048BB}"/>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648055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553453" y="2141537"/>
            <a:ext cx="5181600" cy="38355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5887453" y="2141537"/>
            <a:ext cx="5181600" cy="38355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A07A4EAA-187E-FC45-B458-AAD1E5AD4CFF}"/>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954664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478841" y="668338"/>
            <a:ext cx="10515600" cy="1143161"/>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478841" y="199715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478841" y="3006725"/>
            <a:ext cx="5157787" cy="3182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5811253" y="199715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5811253" y="3006725"/>
            <a:ext cx="5183188" cy="3182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C066689-9FD9-EB4B-8313-ED6B30DE1F99}"/>
              </a:ext>
            </a:extLst>
          </p:cNvPr>
          <p:cNvSpPr>
            <a:spLocks noGrp="1"/>
          </p:cNvSpPr>
          <p:nvPr>
            <p:ph type="ftr" sz="quarter" idx="10"/>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001055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2AA00A9-FF07-FC46-8F91-82694F11F9ED}"/>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3609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1122363"/>
            <a:ext cx="9144000" cy="2387600"/>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524000" y="6356350"/>
            <a:ext cx="66294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4007716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755075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2E09140-9ACA-0347-A592-2EA35A6A831E}"/>
              </a:ext>
            </a:extLst>
          </p:cNvPr>
          <p:cNvSpPr>
            <a:spLocks noGrp="1"/>
          </p:cNvSpPr>
          <p:nvPr>
            <p:ph type="ftr" sz="quarter" idx="11"/>
          </p:nvPr>
        </p:nvSpPr>
        <p:spPr>
          <a:xfrm>
            <a:off x="838200" y="6356350"/>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1214720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838200" y="2422357"/>
            <a:ext cx="5181600" cy="36743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172200" y="2422357"/>
            <a:ext cx="5181600" cy="36743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8FB7D16D-28ED-094A-BE95-62369D9DA2DE}"/>
              </a:ext>
            </a:extLst>
          </p:cNvPr>
          <p:cNvSpPr>
            <a:spLocks noGrp="1"/>
          </p:cNvSpPr>
          <p:nvPr>
            <p:ph type="ftr" sz="quarter" idx="11"/>
          </p:nvPr>
        </p:nvSpPr>
        <p:spPr>
          <a:xfrm>
            <a:off x="838200" y="6356350"/>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357647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914400" y="730250"/>
            <a:ext cx="10515600" cy="1325563"/>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914400" y="2046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839788" y="3006725"/>
            <a:ext cx="5157787" cy="3182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246812" y="20462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172200" y="3006725"/>
            <a:ext cx="5183188" cy="3182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6F274AB4-8C9D-D44E-84FF-645ED39FF52A}"/>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55123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2534856" y="1238491"/>
            <a:ext cx="8133144" cy="1250066"/>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2534856" y="2878621"/>
            <a:ext cx="8133144" cy="14908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524000" y="6356350"/>
            <a:ext cx="66294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1433710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502599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292506" y="1967696"/>
            <a:ext cx="9144000" cy="1461304"/>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292506" y="35557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674471" y="6492875"/>
            <a:ext cx="6629400"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244587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1661591"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995560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2E09140-9ACA-0347-A592-2EA35A6A831E}"/>
              </a:ext>
            </a:extLst>
          </p:cNvPr>
          <p:cNvSpPr>
            <a:spLocks noGrp="1"/>
          </p:cNvSpPr>
          <p:nvPr>
            <p:ph type="ftr" sz="quarter" idx="11"/>
          </p:nvPr>
        </p:nvSpPr>
        <p:spPr>
          <a:xfrm>
            <a:off x="1660003"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1092235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a:xfrm>
            <a:off x="1215342" y="249969"/>
            <a:ext cx="7951808" cy="961487"/>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1215341" y="2133601"/>
            <a:ext cx="5181599" cy="3179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576350" y="2133601"/>
            <a:ext cx="5181600" cy="3179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8FB7D16D-28ED-094A-BE95-62369D9DA2DE}"/>
              </a:ext>
            </a:extLst>
          </p:cNvPr>
          <p:cNvSpPr>
            <a:spLocks noGrp="1"/>
          </p:cNvSpPr>
          <p:nvPr>
            <p:ph type="ftr" sz="quarter" idx="11"/>
          </p:nvPr>
        </p:nvSpPr>
        <p:spPr>
          <a:xfrm>
            <a:off x="1671577"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2405287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1221753" y="248634"/>
            <a:ext cx="10515600" cy="1017969"/>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1221754" y="1681163"/>
            <a:ext cx="4798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1221752" y="2505075"/>
            <a:ext cx="4874247" cy="2877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1857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194426" y="2505075"/>
            <a:ext cx="5160961" cy="2877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6F274AB4-8C9D-D44E-84FF-645ED39FF52A}"/>
              </a:ext>
            </a:extLst>
          </p:cNvPr>
          <p:cNvSpPr>
            <a:spLocks noGrp="1"/>
          </p:cNvSpPr>
          <p:nvPr>
            <p:ph type="ftr" sz="quarter" idx="11"/>
          </p:nvPr>
        </p:nvSpPr>
        <p:spPr>
          <a:xfrm>
            <a:off x="1661591"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369877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1650016"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66049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292506" y="1967696"/>
            <a:ext cx="9144000" cy="1461304"/>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292506" y="35557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674471" y="6492875"/>
            <a:ext cx="6629400"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425142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1661591"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682650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2E09140-9ACA-0347-A592-2EA35A6A831E}"/>
              </a:ext>
            </a:extLst>
          </p:cNvPr>
          <p:cNvSpPr>
            <a:spLocks noGrp="1"/>
          </p:cNvSpPr>
          <p:nvPr>
            <p:ph type="ftr" sz="quarter" idx="11"/>
          </p:nvPr>
        </p:nvSpPr>
        <p:spPr>
          <a:xfrm>
            <a:off x="1660003"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16040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a:xfrm>
            <a:off x="2523280" y="1210077"/>
            <a:ext cx="8830520" cy="1325563"/>
          </a:xfrm>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33092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a:xfrm>
            <a:off x="1215342" y="249969"/>
            <a:ext cx="7951808" cy="961487"/>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1215341" y="2133601"/>
            <a:ext cx="5181599" cy="3179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576350" y="2133601"/>
            <a:ext cx="5181600" cy="3179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8FB7D16D-28ED-094A-BE95-62369D9DA2DE}"/>
              </a:ext>
            </a:extLst>
          </p:cNvPr>
          <p:cNvSpPr>
            <a:spLocks noGrp="1"/>
          </p:cNvSpPr>
          <p:nvPr>
            <p:ph type="ftr" sz="quarter" idx="11"/>
          </p:nvPr>
        </p:nvSpPr>
        <p:spPr>
          <a:xfrm>
            <a:off x="1671577"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948719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1221753" y="248634"/>
            <a:ext cx="10515600" cy="1017969"/>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1221754" y="1681163"/>
            <a:ext cx="4798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1221752" y="2505075"/>
            <a:ext cx="4874247" cy="2877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1857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194426" y="2505075"/>
            <a:ext cx="5160961" cy="2877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6F274AB4-8C9D-D44E-84FF-645ED39FF52A}"/>
              </a:ext>
            </a:extLst>
          </p:cNvPr>
          <p:cNvSpPr>
            <a:spLocks noGrp="1"/>
          </p:cNvSpPr>
          <p:nvPr>
            <p:ph type="ftr" sz="quarter" idx="11"/>
          </p:nvPr>
        </p:nvSpPr>
        <p:spPr>
          <a:xfrm>
            <a:off x="1661591"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6614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1650016"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337805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292506" y="1967696"/>
            <a:ext cx="9144000" cy="1461304"/>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292506" y="35557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674471" y="6492875"/>
            <a:ext cx="6629400"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461742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1661591"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596961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2E09140-9ACA-0347-A592-2EA35A6A831E}"/>
              </a:ext>
            </a:extLst>
          </p:cNvPr>
          <p:cNvSpPr>
            <a:spLocks noGrp="1"/>
          </p:cNvSpPr>
          <p:nvPr>
            <p:ph type="ftr" sz="quarter" idx="11"/>
          </p:nvPr>
        </p:nvSpPr>
        <p:spPr>
          <a:xfrm>
            <a:off x="1660003"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2943591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AAE-0B65-C548-976D-2A728D0EB55F}"/>
              </a:ext>
            </a:extLst>
          </p:cNvPr>
          <p:cNvSpPr>
            <a:spLocks noGrp="1"/>
          </p:cNvSpPr>
          <p:nvPr>
            <p:ph type="title"/>
          </p:nvPr>
        </p:nvSpPr>
        <p:spPr>
          <a:xfrm>
            <a:off x="1215342" y="249969"/>
            <a:ext cx="7951808" cy="961487"/>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59894C-703E-4148-8C85-9AFF5DA30752}"/>
              </a:ext>
            </a:extLst>
          </p:cNvPr>
          <p:cNvSpPr>
            <a:spLocks noGrp="1"/>
          </p:cNvSpPr>
          <p:nvPr>
            <p:ph sz="half" idx="1"/>
          </p:nvPr>
        </p:nvSpPr>
        <p:spPr>
          <a:xfrm>
            <a:off x="1215341" y="2133601"/>
            <a:ext cx="5181599" cy="3179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C1FCCA-3970-3B47-A98F-3BE4F1A1E1AF}"/>
              </a:ext>
            </a:extLst>
          </p:cNvPr>
          <p:cNvSpPr>
            <a:spLocks noGrp="1"/>
          </p:cNvSpPr>
          <p:nvPr>
            <p:ph sz="half" idx="2"/>
          </p:nvPr>
        </p:nvSpPr>
        <p:spPr>
          <a:xfrm>
            <a:off x="6576350" y="2133601"/>
            <a:ext cx="5181600" cy="3179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8FB7D16D-28ED-094A-BE95-62369D9DA2DE}"/>
              </a:ext>
            </a:extLst>
          </p:cNvPr>
          <p:cNvSpPr>
            <a:spLocks noGrp="1"/>
          </p:cNvSpPr>
          <p:nvPr>
            <p:ph type="ftr" sz="quarter" idx="11"/>
          </p:nvPr>
        </p:nvSpPr>
        <p:spPr>
          <a:xfrm>
            <a:off x="1671577" y="6492875"/>
            <a:ext cx="73152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7105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0FDB-065E-F148-8FE7-0C68ADF2DF2B}"/>
              </a:ext>
            </a:extLst>
          </p:cNvPr>
          <p:cNvSpPr>
            <a:spLocks noGrp="1"/>
          </p:cNvSpPr>
          <p:nvPr>
            <p:ph type="title"/>
          </p:nvPr>
        </p:nvSpPr>
        <p:spPr>
          <a:xfrm>
            <a:off x="1221753" y="248634"/>
            <a:ext cx="10515600" cy="1017969"/>
          </a:xfrm>
        </p:spPr>
        <p:txBody>
          <a:bodyPr/>
          <a:lstStyle>
            <a:lvl1pPr>
              <a:defRPr b="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153F1C-1ACF-BC4A-AC70-806301434881}"/>
              </a:ext>
            </a:extLst>
          </p:cNvPr>
          <p:cNvSpPr>
            <a:spLocks noGrp="1"/>
          </p:cNvSpPr>
          <p:nvPr>
            <p:ph type="body" idx="1"/>
          </p:nvPr>
        </p:nvSpPr>
        <p:spPr>
          <a:xfrm>
            <a:off x="1221754" y="1681163"/>
            <a:ext cx="4798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4C5D68-C588-9D44-8E8B-574D83F61758}"/>
              </a:ext>
            </a:extLst>
          </p:cNvPr>
          <p:cNvSpPr>
            <a:spLocks noGrp="1"/>
          </p:cNvSpPr>
          <p:nvPr>
            <p:ph sz="half" idx="2"/>
          </p:nvPr>
        </p:nvSpPr>
        <p:spPr>
          <a:xfrm>
            <a:off x="1221752" y="2505075"/>
            <a:ext cx="4874247" cy="2877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A05DB-5500-724A-84EF-96842C998E69}"/>
              </a:ext>
            </a:extLst>
          </p:cNvPr>
          <p:cNvSpPr>
            <a:spLocks noGrp="1"/>
          </p:cNvSpPr>
          <p:nvPr>
            <p:ph type="body" sz="quarter" idx="3"/>
          </p:nvPr>
        </p:nvSpPr>
        <p:spPr>
          <a:xfrm>
            <a:off x="61857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288E12-ABDF-9145-B70E-3C66AAD9366C}"/>
              </a:ext>
            </a:extLst>
          </p:cNvPr>
          <p:cNvSpPr>
            <a:spLocks noGrp="1"/>
          </p:cNvSpPr>
          <p:nvPr>
            <p:ph sz="quarter" idx="4"/>
          </p:nvPr>
        </p:nvSpPr>
        <p:spPr>
          <a:xfrm>
            <a:off x="6194426" y="2505075"/>
            <a:ext cx="5160961" cy="2877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6F274AB4-8C9D-D44E-84FF-645ED39FF52A}"/>
              </a:ext>
            </a:extLst>
          </p:cNvPr>
          <p:cNvSpPr>
            <a:spLocks noGrp="1"/>
          </p:cNvSpPr>
          <p:nvPr>
            <p:ph type="ftr" sz="quarter" idx="11"/>
          </p:nvPr>
        </p:nvSpPr>
        <p:spPr>
          <a:xfrm>
            <a:off x="1661591"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923023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7">
            <a:extLst>
              <a:ext uri="{FF2B5EF4-FFF2-40B4-BE49-F238E27FC236}">
                <a16:creationId xmlns:a16="http://schemas.microsoft.com/office/drawing/2014/main" id="{37B33513-F460-1240-9415-171F872CC07D}"/>
              </a:ext>
            </a:extLst>
          </p:cNvPr>
          <p:cNvSpPr>
            <a:spLocks noGrp="1"/>
          </p:cNvSpPr>
          <p:nvPr>
            <p:ph type="ftr" sz="quarter" idx="11"/>
          </p:nvPr>
        </p:nvSpPr>
        <p:spPr>
          <a:xfrm>
            <a:off x="1650016" y="6492875"/>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081491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292506" y="1967696"/>
            <a:ext cx="9144000" cy="1461304"/>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292506" y="35557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Footer Placeholder 4">
            <a:extLst>
              <a:ext uri="{FF2B5EF4-FFF2-40B4-BE49-F238E27FC236}">
                <a16:creationId xmlns:a16="http://schemas.microsoft.com/office/drawing/2014/main" id="{CE0542F0-B569-9B49-9E8C-D1837ED6D1F0}"/>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502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2534856" y="1238491"/>
            <a:ext cx="8133144" cy="1250066"/>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2534856" y="2878621"/>
            <a:ext cx="8133144" cy="14908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524000" y="6356350"/>
            <a:ext cx="6629400" cy="365125"/>
          </a:xfrm>
        </p:spPr>
        <p:txBody>
          <a:bodyPr/>
          <a:lstStyle>
            <a:lvl1pPr algn="l">
              <a:defRPr/>
            </a:lvl1pPr>
          </a:lstStyle>
          <a:p>
            <a:r>
              <a:rPr lang="en-US" smtClean="0"/>
              <a:t>CAO code: DC155                    Contact: patrick.cadwell@dcu.ie</a:t>
            </a:r>
            <a:endParaRPr lang="en-US"/>
          </a:p>
        </p:txBody>
      </p:sp>
    </p:spTree>
    <p:extLst>
      <p:ext uri="{BB962C8B-B14F-4D97-AF65-F5344CB8AC3E}">
        <p14:creationId xmlns:p14="http://schemas.microsoft.com/office/powerpoint/2010/main" val="40665974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649386F4-703D-444D-8DBC-10567B25DDAD}"/>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691762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DC3A44D-8912-1F4E-A676-43060B17DDE1}"/>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552330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292506" y="540795"/>
            <a:ext cx="9144000" cy="1461304"/>
          </a:xfrm>
        </p:spPr>
        <p:txBody>
          <a:bodyPr anchor="b">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292506" y="259172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Footer Placeholder 4">
            <a:extLst>
              <a:ext uri="{FF2B5EF4-FFF2-40B4-BE49-F238E27FC236}">
                <a16:creationId xmlns:a16="http://schemas.microsoft.com/office/drawing/2014/main" id="{CE0542F0-B569-9B49-9E8C-D1837ED6D1F0}"/>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327783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934-62CB-BA42-AFD5-1789596B6850}"/>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2D65C1-51E6-5D4E-ADBA-1E82870EF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649386F4-703D-444D-8DBC-10567B25DDAD}"/>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777619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DC3A44D-8912-1F4E-A676-43060B17DDE1}"/>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37045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E2C-7C5C-954E-BE93-9812CB78F6C8}"/>
              </a:ext>
            </a:extLst>
          </p:cNvPr>
          <p:cNvSpPr>
            <a:spLocks noGrp="1"/>
          </p:cNvSpPr>
          <p:nvPr>
            <p:ph type="title"/>
          </p:nvPr>
        </p:nvSpPr>
        <p:spPr>
          <a:xfrm>
            <a:off x="2523280" y="1210077"/>
            <a:ext cx="8830520" cy="1325563"/>
          </a:xfrm>
        </p:spPr>
        <p:txBody>
          <a:bodyPr/>
          <a:lstStyle>
            <a:lvl1pPr>
              <a:defRPr b="1"/>
            </a:lvl1pPr>
          </a:lstStyle>
          <a:p>
            <a:r>
              <a:rPr lang="en-GB" dirty="0"/>
              <a:t>Click to edit Master title style</a:t>
            </a:r>
            <a:endParaRPr lang="en-US" dirty="0"/>
          </a:p>
        </p:txBody>
      </p:sp>
      <p:sp>
        <p:nvSpPr>
          <p:cNvPr id="6" name="Footer Placeholder 7">
            <a:extLst>
              <a:ext uri="{FF2B5EF4-FFF2-40B4-BE49-F238E27FC236}">
                <a16:creationId xmlns:a16="http://schemas.microsoft.com/office/drawing/2014/main" id="{8509CE68-1C51-B849-BF79-5310C8D0CA8E}"/>
              </a:ext>
            </a:extLst>
          </p:cNvPr>
          <p:cNvSpPr>
            <a:spLocks noGrp="1"/>
          </p:cNvSpPr>
          <p:nvPr>
            <p:ph type="ftr" sz="quarter" idx="11"/>
          </p:nvPr>
        </p:nvSpPr>
        <p:spPr>
          <a:xfrm>
            <a:off x="839788" y="6356350"/>
            <a:ext cx="7313612" cy="365125"/>
          </a:xfrm>
        </p:spPr>
        <p:txBody>
          <a:bodyPr/>
          <a:lstStyle>
            <a:lvl1pPr algn="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75045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6219-98CC-0445-B324-CC1F5D906169}"/>
              </a:ext>
            </a:extLst>
          </p:cNvPr>
          <p:cNvSpPr>
            <a:spLocks noGrp="1"/>
          </p:cNvSpPr>
          <p:nvPr>
            <p:ph type="ctrTitle"/>
          </p:nvPr>
        </p:nvSpPr>
        <p:spPr>
          <a:xfrm>
            <a:off x="1524000" y="2245895"/>
            <a:ext cx="7154779" cy="1817522"/>
          </a:xfrm>
        </p:spPr>
        <p:txBody>
          <a:bodyPr anchor="b">
            <a:normAutofit/>
          </a:bodyPr>
          <a:lstStyle>
            <a:lvl1pPr algn="l">
              <a:defRPr sz="38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64D535-E8AD-EA4E-9878-7041B5808D1F}"/>
              </a:ext>
            </a:extLst>
          </p:cNvPr>
          <p:cNvSpPr>
            <a:spLocks noGrp="1"/>
          </p:cNvSpPr>
          <p:nvPr>
            <p:ph type="subTitle" idx="1"/>
          </p:nvPr>
        </p:nvSpPr>
        <p:spPr>
          <a:xfrm>
            <a:off x="1524000" y="4275807"/>
            <a:ext cx="715477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0E6ED85C-46A6-1D4F-8894-4A9060AEEDA2}"/>
              </a:ext>
            </a:extLst>
          </p:cNvPr>
          <p:cNvSpPr>
            <a:spLocks noGrp="1"/>
          </p:cNvSpPr>
          <p:nvPr>
            <p:ph type="ftr" sz="quarter" idx="11"/>
          </p:nvPr>
        </p:nvSpPr>
        <p:spPr>
          <a:xfrm>
            <a:off x="1524000" y="6356350"/>
            <a:ext cx="6629400" cy="365125"/>
          </a:xfrm>
        </p:spPr>
        <p:txBody>
          <a:bodyPr/>
          <a:lstStyle>
            <a:lvl1pPr algn="l">
              <a:defRPr>
                <a:solidFill>
                  <a:schemeClr val="bg1"/>
                </a:solidFill>
              </a:defRPr>
            </a:lvl1pPr>
          </a:lstStyle>
          <a:p>
            <a:r>
              <a:rPr lang="en-US" smtClean="0"/>
              <a:t>CAO code: DC155                    Contact: patrick.cadwell@dcu.ie</a:t>
            </a:r>
            <a:endParaRPr lang="en-US"/>
          </a:p>
        </p:txBody>
      </p:sp>
    </p:spTree>
    <p:extLst>
      <p:ext uri="{BB962C8B-B14F-4D97-AF65-F5344CB8AC3E}">
        <p14:creationId xmlns:p14="http://schemas.microsoft.com/office/powerpoint/2010/main" val="4149473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47.xml"/><Relationship Id="rId7" Type="http://schemas.openxmlformats.org/officeDocument/2006/relationships/theme" Target="../theme/theme10.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53.xml"/><Relationship Id="rId7"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59.xml"/><Relationship Id="rId7" Type="http://schemas.openxmlformats.org/officeDocument/2006/relationships/theme" Target="../theme/theme12.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5.xml"/><Relationship Id="rId7" Type="http://schemas.openxmlformats.org/officeDocument/2006/relationships/theme" Target="../theme/theme1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14.jp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image" Target="../media/image15.jpg"/><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3.xml"/><Relationship Id="rId7"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9.xml"/><Relationship Id="rId7"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35.xml"/><Relationship Id="rId7"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41.xml"/><Relationship Id="rId7"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2523279" y="1192190"/>
            <a:ext cx="883052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2523280" y="2743199"/>
            <a:ext cx="8830519" cy="22917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2523280" y="6585995"/>
            <a:ext cx="6394048" cy="27200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411233859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785" r:id="rId3"/>
    <p:sldLayoutId id="2147483786" r:id="rId4"/>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838200" y="1058779"/>
            <a:ext cx="10515600" cy="112002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838200" y="2342147"/>
            <a:ext cx="10515600" cy="385085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86754965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1215342" y="1388958"/>
            <a:ext cx="7951808" cy="96148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215342" y="2511443"/>
            <a:ext cx="7951808" cy="28589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1660002" y="6492875"/>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5713638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1215342" y="1388958"/>
            <a:ext cx="7951808" cy="96148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215342" y="2511443"/>
            <a:ext cx="7951808" cy="28589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1660002" y="6492875"/>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26798719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1215342" y="1388958"/>
            <a:ext cx="7951808" cy="96148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215342" y="2511443"/>
            <a:ext cx="7951808" cy="28589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1660002" y="6492875"/>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68157042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1215342" y="1388958"/>
            <a:ext cx="7951808" cy="96148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215342" y="2511443"/>
            <a:ext cx="7951808" cy="28589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026777773"/>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80" r:id="rId3"/>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1215342" y="1388958"/>
            <a:ext cx="7951808" cy="96148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215342" y="2511443"/>
            <a:ext cx="6099858" cy="14890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1215342" y="6492875"/>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06049448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2523279" y="1192190"/>
            <a:ext cx="883052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2523280" y="2743199"/>
            <a:ext cx="8830519" cy="22917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2523280" y="6585995"/>
            <a:ext cx="6394048" cy="27200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348549907"/>
      </p:ext>
    </p:extLst>
  </p:cSld>
  <p:clrMap bg1="lt1" tx1="dk1" bg2="lt2" tx2="dk2" accent1="accent1" accent2="accent2" accent3="accent3" accent4="accent4" accent5="accent5" accent6="accent6" hlink="hlink" folHlink="folHlink"/>
  <p:sldLayoutIdLst>
    <p:sldLayoutId id="2147483748" r:id="rId1"/>
    <p:sldLayoutId id="2147483749" r:id="rId2"/>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2523279" y="1192190"/>
            <a:ext cx="883052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2523280" y="2743199"/>
            <a:ext cx="8830519" cy="22917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2523280" y="6585995"/>
            <a:ext cx="6394048" cy="27200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471663865"/>
      </p:ext>
    </p:extLst>
  </p:cSld>
  <p:clrMap bg1="lt1" tx1="dk1" bg2="lt2" tx2="dk2" accent1="accent1" accent2="accent2" accent3="accent3" accent4="accent4" accent5="accent5" accent6="accent6" hlink="hlink" folHlink="folHlink"/>
  <p:sldLayoutIdLst>
    <p:sldLayoutId id="2147483751" r:id="rId1"/>
    <p:sldLayoutId id="2147483752" r:id="rId2"/>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228600" y="640682"/>
            <a:ext cx="8353926"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447800" y="2245895"/>
            <a:ext cx="9906000" cy="39310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1447800" y="6456613"/>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4502080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228600" y="640682"/>
            <a:ext cx="8353926"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1447800" y="2245895"/>
            <a:ext cx="9428747" cy="39310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3308685" y="6492875"/>
            <a:ext cx="73152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217520706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260684"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260684" y="1825625"/>
            <a:ext cx="10515600" cy="35324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3292642"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612551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3260558" y="6356350"/>
            <a:ext cx="7315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418825195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838200" y="1203239"/>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838200" y="2727158"/>
            <a:ext cx="10515600" cy="34498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644BF9-AF4A-514A-B453-ED0F36818DF6}"/>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12339218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238D-0D37-1946-A2AD-E1379301C9E8}"/>
              </a:ext>
            </a:extLst>
          </p:cNvPr>
          <p:cNvSpPr>
            <a:spLocks noGrp="1"/>
          </p:cNvSpPr>
          <p:nvPr>
            <p:ph type="title"/>
          </p:nvPr>
        </p:nvSpPr>
        <p:spPr>
          <a:xfrm>
            <a:off x="553453" y="711449"/>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C502D85-4D99-0541-96A3-5E4F0CEEFB56}"/>
              </a:ext>
            </a:extLst>
          </p:cNvPr>
          <p:cNvSpPr>
            <a:spLocks noGrp="1"/>
          </p:cNvSpPr>
          <p:nvPr>
            <p:ph type="body" idx="1"/>
          </p:nvPr>
        </p:nvSpPr>
        <p:spPr>
          <a:xfrm>
            <a:off x="553453" y="2171949"/>
            <a:ext cx="10515600" cy="388536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FD4DD4AE-58F1-0D45-9C9F-292737759DEE}"/>
              </a:ext>
            </a:extLst>
          </p:cNvPr>
          <p:cNvSpPr>
            <a:spLocks noGrp="1"/>
          </p:cNvSpPr>
          <p:nvPr>
            <p:ph type="ftr" sz="quarter" idx="3"/>
          </p:nvPr>
        </p:nvSpPr>
        <p:spPr>
          <a:xfrm>
            <a:off x="5811253" y="6375319"/>
            <a:ext cx="5542547" cy="346324"/>
          </a:xfrm>
          <a:prstGeom prst="rect">
            <a:avLst/>
          </a:prstGeom>
        </p:spPr>
        <p:txBody>
          <a:bodyPr vert="horz" lIns="91440" tIns="45720" rIns="91440" bIns="45720" rtlCol="0" anchor="ctr"/>
          <a:lstStyle>
            <a:lvl1pPr algn="l">
              <a:defRPr sz="1200">
                <a:solidFill>
                  <a:schemeClr val="bg1"/>
                </a:solidFill>
              </a:defRPr>
            </a:lvl1pPr>
          </a:lstStyle>
          <a:p>
            <a:r>
              <a:rPr lang="en-US" smtClean="0"/>
              <a:t>CAO code: DC155                    Contact: patrick.cadwell@dcu.ie</a:t>
            </a:r>
            <a:endParaRPr lang="en-US" dirty="0"/>
          </a:p>
        </p:txBody>
      </p:sp>
    </p:spTree>
    <p:extLst>
      <p:ext uri="{BB962C8B-B14F-4D97-AF65-F5344CB8AC3E}">
        <p14:creationId xmlns:p14="http://schemas.microsoft.com/office/powerpoint/2010/main" val="35236998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CrisisTrans"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B467-D0ED-5942-A5F6-09653D46636E}"/>
              </a:ext>
            </a:extLst>
          </p:cNvPr>
          <p:cNvSpPr>
            <a:spLocks noGrp="1"/>
          </p:cNvSpPr>
          <p:nvPr>
            <p:ph type="ctrTitle"/>
          </p:nvPr>
        </p:nvSpPr>
        <p:spPr>
          <a:xfrm>
            <a:off x="2416103" y="1507278"/>
            <a:ext cx="7202910" cy="1250066"/>
          </a:xfrm>
        </p:spPr>
        <p:txBody>
          <a:bodyPr>
            <a:normAutofit fontScale="90000"/>
          </a:bodyPr>
          <a:lstStyle/>
          <a:p>
            <a:r>
              <a:rPr lang="en-IE" altLang="en-US" dirty="0">
                <a:cs typeface="Myriad Pro" pitchFamily="34" charset="0"/>
              </a:rPr>
              <a:t>By </a:t>
            </a:r>
            <a:r>
              <a:rPr lang="en-IE" altLang="en-US" dirty="0" smtClean="0">
                <a:cs typeface="Myriad Pro" pitchFamily="34" charset="0"/>
              </a:rPr>
              <a:t>Failing </a:t>
            </a:r>
            <a:r>
              <a:rPr lang="en-IE" altLang="en-US" dirty="0">
                <a:cs typeface="Myriad Pro" pitchFamily="34" charset="0"/>
              </a:rPr>
              <a:t>to </a:t>
            </a:r>
            <a:r>
              <a:rPr lang="en-IE" altLang="en-US" dirty="0" smtClean="0">
                <a:cs typeface="Myriad Pro" pitchFamily="34" charset="0"/>
              </a:rPr>
              <a:t>Prepare</a:t>
            </a:r>
            <a:r>
              <a:rPr lang="en-IE" altLang="en-US" dirty="0">
                <a:cs typeface="Myriad Pro" pitchFamily="34" charset="0"/>
              </a:rPr>
              <a:t>, </a:t>
            </a:r>
            <a:r>
              <a:rPr lang="en-IE" altLang="en-US" dirty="0" smtClean="0">
                <a:cs typeface="Myriad Pro" pitchFamily="34" charset="0"/>
              </a:rPr>
              <a:t/>
            </a:r>
            <a:br>
              <a:rPr lang="en-IE" altLang="en-US" dirty="0" smtClean="0">
                <a:cs typeface="Myriad Pro" pitchFamily="34" charset="0"/>
              </a:rPr>
            </a:br>
            <a:r>
              <a:rPr lang="en-IE" altLang="en-US" dirty="0" smtClean="0">
                <a:cs typeface="Myriad Pro" pitchFamily="34" charset="0"/>
              </a:rPr>
              <a:t>We Are Preparing </a:t>
            </a:r>
            <a:r>
              <a:rPr lang="en-IE" altLang="en-US" dirty="0">
                <a:cs typeface="Myriad Pro" pitchFamily="34" charset="0"/>
              </a:rPr>
              <a:t>to F</a:t>
            </a:r>
            <a:r>
              <a:rPr lang="en-IE" altLang="en-US" dirty="0" smtClean="0">
                <a:cs typeface="Myriad Pro" pitchFamily="34" charset="0"/>
              </a:rPr>
              <a:t>ail</a:t>
            </a:r>
            <a:br>
              <a:rPr lang="en-IE" altLang="en-US" dirty="0" smtClean="0">
                <a:cs typeface="Myriad Pro" pitchFamily="34" charset="0"/>
              </a:rPr>
            </a:br>
            <a:r>
              <a:rPr lang="en-IE" altLang="en-US" sz="2000" dirty="0">
                <a:cs typeface="Myriad Pro" pitchFamily="34" charset="0"/>
              </a:rPr>
              <a:t>C</a:t>
            </a:r>
            <a:r>
              <a:rPr lang="en-IE" altLang="en-US" sz="2000" dirty="0" smtClean="0">
                <a:cs typeface="Myriad Pro" pitchFamily="34" charset="0"/>
              </a:rPr>
              <a:t>ontexts</a:t>
            </a:r>
            <a:r>
              <a:rPr lang="en-IE" altLang="en-US" sz="2000" dirty="0">
                <a:cs typeface="Myriad Pro" pitchFamily="34" charset="0"/>
              </a:rPr>
              <a:t>, challenges, and good practices in crisis translation and </a:t>
            </a:r>
            <a:r>
              <a:rPr lang="en-IE" altLang="en-US" sz="2000" dirty="0" smtClean="0">
                <a:cs typeface="Myriad Pro" pitchFamily="34" charset="0"/>
              </a:rPr>
              <a:t>interpreting</a:t>
            </a:r>
            <a:endParaRPr lang="en-US" sz="2000" dirty="0"/>
          </a:p>
        </p:txBody>
      </p:sp>
      <p:sp>
        <p:nvSpPr>
          <p:cNvPr id="3" name="Subtitle 2">
            <a:extLst>
              <a:ext uri="{FF2B5EF4-FFF2-40B4-BE49-F238E27FC236}">
                <a16:creationId xmlns:a16="http://schemas.microsoft.com/office/drawing/2014/main" id="{F54BD5E1-176A-694C-8003-7E49D346B5AB}"/>
              </a:ext>
            </a:extLst>
          </p:cNvPr>
          <p:cNvSpPr>
            <a:spLocks noGrp="1"/>
          </p:cNvSpPr>
          <p:nvPr>
            <p:ph type="subTitle" idx="1"/>
          </p:nvPr>
        </p:nvSpPr>
        <p:spPr>
          <a:xfrm>
            <a:off x="2416103" y="3365510"/>
            <a:ext cx="8133144" cy="1490823"/>
          </a:xfrm>
        </p:spPr>
        <p:txBody>
          <a:bodyPr/>
          <a:lstStyle/>
          <a:p>
            <a:r>
              <a:rPr lang="en-US" dirty="0" err="1" smtClean="0"/>
              <a:t>Dr</a:t>
            </a:r>
            <a:r>
              <a:rPr lang="en-US" dirty="0" smtClean="0"/>
              <a:t> Patrick Cadwell, SALIS | CTTS</a:t>
            </a:r>
          </a:p>
          <a:p>
            <a:r>
              <a:rPr lang="en-US" dirty="0" smtClean="0"/>
              <a:t>Email: patrick.cadwell@dcu.ie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65" y="155963"/>
            <a:ext cx="1715668" cy="2504082"/>
          </a:xfrm>
          <a:prstGeom prst="rect">
            <a:avLst/>
          </a:prstGeom>
        </p:spPr>
      </p:pic>
    </p:spTree>
    <p:extLst>
      <p:ext uri="{BB962C8B-B14F-4D97-AF65-F5344CB8AC3E}">
        <p14:creationId xmlns:p14="http://schemas.microsoft.com/office/powerpoint/2010/main" val="1483119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 (when)</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571500" lvl="1" indent="0">
              <a:spcBef>
                <a:spcPts val="0"/>
              </a:spcBef>
              <a:buNone/>
            </a:pPr>
            <a:endParaRPr lang="en-IE" sz="28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6642" y="2130874"/>
            <a:ext cx="6071274" cy="4064104"/>
          </a:xfrm>
          <a:prstGeom prst="rect">
            <a:avLst/>
          </a:prstGeom>
        </p:spPr>
      </p:pic>
    </p:spTree>
    <p:extLst>
      <p:ext uri="{BB962C8B-B14F-4D97-AF65-F5344CB8AC3E}">
        <p14:creationId xmlns:p14="http://schemas.microsoft.com/office/powerpoint/2010/main" val="244146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 (when)</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571500" lvl="1" indent="0">
              <a:spcBef>
                <a:spcPts val="0"/>
              </a:spcBef>
              <a:buNone/>
            </a:pPr>
            <a:endParaRPr lang="en-IE" sz="28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6641" y="2245895"/>
            <a:ext cx="7725195" cy="3670341"/>
          </a:xfrm>
          <a:prstGeom prst="rect">
            <a:avLst/>
          </a:prstGeom>
        </p:spPr>
      </p:pic>
      <p:sp>
        <p:nvSpPr>
          <p:cNvPr id="5" name="TextBox 4"/>
          <p:cNvSpPr txBox="1"/>
          <p:nvPr/>
        </p:nvSpPr>
        <p:spPr>
          <a:xfrm>
            <a:off x="3166641" y="5931433"/>
            <a:ext cx="5367759" cy="369332"/>
          </a:xfrm>
          <a:prstGeom prst="rect">
            <a:avLst/>
          </a:prstGeom>
          <a:noFill/>
        </p:spPr>
        <p:txBody>
          <a:bodyPr wrap="square" rtlCol="0">
            <a:spAutoFit/>
          </a:bodyPr>
          <a:lstStyle/>
          <a:p>
            <a:r>
              <a:rPr lang="en-IE" dirty="0" smtClean="0"/>
              <a:t>Source: </a:t>
            </a:r>
            <a:r>
              <a:rPr lang="en-IE" dirty="0" err="1" smtClean="0"/>
              <a:t>Bosher</a:t>
            </a:r>
            <a:r>
              <a:rPr lang="en-IE" dirty="0"/>
              <a:t>, </a:t>
            </a:r>
            <a:r>
              <a:rPr lang="en-IE" dirty="0" err="1" smtClean="0"/>
              <a:t>Chmutina</a:t>
            </a:r>
            <a:r>
              <a:rPr lang="en-IE" dirty="0"/>
              <a:t>, and </a:t>
            </a:r>
            <a:r>
              <a:rPr lang="en-IE" dirty="0" smtClean="0"/>
              <a:t>van </a:t>
            </a:r>
            <a:r>
              <a:rPr lang="en-IE" dirty="0" err="1" smtClean="0"/>
              <a:t>Dewald</a:t>
            </a:r>
            <a:r>
              <a:rPr lang="en-IE" dirty="0" smtClean="0"/>
              <a:t> (2021) </a:t>
            </a:r>
            <a:endParaRPr lang="en-IE" dirty="0"/>
          </a:p>
        </p:txBody>
      </p:sp>
    </p:spTree>
    <p:extLst>
      <p:ext uri="{BB962C8B-B14F-4D97-AF65-F5344CB8AC3E}">
        <p14:creationId xmlns:p14="http://schemas.microsoft.com/office/powerpoint/2010/main" val="3688774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Where does crisis translation take </a:t>
            </a:r>
            <a:r>
              <a:rPr lang="en-IE" sz="2800" dirty="0" smtClean="0"/>
              <a:t>place?</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650046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What do people translate in a </a:t>
            </a:r>
            <a:r>
              <a:rPr lang="en-IE" sz="2800" dirty="0" smtClean="0"/>
              <a:t>crisis?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64529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What do people translate in a </a:t>
            </a:r>
            <a:r>
              <a:rPr lang="en-IE" sz="2800" dirty="0" smtClean="0"/>
              <a:t>crisis?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718062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Why </a:t>
            </a:r>
            <a:r>
              <a:rPr lang="en-IE" sz="2800" dirty="0"/>
              <a:t>do people translate in a </a:t>
            </a:r>
            <a:r>
              <a:rPr lang="en-IE" sz="2800" dirty="0" smtClean="0"/>
              <a:t>crisis?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386808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Challenges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Quality</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05046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Challenges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Trust</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60393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Challenges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Terminology</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557072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Challenges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Physical safety and emotions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303111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Introduction and overview</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800100" lvl="1" indent="-228600">
              <a:spcBef>
                <a:spcPts val="0"/>
              </a:spcBef>
            </a:pPr>
            <a:r>
              <a:rPr lang="en-IE" sz="2800" dirty="0" smtClean="0"/>
              <a:t>Some definitions and scoping the research area</a:t>
            </a:r>
          </a:p>
          <a:p>
            <a:pPr marL="800100" lvl="1" indent="-228600">
              <a:spcBef>
                <a:spcPts val="0"/>
              </a:spcBef>
            </a:pPr>
            <a:endParaRPr lang="en-IE" sz="2800" dirty="0" smtClean="0"/>
          </a:p>
          <a:p>
            <a:pPr marL="800100" lvl="1" indent="-228600">
              <a:spcBef>
                <a:spcPts val="0"/>
              </a:spcBef>
            </a:pPr>
            <a:r>
              <a:rPr lang="en-IE" sz="2800" dirty="0" smtClean="0"/>
              <a:t>Contexts of crisis translation</a:t>
            </a:r>
          </a:p>
          <a:p>
            <a:pPr marL="800100" lvl="1" indent="-228600">
              <a:spcBef>
                <a:spcPts val="0"/>
              </a:spcBef>
            </a:pPr>
            <a:endParaRPr lang="en-IE" sz="2800" dirty="0"/>
          </a:p>
          <a:p>
            <a:pPr marL="800100" lvl="1">
              <a:spcBef>
                <a:spcPts val="0"/>
              </a:spcBef>
            </a:pPr>
            <a:r>
              <a:rPr lang="en-IE" sz="2800" dirty="0" smtClean="0"/>
              <a:t>Challenges of crisis translation</a:t>
            </a:r>
          </a:p>
          <a:p>
            <a:pPr marL="800100" lvl="1">
              <a:spcBef>
                <a:spcPts val="0"/>
              </a:spcBef>
            </a:pPr>
            <a:endParaRPr lang="en-IE" sz="2800" dirty="0"/>
          </a:p>
          <a:p>
            <a:pPr marL="800100" lvl="1">
              <a:spcBef>
                <a:spcPts val="0"/>
              </a:spcBef>
            </a:pPr>
            <a:r>
              <a:rPr lang="en-IE" sz="2800" dirty="0" smtClean="0"/>
              <a:t>Good practices in crisis translation</a:t>
            </a:r>
            <a:endParaRPr lang="en-IE" sz="2800" dirty="0"/>
          </a:p>
          <a:p>
            <a:pPr marL="800100" lvl="1" indent="-228600">
              <a:spcBef>
                <a:spcPts val="0"/>
              </a:spcBef>
            </a:pPr>
            <a:endParaRPr lang="en-IE" sz="2800" dirty="0"/>
          </a:p>
          <a:p>
            <a:pPr marL="914400" lvl="2" indent="0">
              <a:spcBef>
                <a:spcPts val="0"/>
              </a:spcBef>
              <a:buNone/>
            </a:pP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006562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Physical </a:t>
            </a:r>
            <a:r>
              <a:rPr lang="en-IE" dirty="0"/>
              <a:t>safety and </a:t>
            </a:r>
            <a:r>
              <a:rPr lang="en-IE" dirty="0" smtClean="0"/>
              <a:t>emotions </a:t>
            </a:r>
            <a:r>
              <a:rPr lang="en-IE" sz="2600" dirty="0" smtClean="0"/>
              <a:t>(AIIC </a:t>
            </a:r>
            <a:r>
              <a:rPr lang="en-IE" sz="2600" dirty="0"/>
              <a:t>| FIT | Red-T Field </a:t>
            </a:r>
            <a:r>
              <a:rPr lang="en-IE" sz="2600" dirty="0" smtClean="0"/>
              <a:t>Guide)</a:t>
            </a:r>
            <a:endParaRPr lang="en-NZ" sz="2600"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800100" lvl="1">
              <a:spcBef>
                <a:spcPts val="0"/>
              </a:spcBef>
            </a:pPr>
            <a:endParaRPr lang="en-IE" sz="2800" dirty="0" smtClean="0"/>
          </a:p>
          <a:p>
            <a:pPr marL="571500" lvl="1" indent="0">
              <a:spcBef>
                <a:spcPts val="0"/>
              </a:spcBef>
              <a:buNone/>
            </a:pPr>
            <a:endParaRPr lang="en-IE" sz="2800" dirty="0" smtClean="0"/>
          </a:p>
          <a:p>
            <a:pPr marL="571500" lvl="1" indent="0">
              <a:spcBef>
                <a:spcPts val="0"/>
              </a:spcBef>
              <a:buNone/>
            </a:pPr>
            <a:endParaRPr lang="en-IE" sz="2800" dirty="0"/>
          </a:p>
          <a:p>
            <a:pPr marL="571500" lvl="1" indent="0">
              <a:spcBef>
                <a:spcPts val="0"/>
              </a:spcBef>
              <a:buNone/>
            </a:pPr>
            <a:endParaRPr lang="en-IE" sz="2800" dirty="0" smtClean="0"/>
          </a:p>
          <a:p>
            <a:pPr marL="571500" lvl="1" indent="0">
              <a:spcBef>
                <a:spcPts val="0"/>
              </a:spcBef>
              <a:buNone/>
            </a:pPr>
            <a:endParaRPr lang="en-IE" sz="2800" dirty="0"/>
          </a:p>
          <a:p>
            <a:pPr marL="571500" lvl="1" indent="0">
              <a:spcBef>
                <a:spcPts val="0"/>
              </a:spcBef>
              <a:buNone/>
            </a:pPr>
            <a:endParaRPr lang="en-IE" sz="2800" dirty="0" smtClean="0"/>
          </a:p>
          <a:p>
            <a:pPr marL="571500" lvl="1" indent="0">
              <a:spcBef>
                <a:spcPts val="0"/>
              </a:spcBef>
              <a:buNone/>
            </a:pPr>
            <a:endParaRPr lang="en-IE" sz="2800" dirty="0"/>
          </a:p>
          <a:p>
            <a:pPr marL="571500" lvl="1" indent="0">
              <a:spcBef>
                <a:spcPts val="0"/>
              </a:spcBef>
              <a:buNone/>
            </a:pPr>
            <a:endParaRPr lang="en-IE" sz="2800" dirty="0" smtClean="0"/>
          </a:p>
          <a:p>
            <a:pPr marL="571500" lvl="1" indent="0">
              <a:spcBef>
                <a:spcPts val="0"/>
              </a:spcBef>
              <a:buNone/>
            </a:pPr>
            <a:endParaRPr lang="en-IE" sz="2800" dirty="0"/>
          </a:p>
          <a:p>
            <a:pPr marL="571500" lvl="1" indent="0">
              <a:spcBef>
                <a:spcPts val="0"/>
              </a:spcBef>
              <a:buNone/>
            </a:pPr>
            <a:endParaRPr lang="en-IE" sz="2000" dirty="0" smtClean="0"/>
          </a:p>
          <a:p>
            <a:pPr marL="571500" lvl="1" indent="0">
              <a:spcBef>
                <a:spcPts val="0"/>
              </a:spcBef>
              <a:buNone/>
            </a:pPr>
            <a:endParaRPr lang="en-IE" sz="2000" dirty="0"/>
          </a:p>
          <a:p>
            <a:pPr marL="571500" lvl="1" indent="0">
              <a:spcBef>
                <a:spcPts val="0"/>
              </a:spcBef>
              <a:buNone/>
            </a:pPr>
            <a:r>
              <a:rPr lang="en-IE" sz="2000" dirty="0" smtClean="0"/>
              <a:t>https://wa1.fit-ift.org/wp-content/uploads/2013/03/T-I_Field_Guide_2012.pdf</a:t>
            </a:r>
            <a:endParaRPr lang="en-IE" sz="2000" dirty="0"/>
          </a:p>
          <a:p>
            <a:pPr marL="800100" lvl="1" indent="-228600">
              <a:spcBef>
                <a:spcPts val="0"/>
              </a:spcBef>
            </a:pPr>
            <a:endParaRPr lang="en-IE" sz="2800" dirty="0" smtClean="0"/>
          </a:p>
          <a:p>
            <a:pPr marL="800100" lvl="1" indent="-228600">
              <a:spcBef>
                <a:spcPts val="0"/>
              </a:spcBef>
            </a:pPr>
            <a:endParaRPr lang="en-IE" sz="28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pic>
        <p:nvPicPr>
          <p:cNvPr id="3" name="Picture 2"/>
          <p:cNvPicPr>
            <a:picLocks noChangeAspect="1"/>
          </p:cNvPicPr>
          <p:nvPr/>
        </p:nvPicPr>
        <p:blipFill rotWithShape="1">
          <a:blip r:embed="rId5"/>
          <a:srcRect l="33870" t="20895" r="13722" b="19576"/>
          <a:stretch/>
        </p:blipFill>
        <p:spPr>
          <a:xfrm>
            <a:off x="2792872" y="1757698"/>
            <a:ext cx="6818813" cy="4127863"/>
          </a:xfrm>
          <a:prstGeom prst="rect">
            <a:avLst/>
          </a:prstGeom>
        </p:spPr>
      </p:pic>
    </p:spTree>
    <p:extLst>
      <p:ext uri="{BB962C8B-B14F-4D97-AF65-F5344CB8AC3E}">
        <p14:creationId xmlns:p14="http://schemas.microsoft.com/office/powerpoint/2010/main" val="1806151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Challenges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Ethics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752537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Good practices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Standard </a:t>
            </a:r>
            <a:r>
              <a:rPr lang="en-IE" sz="2800" smtClean="0"/>
              <a:t>operating procedures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326813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Good practices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Co-training</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957026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Good practices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smtClean="0"/>
              <a:t>Mechanisms </a:t>
            </a:r>
            <a:r>
              <a:rPr lang="en-IE" sz="2800" dirty="0"/>
              <a:t>to apply lessons </a:t>
            </a:r>
            <a:r>
              <a:rPr lang="en-IE" sz="2800" dirty="0" smtClean="0"/>
              <a:t>learned</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3146979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By Failing to Prepare, </a:t>
            </a:r>
            <a:br>
              <a:rPr lang="en-IE" dirty="0"/>
            </a:br>
            <a:r>
              <a:rPr lang="en-IE" dirty="0"/>
              <a:t>We Are Preparing to </a:t>
            </a:r>
            <a:r>
              <a:rPr lang="en-IE" dirty="0" smtClean="0"/>
              <a:t>Fail</a:t>
            </a:r>
            <a:endParaRPr lang="en-IE" dirty="0"/>
          </a:p>
        </p:txBody>
      </p:sp>
      <p:sp>
        <p:nvSpPr>
          <p:cNvPr id="3" name="Content Placeholder 2"/>
          <p:cNvSpPr>
            <a:spLocks noGrp="1"/>
          </p:cNvSpPr>
          <p:nvPr>
            <p:ph idx="1"/>
          </p:nvPr>
        </p:nvSpPr>
        <p:spPr/>
        <p:txBody>
          <a:bodyPr/>
          <a:lstStyle/>
          <a:p>
            <a:endParaRPr lang="en-US" dirty="0" smtClean="0"/>
          </a:p>
          <a:p>
            <a:pPr marL="0" indent="0">
              <a:buNone/>
            </a:pPr>
            <a:r>
              <a:rPr lang="en-IE" dirty="0" smtClean="0"/>
              <a:t>Thank </a:t>
            </a:r>
            <a:r>
              <a:rPr lang="en-IE" dirty="0"/>
              <a:t>you</a:t>
            </a:r>
            <a:endParaRPr lang="en-US" dirty="0" smtClean="0"/>
          </a:p>
          <a:p>
            <a:pPr marL="0" indent="0">
              <a:buNone/>
            </a:pPr>
            <a:endParaRPr lang="en-US" dirty="0" smtClean="0"/>
          </a:p>
          <a:p>
            <a:pPr marL="0" indent="0">
              <a:buNone/>
            </a:pPr>
            <a:r>
              <a:rPr lang="en-US" dirty="0" err="1" smtClean="0"/>
              <a:t>Dr</a:t>
            </a:r>
            <a:r>
              <a:rPr lang="en-US" dirty="0" smtClean="0"/>
              <a:t> </a:t>
            </a:r>
            <a:r>
              <a:rPr lang="en-US" dirty="0"/>
              <a:t>Patrick Cadwell, SALIS | CTTS</a:t>
            </a:r>
          </a:p>
          <a:p>
            <a:pPr marL="0" indent="0">
              <a:buNone/>
            </a:pPr>
            <a:r>
              <a:rPr lang="en-US" dirty="0"/>
              <a:t>Email: patrick.cadwell@dcu.ie</a:t>
            </a:r>
          </a:p>
          <a:p>
            <a:pPr marL="0" indent="0">
              <a:buNone/>
            </a:pPr>
            <a:endParaRPr lang="en-IE" dirty="0"/>
          </a:p>
        </p:txBody>
      </p:sp>
      <p:grpSp>
        <p:nvGrpSpPr>
          <p:cNvPr id="5" name="Group 4"/>
          <p:cNvGrpSpPr/>
          <p:nvPr/>
        </p:nvGrpSpPr>
        <p:grpSpPr>
          <a:xfrm>
            <a:off x="11166653" y="223953"/>
            <a:ext cx="1071675" cy="766763"/>
            <a:chOff x="9642652" y="-542847"/>
            <a:chExt cx="1071675" cy="766763"/>
          </a:xfrm>
        </p:grpSpPr>
        <p:sp>
          <p:nvSpPr>
            <p:cNvPr id="6"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7"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324070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Introduction</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indent="-228600">
              <a:spcBef>
                <a:spcPts val="0"/>
              </a:spcBef>
            </a:pPr>
            <a:r>
              <a:rPr lang="en-IE" sz="2800" dirty="0" smtClean="0"/>
              <a:t>How I came to this topic</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61312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Introduction</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indent="-228600">
              <a:spcBef>
                <a:spcPts val="0"/>
              </a:spcBef>
            </a:pPr>
            <a:r>
              <a:rPr lang="en-IE" sz="2800" dirty="0" smtClean="0"/>
              <a:t>Definitions of crisis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259716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Introduction</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Definitions of crisis translation </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357573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Introduction</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Who is researching </a:t>
            </a:r>
            <a:r>
              <a:rPr lang="en-IE" sz="2800" dirty="0" smtClean="0"/>
              <a:t>what in the field </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402940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46" y="618498"/>
            <a:ext cx="11903554" cy="5442668"/>
          </a:xfrm>
          <a:prstGeom prst="rect">
            <a:avLst/>
          </a:prstGeom>
        </p:spPr>
      </p:pic>
      <p:sp>
        <p:nvSpPr>
          <p:cNvPr id="6" name="Rectangle 5"/>
          <p:cNvSpPr/>
          <p:nvPr/>
        </p:nvSpPr>
        <p:spPr>
          <a:xfrm>
            <a:off x="5477692" y="1969366"/>
            <a:ext cx="2542903" cy="923330"/>
          </a:xfrm>
          <a:prstGeom prst="rect">
            <a:avLst/>
          </a:prstGeom>
        </p:spPr>
        <p:txBody>
          <a:bodyPr wrap="square">
            <a:spAutoFit/>
          </a:bodyPr>
          <a:lstStyle/>
          <a:p>
            <a:r>
              <a:rPr lang="en-IE" b="1" dirty="0">
                <a:solidFill>
                  <a:srgbClr val="FF0000"/>
                </a:solidFill>
                <a:latin typeface="Calibri"/>
                <a:ea typeface="Calibri"/>
                <a:cs typeface="Calibri"/>
                <a:sym typeface="Calibri"/>
              </a:rPr>
              <a:t>Turkey &gt;</a:t>
            </a:r>
            <a:endParaRPr lang="en-IE" dirty="0">
              <a:solidFill>
                <a:schemeClr val="dk1"/>
              </a:solidFill>
              <a:latin typeface="Calibri"/>
              <a:ea typeface="Calibri"/>
              <a:cs typeface="Calibri"/>
              <a:sym typeface="Calibri"/>
            </a:endParaRPr>
          </a:p>
          <a:p>
            <a:r>
              <a:rPr lang="en-IE" sz="1200" dirty="0" smtClean="0">
                <a:latin typeface="Calibri" panose="020F0502020204030204" pitchFamily="34" charset="0"/>
                <a:ea typeface="Times New Roman" panose="02020603050405020304" pitchFamily="18" charset="0"/>
              </a:rPr>
              <a:t>(</a:t>
            </a:r>
            <a:r>
              <a:rPr lang="en-IE" sz="1200" dirty="0" err="1">
                <a:latin typeface="Calibri" panose="020F0502020204030204" pitchFamily="34" charset="0"/>
                <a:ea typeface="Times New Roman" panose="02020603050405020304" pitchFamily="18" charset="0"/>
              </a:rPr>
              <a:t>Bulut</a:t>
            </a:r>
            <a:r>
              <a:rPr lang="en-IE" sz="1200" dirty="0">
                <a:latin typeface="Calibri" panose="020F0502020204030204" pitchFamily="34" charset="0"/>
                <a:ea typeface="Times New Roman" panose="02020603050405020304" pitchFamily="18" charset="0"/>
              </a:rPr>
              <a:t> and </a:t>
            </a:r>
            <a:r>
              <a:rPr lang="en-IE" sz="1200" dirty="0" err="1">
                <a:latin typeface="Calibri" panose="020F0502020204030204" pitchFamily="34" charset="0"/>
                <a:ea typeface="Times New Roman" panose="02020603050405020304" pitchFamily="18" charset="0"/>
              </a:rPr>
              <a:t>Kurultay</a:t>
            </a:r>
            <a:r>
              <a:rPr lang="en-IE" sz="1200" dirty="0">
                <a:latin typeface="Calibri" panose="020F0502020204030204" pitchFamily="34" charset="0"/>
                <a:ea typeface="Times New Roman" panose="02020603050405020304" pitchFamily="18" charset="0"/>
              </a:rPr>
              <a:t> 2001; </a:t>
            </a:r>
            <a:r>
              <a:rPr lang="en-IE" sz="1200" dirty="0" err="1">
                <a:latin typeface="Calibri" panose="020F0502020204030204" pitchFamily="34" charset="0"/>
                <a:ea typeface="Times New Roman" panose="02020603050405020304" pitchFamily="18" charset="0"/>
              </a:rPr>
              <a:t>Doğan</a:t>
            </a:r>
            <a:r>
              <a:rPr lang="en-IE" sz="1200" dirty="0">
                <a:latin typeface="Calibri" panose="020F0502020204030204" pitchFamily="34" charset="0"/>
                <a:ea typeface="Times New Roman" panose="02020603050405020304" pitchFamily="18" charset="0"/>
              </a:rPr>
              <a:t> 2016; </a:t>
            </a:r>
            <a:r>
              <a:rPr lang="en-IE" sz="1200" dirty="0" err="1">
                <a:latin typeface="Calibri" panose="020F0502020204030204" pitchFamily="34" charset="0"/>
                <a:ea typeface="Times New Roman" panose="02020603050405020304" pitchFamily="18" charset="0"/>
              </a:rPr>
              <a:t>Doğan</a:t>
            </a:r>
            <a:r>
              <a:rPr lang="en-IE" sz="1200" dirty="0">
                <a:latin typeface="Calibri" panose="020F0502020204030204" pitchFamily="34" charset="0"/>
                <a:ea typeface="Times New Roman" panose="02020603050405020304" pitchFamily="18" charset="0"/>
              </a:rPr>
              <a:t> and </a:t>
            </a:r>
            <a:r>
              <a:rPr lang="en-IE" sz="1200" dirty="0" err="1">
                <a:latin typeface="Calibri" panose="020F0502020204030204" pitchFamily="34" charset="0"/>
                <a:ea typeface="Times New Roman" panose="02020603050405020304" pitchFamily="18" charset="0"/>
              </a:rPr>
              <a:t>Kahraman</a:t>
            </a:r>
            <a:r>
              <a:rPr lang="en-IE" sz="1200" dirty="0">
                <a:latin typeface="Calibri" panose="020F0502020204030204" pitchFamily="34" charset="0"/>
                <a:ea typeface="Times New Roman" panose="02020603050405020304" pitchFamily="18" charset="0"/>
              </a:rPr>
              <a:t> 2011; </a:t>
            </a:r>
            <a:r>
              <a:rPr lang="en-IE" sz="1200" dirty="0" err="1">
                <a:latin typeface="Calibri" panose="020F0502020204030204" pitchFamily="34" charset="0"/>
                <a:ea typeface="Times New Roman" panose="02020603050405020304" pitchFamily="18" charset="0"/>
              </a:rPr>
              <a:t>Kurultay</a:t>
            </a:r>
            <a:r>
              <a:rPr lang="en-IE" sz="1200" dirty="0">
                <a:latin typeface="Calibri" panose="020F0502020204030204" pitchFamily="34" charset="0"/>
                <a:ea typeface="Times New Roman" panose="02020603050405020304" pitchFamily="18" charset="0"/>
              </a:rPr>
              <a:t> and </a:t>
            </a:r>
            <a:r>
              <a:rPr lang="en-IE" sz="1200" dirty="0" err="1">
                <a:latin typeface="Calibri" panose="020F0502020204030204" pitchFamily="34" charset="0"/>
                <a:ea typeface="Times New Roman" panose="02020603050405020304" pitchFamily="18" charset="0"/>
              </a:rPr>
              <a:t>Bulut</a:t>
            </a:r>
            <a:r>
              <a:rPr lang="en-IE" sz="1200" dirty="0">
                <a:latin typeface="Calibri" panose="020F0502020204030204" pitchFamily="34" charset="0"/>
                <a:ea typeface="Times New Roman" panose="02020603050405020304" pitchFamily="18" charset="0"/>
              </a:rPr>
              <a:t> 2012)</a:t>
            </a:r>
            <a:endParaRPr lang="en-IE" sz="1200" dirty="0"/>
          </a:p>
        </p:txBody>
      </p:sp>
      <p:sp>
        <p:nvSpPr>
          <p:cNvPr id="7" name="Rectangle 6"/>
          <p:cNvSpPr/>
          <p:nvPr/>
        </p:nvSpPr>
        <p:spPr>
          <a:xfrm>
            <a:off x="6979920" y="3437541"/>
            <a:ext cx="3313611" cy="923330"/>
          </a:xfrm>
          <a:prstGeom prst="rect">
            <a:avLst/>
          </a:prstGeom>
        </p:spPr>
        <p:txBody>
          <a:bodyPr wrap="square">
            <a:spAutoFit/>
          </a:bodyPr>
          <a:lstStyle/>
          <a:p>
            <a:r>
              <a:rPr lang="en-IE" b="1" dirty="0">
                <a:solidFill>
                  <a:srgbClr val="FF0000"/>
                </a:solidFill>
                <a:latin typeface="Calibri"/>
                <a:ea typeface="Calibri"/>
                <a:cs typeface="Calibri"/>
                <a:sym typeface="Calibri"/>
              </a:rPr>
              <a:t>&lt; </a:t>
            </a:r>
            <a:r>
              <a:rPr lang="en-IE" b="1" dirty="0" smtClean="0">
                <a:solidFill>
                  <a:srgbClr val="FF0000"/>
                </a:solidFill>
                <a:latin typeface="Calibri"/>
                <a:ea typeface="Calibri"/>
                <a:cs typeface="Calibri"/>
                <a:sym typeface="Calibri"/>
              </a:rPr>
              <a:t>Somalia, Kenya, &amp; also Europe </a:t>
            </a:r>
            <a:endParaRPr lang="en-IE" b="1" dirty="0">
              <a:solidFill>
                <a:srgbClr val="FF0000"/>
              </a:solidFill>
              <a:latin typeface="Calibri"/>
              <a:ea typeface="Calibri"/>
              <a:cs typeface="Calibri"/>
              <a:sym typeface="Calibri"/>
            </a:endParaRPr>
          </a:p>
          <a:p>
            <a:r>
              <a:rPr lang="en-IE" sz="1200" dirty="0" smtClean="0">
                <a:solidFill>
                  <a:schemeClr val="dk1"/>
                </a:solidFill>
                <a:latin typeface="Calibri"/>
                <a:ea typeface="Calibri"/>
                <a:cs typeface="Calibri"/>
                <a:sym typeface="Calibri"/>
              </a:rPr>
              <a:t>(Moser-Mercer</a:t>
            </a:r>
            <a:r>
              <a:rPr lang="en-IE" sz="1200" dirty="0">
                <a:solidFill>
                  <a:schemeClr val="dk1"/>
                </a:solidFill>
                <a:latin typeface="Calibri"/>
                <a:ea typeface="Calibri"/>
                <a:cs typeface="Calibri"/>
                <a:sym typeface="Calibri"/>
              </a:rPr>
              <a:t>, </a:t>
            </a:r>
            <a:r>
              <a:rPr lang="en-IE" sz="1200" dirty="0" err="1">
                <a:solidFill>
                  <a:schemeClr val="dk1"/>
                </a:solidFill>
                <a:latin typeface="Calibri"/>
                <a:ea typeface="Calibri"/>
                <a:cs typeface="Calibri"/>
                <a:sym typeface="Calibri"/>
              </a:rPr>
              <a:t>Kherbiche</a:t>
            </a:r>
            <a:r>
              <a:rPr lang="en-IE" sz="1200" dirty="0">
                <a:solidFill>
                  <a:schemeClr val="dk1"/>
                </a:solidFill>
                <a:latin typeface="Calibri"/>
                <a:ea typeface="Calibri"/>
                <a:cs typeface="Calibri"/>
                <a:sym typeface="Calibri"/>
              </a:rPr>
              <a:t>, and Class 2014; </a:t>
            </a:r>
            <a:r>
              <a:rPr lang="en-IE" sz="1200" dirty="0" err="1">
                <a:solidFill>
                  <a:schemeClr val="dk1"/>
                </a:solidFill>
                <a:latin typeface="Calibri"/>
                <a:ea typeface="Calibri"/>
                <a:cs typeface="Calibri"/>
                <a:sym typeface="Calibri"/>
              </a:rPr>
              <a:t>Salama-Carr</a:t>
            </a:r>
            <a:r>
              <a:rPr lang="en-IE" sz="1200" dirty="0">
                <a:solidFill>
                  <a:schemeClr val="dk1"/>
                </a:solidFill>
                <a:latin typeface="Calibri"/>
                <a:ea typeface="Calibri"/>
                <a:cs typeface="Calibri"/>
                <a:sym typeface="Calibri"/>
              </a:rPr>
              <a:t> 2007; Kelly and </a:t>
            </a:r>
            <a:r>
              <a:rPr lang="en-IE" sz="1200" dirty="0" err="1">
                <a:solidFill>
                  <a:schemeClr val="dk1"/>
                </a:solidFill>
                <a:latin typeface="Calibri"/>
                <a:ea typeface="Calibri"/>
                <a:cs typeface="Calibri"/>
                <a:sym typeface="Calibri"/>
              </a:rPr>
              <a:t>Footitt</a:t>
            </a:r>
            <a:r>
              <a:rPr lang="en-IE" sz="1200" dirty="0">
                <a:solidFill>
                  <a:schemeClr val="dk1"/>
                </a:solidFill>
                <a:latin typeface="Calibri"/>
                <a:ea typeface="Calibri"/>
                <a:cs typeface="Calibri"/>
                <a:sym typeface="Calibri"/>
              </a:rPr>
              <a:t> 2012; </a:t>
            </a:r>
            <a:r>
              <a:rPr lang="en-IE" sz="1200" dirty="0" err="1" smtClean="0">
                <a:solidFill>
                  <a:schemeClr val="dk1"/>
                </a:solidFill>
                <a:latin typeface="Calibri"/>
                <a:ea typeface="Calibri"/>
                <a:cs typeface="Calibri"/>
                <a:sym typeface="Calibri"/>
              </a:rPr>
              <a:t>Snellman</a:t>
            </a:r>
            <a:r>
              <a:rPr lang="en-IE" sz="1200" dirty="0" smtClean="0">
                <a:solidFill>
                  <a:schemeClr val="dk1"/>
                </a:solidFill>
                <a:latin typeface="Calibri"/>
                <a:ea typeface="Calibri"/>
                <a:cs typeface="Calibri"/>
                <a:sym typeface="Calibri"/>
              </a:rPr>
              <a:t> </a:t>
            </a:r>
            <a:r>
              <a:rPr lang="en-IE" sz="1200" dirty="0">
                <a:solidFill>
                  <a:schemeClr val="dk1"/>
                </a:solidFill>
                <a:latin typeface="Calibri"/>
                <a:ea typeface="Calibri"/>
                <a:cs typeface="Calibri"/>
                <a:sym typeface="Calibri"/>
              </a:rPr>
              <a:t>2016)</a:t>
            </a:r>
            <a:endParaRPr lang="en-NZ" sz="1200" dirty="0"/>
          </a:p>
        </p:txBody>
      </p:sp>
      <p:sp>
        <p:nvSpPr>
          <p:cNvPr id="8" name="Rectangle 7"/>
          <p:cNvSpPr/>
          <p:nvPr/>
        </p:nvSpPr>
        <p:spPr>
          <a:xfrm>
            <a:off x="3048000" y="2721114"/>
            <a:ext cx="2164080" cy="738664"/>
          </a:xfrm>
          <a:prstGeom prst="rect">
            <a:avLst/>
          </a:prstGeom>
        </p:spPr>
        <p:txBody>
          <a:bodyPr wrap="square">
            <a:spAutoFit/>
          </a:bodyPr>
          <a:lstStyle/>
          <a:p>
            <a:r>
              <a:rPr lang="en-IE" b="1" dirty="0">
                <a:solidFill>
                  <a:srgbClr val="FF0000"/>
                </a:solidFill>
                <a:latin typeface="Calibri"/>
                <a:ea typeface="Calibri"/>
                <a:cs typeface="Calibri"/>
                <a:sym typeface="Calibri"/>
              </a:rPr>
              <a:t>&lt; Haiti</a:t>
            </a:r>
            <a:r>
              <a:rPr lang="en-IE" dirty="0">
                <a:solidFill>
                  <a:schemeClr val="dk1"/>
                </a:solidFill>
                <a:latin typeface="Calibri"/>
                <a:ea typeface="Calibri"/>
                <a:cs typeface="Calibri"/>
                <a:sym typeface="Calibri"/>
              </a:rPr>
              <a:t> </a:t>
            </a:r>
          </a:p>
          <a:p>
            <a:r>
              <a:rPr lang="en-IE" sz="1200" dirty="0">
                <a:solidFill>
                  <a:schemeClr val="dk1"/>
                </a:solidFill>
                <a:latin typeface="Calibri"/>
                <a:ea typeface="Calibri"/>
                <a:cs typeface="Calibri"/>
                <a:sym typeface="Calibri"/>
              </a:rPr>
              <a:t>(Lewis </a:t>
            </a:r>
            <a:r>
              <a:rPr lang="en-IE" sz="1200" dirty="0" smtClean="0">
                <a:solidFill>
                  <a:schemeClr val="dk1"/>
                </a:solidFill>
                <a:latin typeface="Calibri"/>
                <a:ea typeface="Calibri"/>
                <a:cs typeface="Calibri"/>
                <a:sym typeface="Calibri"/>
              </a:rPr>
              <a:t>2010; Lewis</a:t>
            </a:r>
            <a:r>
              <a:rPr lang="en-IE" sz="1200" dirty="0">
                <a:solidFill>
                  <a:schemeClr val="dk1"/>
                </a:solidFill>
                <a:latin typeface="Calibri"/>
                <a:ea typeface="Calibri"/>
                <a:cs typeface="Calibri"/>
                <a:sym typeface="Calibri"/>
              </a:rPr>
              <a:t>, Munro, and Vogel </a:t>
            </a:r>
            <a:r>
              <a:rPr lang="en-IE" sz="1200" dirty="0" smtClean="0">
                <a:solidFill>
                  <a:schemeClr val="dk1"/>
                </a:solidFill>
                <a:latin typeface="Calibri"/>
                <a:ea typeface="Calibri"/>
                <a:cs typeface="Calibri"/>
                <a:sym typeface="Calibri"/>
              </a:rPr>
              <a:t>2011; Munro </a:t>
            </a:r>
            <a:r>
              <a:rPr lang="en-IE" sz="1200" dirty="0">
                <a:solidFill>
                  <a:schemeClr val="dk1"/>
                </a:solidFill>
                <a:latin typeface="Calibri"/>
                <a:ea typeface="Calibri"/>
                <a:cs typeface="Calibri"/>
                <a:sym typeface="Calibri"/>
              </a:rPr>
              <a:t>2013)</a:t>
            </a:r>
            <a:endParaRPr lang="en-NZ" sz="1200" dirty="0">
              <a:solidFill>
                <a:schemeClr val="dk1"/>
              </a:solidFill>
              <a:latin typeface="Calibri"/>
              <a:ea typeface="Calibri"/>
              <a:cs typeface="Calibri"/>
              <a:sym typeface="Calibri"/>
            </a:endParaRPr>
          </a:p>
        </p:txBody>
      </p:sp>
      <p:sp>
        <p:nvSpPr>
          <p:cNvPr id="9" name="Rectangle 8"/>
          <p:cNvSpPr/>
          <p:nvPr/>
        </p:nvSpPr>
        <p:spPr>
          <a:xfrm>
            <a:off x="10027920" y="1692367"/>
            <a:ext cx="2164080" cy="923330"/>
          </a:xfrm>
          <a:prstGeom prst="rect">
            <a:avLst/>
          </a:prstGeom>
        </p:spPr>
        <p:txBody>
          <a:bodyPr wrap="square">
            <a:spAutoFit/>
          </a:bodyPr>
          <a:lstStyle/>
          <a:p>
            <a:pPr lvl="0"/>
            <a:r>
              <a:rPr lang="en-IE" b="1" dirty="0">
                <a:solidFill>
                  <a:srgbClr val="FF0000"/>
                </a:solidFill>
                <a:latin typeface="Calibri"/>
                <a:ea typeface="Calibri"/>
                <a:cs typeface="Calibri"/>
                <a:sym typeface="Calibri"/>
              </a:rPr>
              <a:t>&lt; Japan</a:t>
            </a:r>
            <a:endParaRPr lang="en-NZ" b="1" dirty="0">
              <a:solidFill>
                <a:srgbClr val="FF0000"/>
              </a:solidFill>
              <a:latin typeface="Calibri"/>
              <a:ea typeface="Calibri"/>
              <a:cs typeface="Calibri"/>
              <a:sym typeface="Calibri"/>
            </a:endParaRPr>
          </a:p>
          <a:p>
            <a:pPr lvl="0"/>
            <a:r>
              <a:rPr lang="en-IE" sz="1200" dirty="0" smtClean="0">
                <a:solidFill>
                  <a:schemeClr val="dk1"/>
                </a:solidFill>
                <a:latin typeface="Calibri"/>
                <a:ea typeface="Calibri"/>
                <a:cs typeface="Calibri"/>
                <a:sym typeface="Calibri"/>
              </a:rPr>
              <a:t>(</a:t>
            </a:r>
            <a:r>
              <a:rPr lang="en-IE" sz="1200" dirty="0" err="1" smtClean="0">
                <a:solidFill>
                  <a:schemeClr val="dk1"/>
                </a:solidFill>
                <a:latin typeface="Calibri"/>
                <a:ea typeface="Calibri"/>
                <a:cs typeface="Calibri"/>
                <a:sym typeface="Calibri"/>
              </a:rPr>
              <a:t>Kageura</a:t>
            </a:r>
            <a:r>
              <a:rPr lang="en-IE" sz="1200" dirty="0" smtClean="0">
                <a:solidFill>
                  <a:schemeClr val="dk1"/>
                </a:solidFill>
                <a:latin typeface="Calibri"/>
                <a:ea typeface="Calibri"/>
                <a:cs typeface="Calibri"/>
                <a:sym typeface="Calibri"/>
              </a:rPr>
              <a:t> </a:t>
            </a:r>
            <a:r>
              <a:rPr lang="en-IE" sz="1200" dirty="0">
                <a:solidFill>
                  <a:schemeClr val="dk1"/>
                </a:solidFill>
                <a:latin typeface="Calibri"/>
                <a:ea typeface="Calibri"/>
                <a:cs typeface="Calibri"/>
                <a:sym typeface="Calibri"/>
              </a:rPr>
              <a:t>et al. 2011, </a:t>
            </a:r>
          </a:p>
          <a:p>
            <a:pPr lvl="0"/>
            <a:r>
              <a:rPr lang="en-IE" sz="1200" dirty="0">
                <a:solidFill>
                  <a:schemeClr val="dk1"/>
                </a:solidFill>
                <a:latin typeface="Calibri"/>
                <a:ea typeface="Calibri"/>
                <a:cs typeface="Calibri"/>
                <a:sym typeface="Calibri"/>
              </a:rPr>
              <a:t>Naito 2012; Cadwell 2015; Cadwell and O'Brien </a:t>
            </a:r>
            <a:r>
              <a:rPr lang="en-IE" sz="1200" dirty="0" smtClean="0">
                <a:solidFill>
                  <a:schemeClr val="dk1"/>
                </a:solidFill>
                <a:latin typeface="Calibri"/>
                <a:ea typeface="Calibri"/>
                <a:cs typeface="Calibri"/>
                <a:sym typeface="Calibri"/>
              </a:rPr>
              <a:t>2016)</a:t>
            </a:r>
            <a:endParaRPr lang="en-NZ" sz="1200" b="1" dirty="0">
              <a:solidFill>
                <a:srgbClr val="FF0000"/>
              </a:solidFill>
              <a:latin typeface="Calibri"/>
              <a:ea typeface="Calibri"/>
              <a:cs typeface="Calibri"/>
              <a:sym typeface="Calibri"/>
            </a:endParaRPr>
          </a:p>
        </p:txBody>
      </p:sp>
      <p:sp>
        <p:nvSpPr>
          <p:cNvPr id="10" name="Rectangle 9"/>
          <p:cNvSpPr/>
          <p:nvPr/>
        </p:nvSpPr>
        <p:spPr>
          <a:xfrm>
            <a:off x="8636725" y="5212953"/>
            <a:ext cx="2272936" cy="738664"/>
          </a:xfrm>
          <a:prstGeom prst="rect">
            <a:avLst/>
          </a:prstGeom>
        </p:spPr>
        <p:txBody>
          <a:bodyPr wrap="square">
            <a:spAutoFit/>
          </a:bodyPr>
          <a:lstStyle/>
          <a:p>
            <a:pPr algn="r"/>
            <a:r>
              <a:rPr lang="en-IE" b="1" dirty="0">
                <a:solidFill>
                  <a:srgbClr val="FF0000"/>
                </a:solidFill>
                <a:latin typeface="Calibri"/>
                <a:ea typeface="Calibri"/>
                <a:cs typeface="Calibri"/>
                <a:sym typeface="Calibri"/>
              </a:rPr>
              <a:t>New Zealand &gt;</a:t>
            </a:r>
            <a:endParaRPr lang="en-IE" dirty="0">
              <a:solidFill>
                <a:schemeClr val="dk1"/>
              </a:solidFill>
              <a:latin typeface="Calibri"/>
              <a:ea typeface="Calibri"/>
              <a:cs typeface="Calibri"/>
              <a:sym typeface="Calibri"/>
            </a:endParaRPr>
          </a:p>
          <a:p>
            <a:pPr algn="r"/>
            <a:r>
              <a:rPr lang="en-IE" sz="1200" dirty="0">
                <a:solidFill>
                  <a:schemeClr val="dk1"/>
                </a:solidFill>
                <a:latin typeface="Calibri"/>
                <a:ea typeface="Calibri"/>
                <a:cs typeface="Calibri"/>
                <a:sym typeface="Calibri"/>
              </a:rPr>
              <a:t>Wylie 2012; McKee 2014; Marlowe and </a:t>
            </a:r>
            <a:r>
              <a:rPr lang="en-IE" sz="1200" dirty="0" err="1">
                <a:solidFill>
                  <a:schemeClr val="dk1"/>
                </a:solidFill>
                <a:latin typeface="Calibri"/>
                <a:ea typeface="Calibri"/>
                <a:cs typeface="Calibri"/>
                <a:sym typeface="Calibri"/>
              </a:rPr>
              <a:t>Bogen</a:t>
            </a:r>
            <a:r>
              <a:rPr lang="en-IE" sz="1200" dirty="0">
                <a:solidFill>
                  <a:schemeClr val="dk1"/>
                </a:solidFill>
                <a:latin typeface="Calibri"/>
                <a:ea typeface="Calibri"/>
                <a:cs typeface="Calibri"/>
                <a:sym typeface="Calibri"/>
              </a:rPr>
              <a:t> 2015</a:t>
            </a:r>
            <a:endParaRPr lang="en-NZ" sz="1200" dirty="0"/>
          </a:p>
        </p:txBody>
      </p:sp>
      <p:sp>
        <p:nvSpPr>
          <p:cNvPr id="11" name="Rectangle 10"/>
          <p:cNvSpPr/>
          <p:nvPr/>
        </p:nvSpPr>
        <p:spPr>
          <a:xfrm>
            <a:off x="801188" y="1510177"/>
            <a:ext cx="4493623" cy="769441"/>
          </a:xfrm>
          <a:prstGeom prst="rect">
            <a:avLst/>
          </a:prstGeom>
        </p:spPr>
        <p:txBody>
          <a:bodyPr wrap="square">
            <a:spAutoFit/>
          </a:bodyPr>
          <a:lstStyle/>
          <a:p>
            <a:pPr algn="r"/>
            <a:r>
              <a:rPr lang="en-IE" sz="2000" b="1" kern="1200" dirty="0" smtClean="0">
                <a:solidFill>
                  <a:srgbClr val="FF0000"/>
                </a:solidFill>
                <a:latin typeface="Calibri"/>
                <a:ea typeface="Calibri"/>
                <a:cs typeface="Calibri"/>
                <a:sym typeface="Calibri"/>
              </a:rPr>
              <a:t>INTERACT (led from Ireland) </a:t>
            </a:r>
            <a:r>
              <a:rPr lang="en-IE" sz="2000" b="1" kern="1200" dirty="0">
                <a:solidFill>
                  <a:srgbClr val="FF0000"/>
                </a:solidFill>
                <a:latin typeface="Calibri"/>
                <a:ea typeface="Calibri"/>
                <a:cs typeface="Calibri"/>
                <a:sym typeface="Calibri"/>
              </a:rPr>
              <a:t>&gt;</a:t>
            </a:r>
            <a:endParaRPr lang="en-IE" kern="1200" dirty="0">
              <a:solidFill>
                <a:schemeClr val="dk1"/>
              </a:solidFill>
              <a:latin typeface="Calibri"/>
              <a:ea typeface="Calibri"/>
              <a:cs typeface="Calibri"/>
              <a:sym typeface="Calibri"/>
            </a:endParaRPr>
          </a:p>
          <a:p>
            <a:pPr algn="r"/>
            <a:r>
              <a:rPr lang="en-IE" sz="1200" dirty="0" smtClean="0"/>
              <a:t>(O’Brien </a:t>
            </a:r>
            <a:r>
              <a:rPr lang="en-IE" sz="1200" dirty="0"/>
              <a:t>et al. 2018; </a:t>
            </a:r>
            <a:r>
              <a:rPr lang="en-IE" sz="1200" dirty="0" err="1"/>
              <a:t>Federici</a:t>
            </a:r>
            <a:r>
              <a:rPr lang="en-IE" sz="1200" dirty="0"/>
              <a:t> and O’Brien 2019, Al-</a:t>
            </a:r>
            <a:r>
              <a:rPr lang="en-IE" sz="1200" dirty="0" err="1"/>
              <a:t>Shehari</a:t>
            </a:r>
            <a:r>
              <a:rPr lang="en-IE" sz="1200" dirty="0"/>
              <a:t> 2019; Shackleton 2018; Hunt et al. 2019</a:t>
            </a:r>
            <a:r>
              <a:rPr lang="en-IE" sz="1200" kern="1200" dirty="0" smtClean="0">
                <a:solidFill>
                  <a:schemeClr val="dk1"/>
                </a:solidFill>
                <a:latin typeface="Calibri"/>
                <a:ea typeface="Calibri"/>
                <a:cs typeface="Calibri"/>
                <a:sym typeface="Calibri"/>
              </a:rPr>
              <a:t> </a:t>
            </a:r>
            <a:r>
              <a:rPr lang="en-IE" sz="1200" kern="1200" dirty="0" err="1">
                <a:solidFill>
                  <a:schemeClr val="dk1"/>
                </a:solidFill>
                <a:latin typeface="Calibri"/>
                <a:ea typeface="Calibri"/>
                <a:cs typeface="Calibri"/>
                <a:sym typeface="Calibri"/>
              </a:rPr>
              <a:t>Kurultay</a:t>
            </a:r>
            <a:r>
              <a:rPr lang="en-IE" sz="1200" kern="1200" dirty="0">
                <a:solidFill>
                  <a:schemeClr val="dk1"/>
                </a:solidFill>
                <a:latin typeface="Calibri"/>
                <a:ea typeface="Calibri"/>
                <a:cs typeface="Calibri"/>
                <a:sym typeface="Calibri"/>
              </a:rPr>
              <a:t> and </a:t>
            </a:r>
            <a:r>
              <a:rPr lang="en-IE" sz="1200" kern="1200" dirty="0" err="1">
                <a:solidFill>
                  <a:schemeClr val="dk1"/>
                </a:solidFill>
                <a:latin typeface="Calibri"/>
                <a:ea typeface="Calibri"/>
                <a:cs typeface="Calibri"/>
                <a:sym typeface="Calibri"/>
              </a:rPr>
              <a:t>Bulut</a:t>
            </a:r>
            <a:r>
              <a:rPr lang="en-IE" sz="1200" kern="1200" dirty="0">
                <a:solidFill>
                  <a:schemeClr val="dk1"/>
                </a:solidFill>
                <a:latin typeface="Calibri"/>
                <a:ea typeface="Calibri"/>
                <a:cs typeface="Calibri"/>
                <a:sym typeface="Calibri"/>
              </a:rPr>
              <a:t> 2012) </a:t>
            </a:r>
            <a:endParaRPr lang="en-NZ" sz="1200" dirty="0"/>
          </a:p>
        </p:txBody>
      </p:sp>
      <p:sp>
        <p:nvSpPr>
          <p:cNvPr id="12" name="Rectangle 11"/>
          <p:cNvSpPr/>
          <p:nvPr/>
        </p:nvSpPr>
        <p:spPr>
          <a:xfrm>
            <a:off x="7514713" y="4380038"/>
            <a:ext cx="1872208" cy="769441"/>
          </a:xfrm>
          <a:prstGeom prst="rect">
            <a:avLst/>
          </a:prstGeom>
        </p:spPr>
        <p:txBody>
          <a:bodyPr wrap="square">
            <a:spAutoFit/>
          </a:bodyPr>
          <a:lstStyle/>
          <a:p>
            <a:pPr algn="r"/>
            <a:r>
              <a:rPr lang="en-IE" sz="2000" b="1" kern="1200" dirty="0" smtClean="0">
                <a:solidFill>
                  <a:srgbClr val="FF0000"/>
                </a:solidFill>
                <a:latin typeface="Calibri"/>
                <a:ea typeface="Calibri"/>
                <a:cs typeface="Calibri"/>
                <a:sym typeface="Calibri"/>
              </a:rPr>
              <a:t>Australia&gt;</a:t>
            </a:r>
            <a:endParaRPr lang="en-IE" sz="2000" kern="1200" dirty="0" smtClean="0">
              <a:solidFill>
                <a:schemeClr val="dk1"/>
              </a:solidFill>
              <a:latin typeface="Calibri"/>
              <a:ea typeface="Calibri"/>
              <a:cs typeface="Calibri"/>
              <a:sym typeface="Calibri"/>
            </a:endParaRPr>
          </a:p>
          <a:p>
            <a:pPr algn="r"/>
            <a:r>
              <a:rPr lang="en-IE" sz="1200" dirty="0" smtClean="0"/>
              <a:t> (</a:t>
            </a:r>
            <a:r>
              <a:rPr lang="en-IE" sz="1200" dirty="0" err="1" smtClean="0"/>
              <a:t>Ogie</a:t>
            </a:r>
            <a:r>
              <a:rPr lang="en-IE" sz="1200" dirty="0"/>
              <a:t>, O’Brien, and </a:t>
            </a:r>
            <a:r>
              <a:rPr lang="en-IE" sz="1200" dirty="0" err="1"/>
              <a:t>Federici</a:t>
            </a:r>
            <a:r>
              <a:rPr lang="en-IE" sz="1200" dirty="0"/>
              <a:t> </a:t>
            </a:r>
            <a:r>
              <a:rPr lang="en-IE" sz="1200" dirty="0" smtClean="0"/>
              <a:t>2021)</a:t>
            </a:r>
            <a:endParaRPr lang="en-NZ" sz="1200" dirty="0"/>
          </a:p>
        </p:txBody>
      </p:sp>
      <p:sp>
        <p:nvSpPr>
          <p:cNvPr id="13" name="Rectangle 12"/>
          <p:cNvSpPr/>
          <p:nvPr/>
        </p:nvSpPr>
        <p:spPr>
          <a:xfrm>
            <a:off x="8127307" y="2200738"/>
            <a:ext cx="1018835" cy="769441"/>
          </a:xfrm>
          <a:prstGeom prst="rect">
            <a:avLst/>
          </a:prstGeom>
        </p:spPr>
        <p:txBody>
          <a:bodyPr wrap="square">
            <a:spAutoFit/>
          </a:bodyPr>
          <a:lstStyle/>
          <a:p>
            <a:pPr algn="r"/>
            <a:r>
              <a:rPr lang="en-IE" sz="2000" b="1" dirty="0" smtClean="0">
                <a:solidFill>
                  <a:srgbClr val="FF0000"/>
                </a:solidFill>
                <a:latin typeface="Calibri"/>
                <a:ea typeface="Calibri"/>
                <a:cs typeface="Calibri"/>
                <a:sym typeface="Calibri"/>
              </a:rPr>
              <a:t>China</a:t>
            </a:r>
            <a:r>
              <a:rPr lang="en-IE" sz="2000" b="1" kern="1200" dirty="0" smtClean="0">
                <a:solidFill>
                  <a:srgbClr val="FF0000"/>
                </a:solidFill>
                <a:latin typeface="Calibri"/>
                <a:ea typeface="Calibri"/>
                <a:cs typeface="Calibri"/>
                <a:sym typeface="Calibri"/>
              </a:rPr>
              <a:t>&gt;</a:t>
            </a:r>
            <a:endParaRPr lang="en-IE" sz="2000" kern="1200" dirty="0" smtClean="0">
              <a:solidFill>
                <a:schemeClr val="dk1"/>
              </a:solidFill>
              <a:latin typeface="Calibri"/>
              <a:ea typeface="Calibri"/>
              <a:cs typeface="Calibri"/>
              <a:sym typeface="Calibri"/>
            </a:endParaRPr>
          </a:p>
          <a:p>
            <a:pPr algn="r"/>
            <a:r>
              <a:rPr lang="en-IE" sz="1200" dirty="0" smtClean="0"/>
              <a:t>(Luo </a:t>
            </a:r>
            <a:r>
              <a:rPr lang="en-IE" sz="1200" dirty="0"/>
              <a:t>2021</a:t>
            </a:r>
            <a:r>
              <a:rPr lang="en-IE" sz="1200" dirty="0" smtClean="0"/>
              <a:t>; </a:t>
            </a:r>
            <a:r>
              <a:rPr lang="en-IE" sz="1200" dirty="0"/>
              <a:t>Wang </a:t>
            </a:r>
            <a:r>
              <a:rPr lang="en-IE" sz="1200" dirty="0" smtClean="0"/>
              <a:t>2019)</a:t>
            </a:r>
            <a:endParaRPr lang="en-NZ" sz="1200" dirty="0"/>
          </a:p>
        </p:txBody>
      </p:sp>
      <p:sp>
        <p:nvSpPr>
          <p:cNvPr id="14" name="Rectangle 13"/>
          <p:cNvSpPr/>
          <p:nvPr/>
        </p:nvSpPr>
        <p:spPr>
          <a:xfrm>
            <a:off x="288446" y="5382230"/>
            <a:ext cx="5756366" cy="400110"/>
          </a:xfrm>
          <a:prstGeom prst="rect">
            <a:avLst/>
          </a:prstGeom>
        </p:spPr>
        <p:txBody>
          <a:bodyPr wrap="square">
            <a:spAutoFit/>
          </a:bodyPr>
          <a:lstStyle/>
          <a:p>
            <a:pPr algn="r"/>
            <a:r>
              <a:rPr lang="en-IE" sz="2000" b="1" kern="1200" dirty="0" smtClean="0">
                <a:solidFill>
                  <a:srgbClr val="FF0000"/>
                </a:solidFill>
                <a:latin typeface="Calibri"/>
                <a:ea typeface="Calibri"/>
                <a:cs typeface="Calibri"/>
                <a:sym typeface="Calibri"/>
              </a:rPr>
              <a:t>And many more great works not mentioned here!!!!</a:t>
            </a:r>
            <a:endParaRPr lang="en-NZ" sz="1200" dirty="0"/>
          </a:p>
        </p:txBody>
      </p:sp>
    </p:spTree>
    <p:extLst>
      <p:ext uri="{BB962C8B-B14F-4D97-AF65-F5344CB8AC3E}">
        <p14:creationId xmlns:p14="http://schemas.microsoft.com/office/powerpoint/2010/main" val="131083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indent="-228600">
              <a:spcBef>
                <a:spcPts val="0"/>
              </a:spcBef>
            </a:pPr>
            <a:r>
              <a:rPr lang="en-IE" sz="2800" dirty="0" smtClean="0"/>
              <a:t>Who translates in a crisis?</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293223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dirty="0" smtClean="0"/>
              <a:t>Contexts</a:t>
            </a:r>
            <a:endParaRPr lang="en-NZ" dirty="0"/>
          </a:p>
        </p:txBody>
      </p:sp>
      <p:sp>
        <p:nvSpPr>
          <p:cNvPr id="101" name="Shape 101"/>
          <p:cNvSpPr txBox="1">
            <a:spLocks noGrp="1"/>
          </p:cNvSpPr>
          <p:nvPr>
            <p:ph idx="1"/>
          </p:nvPr>
        </p:nvSpPr>
        <p:spPr>
          <a:prstGeom prst="rect">
            <a:avLst/>
          </a:prstGeom>
        </p:spPr>
        <p:txBody>
          <a:bodyPr vert="horz" lIns="68569" tIns="68569" rIns="68569" bIns="68569" rtlCol="0" anchor="t" anchorCtr="0">
            <a:noAutofit/>
          </a:bodyPr>
          <a:lstStyle/>
          <a:p>
            <a:pPr marL="571500" lvl="1" indent="0">
              <a:spcBef>
                <a:spcPts val="0"/>
              </a:spcBef>
              <a:buNone/>
            </a:pPr>
            <a:endParaRPr lang="en-IE" sz="2800" dirty="0" smtClean="0"/>
          </a:p>
          <a:p>
            <a:pPr marL="800100" lvl="1" indent="-228600">
              <a:spcBef>
                <a:spcPts val="0"/>
              </a:spcBef>
            </a:pPr>
            <a:endParaRPr lang="en-IE" sz="2800" dirty="0"/>
          </a:p>
          <a:p>
            <a:pPr marL="800100" lvl="1" indent="-228600">
              <a:spcBef>
                <a:spcPts val="0"/>
              </a:spcBef>
            </a:pPr>
            <a:endParaRPr lang="en-IE" sz="2800" dirty="0" smtClean="0"/>
          </a:p>
          <a:p>
            <a:pPr marL="800100" lvl="1" indent="-228600">
              <a:spcBef>
                <a:spcPts val="0"/>
              </a:spcBef>
            </a:pPr>
            <a:endParaRPr lang="en-IE" sz="2800" dirty="0"/>
          </a:p>
          <a:p>
            <a:pPr marL="800100" lvl="1">
              <a:spcBef>
                <a:spcPts val="0"/>
              </a:spcBef>
            </a:pPr>
            <a:r>
              <a:rPr lang="en-IE" sz="2800" dirty="0"/>
              <a:t>When does crisis translation take place?</a:t>
            </a:r>
            <a:endParaRPr lang="en-IE" sz="2400" dirty="0"/>
          </a:p>
        </p:txBody>
      </p:sp>
      <p:grpSp>
        <p:nvGrpSpPr>
          <p:cNvPr id="9" name="Group 8"/>
          <p:cNvGrpSpPr/>
          <p:nvPr/>
        </p:nvGrpSpPr>
        <p:grpSpPr>
          <a:xfrm>
            <a:off x="11166653" y="223953"/>
            <a:ext cx="1071675" cy="766763"/>
            <a:chOff x="9642652" y="-542847"/>
            <a:chExt cx="1071675" cy="766763"/>
          </a:xfrm>
        </p:grpSpPr>
        <p:sp>
          <p:nvSpPr>
            <p:cNvPr id="10" name="Shape 94"/>
            <p:cNvSpPr txBox="1"/>
            <p:nvPr/>
          </p:nvSpPr>
          <p:spPr>
            <a:xfrm>
              <a:off x="9642652" y="-192559"/>
              <a:ext cx="1071675" cy="416475"/>
            </a:xfrm>
            <a:prstGeom prst="rect">
              <a:avLst/>
            </a:prstGeom>
            <a:noFill/>
            <a:ln>
              <a:noFill/>
            </a:ln>
          </p:spPr>
          <p:txBody>
            <a:bodyPr lIns="68569" tIns="68569" rIns="68569" bIns="68569" anchor="ctr" anchorCtr="0">
              <a:noAutofit/>
            </a:bodyPr>
            <a:lstStyle/>
            <a:p>
              <a:r>
                <a:rPr lang="en-US" sz="1050" u="sng" dirty="0">
                  <a:solidFill>
                    <a:srgbClr val="0084B4"/>
                  </a:solidFill>
                  <a:highlight>
                    <a:srgbClr val="FFFFFF"/>
                  </a:highlight>
                  <a:hlinkClick r:id="rId3"/>
                </a:rPr>
                <a:t>@</a:t>
              </a:r>
              <a:r>
                <a:rPr lang="en-US" sz="1050" u="sng" dirty="0" err="1">
                  <a:solidFill>
                    <a:srgbClr val="0084B4"/>
                  </a:solidFill>
                  <a:highlight>
                    <a:srgbClr val="FFFFFF"/>
                  </a:highlight>
                  <a:hlinkClick r:id="rId3"/>
                </a:rPr>
                <a:t>DcuSalis</a:t>
              </a:r>
              <a:endParaRPr lang="en-US" sz="1050" u="sng" dirty="0">
                <a:solidFill>
                  <a:srgbClr val="0084B4"/>
                </a:solidFill>
                <a:highlight>
                  <a:srgbClr val="FFFFFF"/>
                </a:highlight>
                <a:hlinkClick r:id="rId3"/>
              </a:endParaRPr>
            </a:p>
          </p:txBody>
        </p:sp>
        <p:pic>
          <p:nvPicPr>
            <p:cNvPr id="11" name="Shape 95" descr="Twitter_Logo_White_On_Blue.png"/>
            <p:cNvPicPr preferRelativeResize="0"/>
            <p:nvPr/>
          </p:nvPicPr>
          <p:blipFill>
            <a:blip r:embed="rId4">
              <a:alphaModFix/>
            </a:blip>
            <a:stretch>
              <a:fillRect/>
            </a:stretch>
          </p:blipFill>
          <p:spPr>
            <a:xfrm>
              <a:off x="9890676" y="-542847"/>
              <a:ext cx="416363" cy="416363"/>
            </a:xfrm>
            <a:prstGeom prst="rect">
              <a:avLst/>
            </a:prstGeom>
            <a:noFill/>
            <a:ln>
              <a:noFill/>
            </a:ln>
          </p:spPr>
        </p:pic>
      </p:grpSp>
    </p:spTree>
    <p:extLst>
      <p:ext uri="{BB962C8B-B14F-4D97-AF65-F5344CB8AC3E}">
        <p14:creationId xmlns:p14="http://schemas.microsoft.com/office/powerpoint/2010/main" val="1160234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5451</TotalTime>
  <Words>11533</Words>
  <Application>Microsoft Office PowerPoint</Application>
  <PresentationFormat>Widescreen</PresentationFormat>
  <Paragraphs>537</Paragraphs>
  <Slides>25</Slides>
  <Notes>24</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25</vt:i4>
      </vt:variant>
    </vt:vector>
  </HeadingPairs>
  <TitlesOfParts>
    <vt:vector size="45" baseType="lpstr">
      <vt:lpstr>Myriad Pro</vt:lpstr>
      <vt:lpstr>Arial</vt:lpstr>
      <vt:lpstr>Calibri</vt:lpstr>
      <vt:lpstr>Century Gothic</vt:lpstr>
      <vt:lpstr>Times New Roman</vt:lpstr>
      <vt:lpstr>Office Theme</vt:lpstr>
      <vt:lpstr>14_Office Theme</vt:lpstr>
      <vt:lpstr>15_Office Theme</vt:lpstr>
      <vt:lpstr>3_Office Theme</vt:lpstr>
      <vt:lpstr>16_Office Theme</vt:lpstr>
      <vt:lpstr>5_Office Theme</vt:lpstr>
      <vt:lpstr>6_Office Theme</vt:lpstr>
      <vt:lpstr>7_Office Theme</vt:lpstr>
      <vt:lpstr>8_Office Theme</vt:lpstr>
      <vt:lpstr>9_Office Theme</vt:lpstr>
      <vt:lpstr>13_Office Theme</vt:lpstr>
      <vt:lpstr>18_Office Theme</vt:lpstr>
      <vt:lpstr>17_Office Theme</vt:lpstr>
      <vt:lpstr>19_Office Theme</vt:lpstr>
      <vt:lpstr>20_Office Theme</vt:lpstr>
      <vt:lpstr>By Failing to Prepare,  We Are Preparing to Fail Contexts, challenges, and good practices in crisis translation and interpreting</vt:lpstr>
      <vt:lpstr>Introduction and overview</vt:lpstr>
      <vt:lpstr>Introduction</vt:lpstr>
      <vt:lpstr>Introduction</vt:lpstr>
      <vt:lpstr>Introduction</vt:lpstr>
      <vt:lpstr>Introduction</vt:lpstr>
      <vt:lpstr>PowerPoint Presentation</vt:lpstr>
      <vt:lpstr>Contexts</vt:lpstr>
      <vt:lpstr>Contexts</vt:lpstr>
      <vt:lpstr>Contexts (when)</vt:lpstr>
      <vt:lpstr>Contexts (when)</vt:lpstr>
      <vt:lpstr>Contexts</vt:lpstr>
      <vt:lpstr>Contexts</vt:lpstr>
      <vt:lpstr>Contexts</vt:lpstr>
      <vt:lpstr>Contexts</vt:lpstr>
      <vt:lpstr>Challenges</vt:lpstr>
      <vt:lpstr>Challenges</vt:lpstr>
      <vt:lpstr>Challenges</vt:lpstr>
      <vt:lpstr>Challenges</vt:lpstr>
      <vt:lpstr>Physical safety and emotions (AIIC | FIT | Red-T Field Guide)</vt:lpstr>
      <vt:lpstr>Challenges</vt:lpstr>
      <vt:lpstr>Good practices</vt:lpstr>
      <vt:lpstr>Good practices</vt:lpstr>
      <vt:lpstr>Good practices</vt:lpstr>
      <vt:lpstr>By Failing to Prepare,  We Are Preparing to Fail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Patrick Cadwell</cp:lastModifiedBy>
  <cp:revision>172</cp:revision>
  <dcterms:created xsi:type="dcterms:W3CDTF">2020-05-15T10:33:16Z</dcterms:created>
  <dcterms:modified xsi:type="dcterms:W3CDTF">2022-09-21T17:52:54Z</dcterms:modified>
</cp:coreProperties>
</file>