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329" r:id="rId3"/>
    <p:sldId id="328" r:id="rId4"/>
    <p:sldId id="271" r:id="rId5"/>
    <p:sldId id="316" r:id="rId6"/>
    <p:sldId id="338" r:id="rId7"/>
    <p:sldId id="299" r:id="rId8"/>
    <p:sldId id="339" r:id="rId9"/>
    <p:sldId id="334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63A5CD-2AB4-497B-A5CC-92E53BD4CF34}">
          <p14:sldIdLst>
            <p14:sldId id="262"/>
            <p14:sldId id="329"/>
            <p14:sldId id="328"/>
            <p14:sldId id="271"/>
            <p14:sldId id="316"/>
            <p14:sldId id="338"/>
            <p14:sldId id="299"/>
            <p14:sldId id="339"/>
            <p14:sldId id="334"/>
            <p14:sldId id="272"/>
          </p14:sldIdLst>
        </p14:section>
        <p14:section name="Backup slides" id="{46CC57DD-A51C-4B40-B590-7965B02AFF3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ara CONTINENZA" initials="CC" lastIdx="4" clrIdx="0">
    <p:extLst>
      <p:ext uri="{19B8F6BF-5375-455C-9EA6-DF929625EA0E}">
        <p15:presenceInfo xmlns:p15="http://schemas.microsoft.com/office/powerpoint/2012/main" userId="S-1-5-21-2123242984-1537360481-1219115889-68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30"/>
    <a:srgbClr val="FBA828"/>
    <a:srgbClr val="69B5E5"/>
    <a:srgbClr val="E37C26"/>
    <a:srgbClr val="7F7F7F"/>
    <a:srgbClr val="3667B0"/>
    <a:srgbClr val="E7ED69"/>
    <a:srgbClr val="076B4D"/>
    <a:srgbClr val="85C3EA"/>
    <a:srgbClr val="CDD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7395" autoAdjust="0"/>
  </p:normalViewPr>
  <p:slideViewPr>
    <p:cSldViewPr snapToGrid="0">
      <p:cViewPr varScale="1">
        <p:scale>
          <a:sx n="159" d="100"/>
          <a:sy n="159" d="100"/>
        </p:scale>
        <p:origin x="3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F540E-0B6B-433B-9225-9903A3A27023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4A9E77E-EBA3-420F-9D88-B4B256227130}">
      <dgm:prSet phldrT="[Text]" custT="1"/>
      <dgm:spPr>
        <a:solidFill>
          <a:srgbClr val="387841"/>
        </a:solidFill>
      </dgm:spPr>
      <dgm:t>
        <a:bodyPr/>
        <a:lstStyle/>
        <a:p>
          <a:r>
            <a:rPr lang="en-US" sz="1600" b="1" smtClean="0">
              <a:latin typeface="Myriad Pro" panose="020B0503030403020204" pitchFamily="34" charset="0"/>
              <a:cs typeface="Calibri" panose="020F0502020204030204" pitchFamily="34" charset="0"/>
            </a:rPr>
            <a:t>Project advisory</a:t>
          </a:r>
          <a:endParaRPr lang="en-US" sz="1600" dirty="0">
            <a:latin typeface="Myriad Pro" panose="020B0503030403020204" pitchFamily="34" charset="0"/>
          </a:endParaRPr>
        </a:p>
      </dgm:t>
    </dgm:pt>
    <dgm:pt modelId="{D5298C8A-7BEB-4501-ABAA-015D5ED65B45}" type="parTrans" cxnId="{3D29779D-126C-449E-9166-B18BBE6768FB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7617B6C6-91D6-453E-B203-BDC888E9272F}" type="sibTrans" cxnId="{3D29779D-126C-449E-9166-B18BBE6768FB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D38638EB-C4D1-42D5-992F-AA196A11BA42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400" dirty="0" smtClean="0">
              <a:latin typeface="Myriad Pro" panose="020B0503030403020204" pitchFamily="34" charset="0"/>
              <a:cs typeface="Calibri" panose="020F0502020204030204" pitchFamily="34" charset="0"/>
            </a:rPr>
            <a:t>Project identification/generation </a:t>
          </a:r>
          <a:endParaRPr lang="en-US" sz="1400" dirty="0">
            <a:latin typeface="Myriad Pro" panose="020B0503030403020204" pitchFamily="34" charset="0"/>
            <a:cs typeface="Calibri" panose="020F0502020204030204" pitchFamily="34" charset="0"/>
          </a:endParaRPr>
        </a:p>
      </dgm:t>
    </dgm:pt>
    <dgm:pt modelId="{E21E66B4-CEBB-43DE-ADC8-7781BC0891A7}" type="parTrans" cxnId="{C64205DC-4CA4-4955-B4F0-A5724A2D2C1F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4067C1C6-F797-4677-9CB7-8B52E6FF1C58}" type="sibTrans" cxnId="{C64205DC-4CA4-4955-B4F0-A5724A2D2C1F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87B3F07E-0BCE-4F3B-A766-D273850D6FB1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400" dirty="0" smtClean="0">
              <a:latin typeface="Myriad Pro" panose="020B0503030403020204" pitchFamily="34" charset="0"/>
              <a:cs typeface="Calibri" panose="020F0502020204030204" pitchFamily="34" charset="0"/>
            </a:rPr>
            <a:t>Project preparation &amp; development</a:t>
          </a:r>
          <a:endParaRPr lang="en-US" sz="1400" dirty="0">
            <a:latin typeface="Myriad Pro" panose="020B0503030403020204" pitchFamily="34" charset="0"/>
            <a:cs typeface="Calibri" panose="020F0502020204030204" pitchFamily="34" charset="0"/>
          </a:endParaRPr>
        </a:p>
      </dgm:t>
    </dgm:pt>
    <dgm:pt modelId="{5D6CD019-7148-4CC7-BC0B-53EDA017132D}" type="parTrans" cxnId="{CD1051A2-747A-4072-9C4E-31CC586EA337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42DCA9DD-0BE7-430E-B1A9-B0826C8D8EEE}" type="sibTrans" cxnId="{CD1051A2-747A-4072-9C4E-31CC586EA337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F27901F9-85CE-47E2-8037-8C2AA55577E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400" smtClean="0">
              <a:latin typeface="Myriad Pro" panose="020B0503030403020204" pitchFamily="34" charset="0"/>
              <a:cs typeface="Calibri" panose="020F0502020204030204" pitchFamily="34" charset="0"/>
            </a:rPr>
            <a:t>Planning &amp; implementation of investment projects</a:t>
          </a:r>
          <a:endParaRPr lang="en-US" sz="1400" dirty="0">
            <a:latin typeface="Myriad Pro" panose="020B0503030403020204" pitchFamily="34" charset="0"/>
            <a:cs typeface="Calibri" panose="020F0502020204030204" pitchFamily="34" charset="0"/>
          </a:endParaRPr>
        </a:p>
      </dgm:t>
    </dgm:pt>
    <dgm:pt modelId="{AFC74BDF-98A8-46A9-9425-CD61C5DFFA6E}" type="parTrans" cxnId="{FE70C882-46E9-4F41-9F2E-216F37BA278B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7906B280-0705-49C7-AE7B-4B7BDB2CC688}" type="sibTrans" cxnId="{FE70C882-46E9-4F41-9F2E-216F37BA278B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2C5A4045-5881-45C6-9AF1-593E87A4BA3B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400" dirty="0" smtClean="0">
              <a:latin typeface="Myriad Pro" panose="020B0503030403020204" pitchFamily="34" charset="0"/>
              <a:cs typeface="Calibri" panose="020F0502020204030204" pitchFamily="34" charset="0"/>
            </a:rPr>
            <a:t>Financial structuring </a:t>
          </a:r>
          <a:endParaRPr lang="en-US" sz="1400" dirty="0">
            <a:latin typeface="Myriad Pro" panose="020B0503030403020204" pitchFamily="34" charset="0"/>
            <a:cs typeface="Calibri" panose="020F0502020204030204" pitchFamily="34" charset="0"/>
          </a:endParaRPr>
        </a:p>
      </dgm:t>
    </dgm:pt>
    <dgm:pt modelId="{4449C07F-7F10-4BB1-97D1-941DDFB062A0}" type="parTrans" cxnId="{8B0FDE9B-4D26-4BA7-ACE3-212593087604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D404FD42-B90E-4D37-AF3B-D93EDBAA4946}" type="sibTrans" cxnId="{8B0FDE9B-4D26-4BA7-ACE3-212593087604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89DE154C-EEAD-40AE-B8E4-835CFFCB4609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400" dirty="0" smtClean="0">
              <a:latin typeface="Myriad Pro" panose="020B0503030403020204" pitchFamily="34" charset="0"/>
              <a:cs typeface="Calibri" panose="020F0502020204030204" pitchFamily="34" charset="0"/>
            </a:rPr>
            <a:t>Establishment of investment platforms &amp; blending facilities</a:t>
          </a:r>
          <a:endParaRPr lang="en-US" sz="1400" dirty="0">
            <a:latin typeface="Myriad Pro" panose="020B0503030403020204" pitchFamily="34" charset="0"/>
            <a:cs typeface="Calibri" panose="020F0502020204030204" pitchFamily="34" charset="0"/>
          </a:endParaRPr>
        </a:p>
      </dgm:t>
    </dgm:pt>
    <dgm:pt modelId="{F846F138-4A9F-4675-8180-44480E8CE220}" type="parTrans" cxnId="{4EB37ECE-B387-4907-8770-FCB4C916DBF4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4F9CD258-43B8-420A-A7E4-6123E045F23A}" type="sibTrans" cxnId="{4EB37ECE-B387-4907-8770-FCB4C916DBF4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84F0FF97-F19E-470B-9F76-D5B8EDAB55A0}">
      <dgm:prSet custT="1"/>
      <dgm:spPr>
        <a:solidFill>
          <a:srgbClr val="387841"/>
        </a:solidFill>
      </dgm:spPr>
      <dgm:t>
        <a:bodyPr/>
        <a:lstStyle/>
        <a:p>
          <a:r>
            <a:rPr lang="en-US" sz="1600" b="1" smtClean="0">
              <a:latin typeface="Myriad Pro" panose="020B0503030403020204" pitchFamily="34" charset="0"/>
              <a:cs typeface="Calibri" panose="020F0502020204030204" pitchFamily="34" charset="0"/>
            </a:rPr>
            <a:t>Capacity building </a:t>
          </a:r>
          <a:endParaRPr lang="en-US" sz="1600" b="1" dirty="0">
            <a:latin typeface="Myriad Pro" panose="020B0503030403020204" pitchFamily="34" charset="0"/>
            <a:cs typeface="Calibri" panose="020F0502020204030204" pitchFamily="34" charset="0"/>
          </a:endParaRPr>
        </a:p>
      </dgm:t>
    </dgm:pt>
    <dgm:pt modelId="{77CF5640-EADD-4B27-B37E-0440D617DC10}" type="parTrans" cxnId="{96E0B938-BA11-4371-BB98-8E52E2903307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2B3F0435-7670-4549-97F8-5BAF3F9871EF}" type="sibTrans" cxnId="{96E0B938-BA11-4371-BB98-8E52E2903307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886CCBEB-F6AE-4B6B-B84A-DEBA524EF28D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400" dirty="0" smtClean="0">
              <a:latin typeface="Myriad Pro" panose="020B0503030403020204" pitchFamily="34" charset="0"/>
              <a:cs typeface="Calibri" panose="020F0502020204030204" pitchFamily="34" charset="0"/>
            </a:rPr>
            <a:t>Strengthening capacity &amp; investment readiness of organizations</a:t>
          </a:r>
          <a:endParaRPr lang="en-US" sz="1400" dirty="0">
            <a:latin typeface="Myriad Pro" panose="020B0503030403020204" pitchFamily="34" charset="0"/>
            <a:cs typeface="Calibri" panose="020F0502020204030204" pitchFamily="34" charset="0"/>
          </a:endParaRPr>
        </a:p>
      </dgm:t>
    </dgm:pt>
    <dgm:pt modelId="{D2E471BE-B016-409F-A4C2-D210AF14A59A}" type="parTrans" cxnId="{3D29E929-7C5D-4D92-9893-59A49F899871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9A76A0F0-6728-43D4-B768-3250D725943F}" type="sibTrans" cxnId="{3D29E929-7C5D-4D92-9893-59A49F899871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CA4BB6A1-432A-4E5F-8D2E-1E9BD5B4FE09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400" dirty="0" smtClean="0">
              <a:latin typeface="Myriad Pro" panose="020B0503030403020204" pitchFamily="34" charset="0"/>
              <a:cs typeface="Calibri" panose="020F0502020204030204" pitchFamily="34" charset="0"/>
            </a:rPr>
            <a:t>Environmental and/or social sustainability structuring and impact assessments</a:t>
          </a:r>
          <a:endParaRPr lang="en-US" sz="1400" dirty="0">
            <a:latin typeface="Myriad Pro" panose="020B0503030403020204" pitchFamily="34" charset="0"/>
            <a:cs typeface="Calibri" panose="020F0502020204030204" pitchFamily="34" charset="0"/>
          </a:endParaRPr>
        </a:p>
      </dgm:t>
    </dgm:pt>
    <dgm:pt modelId="{A43AC2C2-D33F-47D6-B99D-1674565C4330}" type="parTrans" cxnId="{2FAC6882-919F-4F79-80B2-8E21B62679A7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7EEA2787-47B6-4C8B-AB54-553919CDE494}" type="sibTrans" cxnId="{2FAC6882-919F-4F79-80B2-8E21B62679A7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C0DFB1FB-43A5-45FD-B9B6-A93D8E8C0F52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400" dirty="0" smtClean="0">
              <a:latin typeface="Myriad Pro" panose="020B0503030403020204" pitchFamily="34" charset="0"/>
              <a:cs typeface="Calibri" panose="020F0502020204030204" pitchFamily="34" charset="0"/>
            </a:rPr>
            <a:t>Procurement and compatibility with State aid rules</a:t>
          </a:r>
          <a:endParaRPr lang="en-US" sz="1400" dirty="0">
            <a:latin typeface="Myriad Pro" panose="020B0503030403020204" pitchFamily="34" charset="0"/>
            <a:cs typeface="Calibri" panose="020F0502020204030204" pitchFamily="34" charset="0"/>
          </a:endParaRPr>
        </a:p>
      </dgm:t>
    </dgm:pt>
    <dgm:pt modelId="{FCBD4BD2-12F1-48E8-A725-5F847CFC6986}" type="parTrans" cxnId="{9A0C6D3D-37C8-417A-B9D3-42B99FFF81DE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B3E317C1-ECE0-4268-A265-D1937C2B5E34}" type="sibTrans" cxnId="{9A0C6D3D-37C8-417A-B9D3-42B99FFF81DE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1AE41113-1159-4055-8614-6FA9B2167BE6}">
      <dgm:prSet custT="1"/>
      <dgm:spPr>
        <a:solidFill>
          <a:srgbClr val="387841"/>
        </a:solidFill>
      </dgm:spPr>
      <dgm:t>
        <a:bodyPr/>
        <a:lstStyle/>
        <a:p>
          <a:r>
            <a:rPr lang="en-US" sz="1600" b="1" smtClean="0">
              <a:latin typeface="Myriad Pro" panose="020B0503030403020204" pitchFamily="34" charset="0"/>
              <a:cs typeface="Calibri" panose="020F0502020204030204" pitchFamily="34" charset="0"/>
            </a:rPr>
            <a:t>Market development</a:t>
          </a:r>
          <a:endParaRPr lang="en-US" sz="1600" b="1" dirty="0">
            <a:latin typeface="Myriad Pro" panose="020B0503030403020204" pitchFamily="34" charset="0"/>
            <a:cs typeface="Calibri" panose="020F0502020204030204" pitchFamily="34" charset="0"/>
          </a:endParaRPr>
        </a:p>
      </dgm:t>
    </dgm:pt>
    <dgm:pt modelId="{49C2A3EB-AD45-40F0-BB8F-831E767A66CD}" type="parTrans" cxnId="{9ED8863D-568F-4070-AB48-14EEEEE174E4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7C7B3F26-3184-41A2-88CD-4D809BF7CF91}" type="sibTrans" cxnId="{9ED8863D-568F-4070-AB48-14EEEEE174E4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3587E970-FEFD-4CAF-A029-34BE994A08DC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400" smtClean="0">
              <a:latin typeface="Myriad Pro" panose="020B0503030403020204" pitchFamily="34" charset="0"/>
              <a:cs typeface="Calibri" panose="020F0502020204030204" pitchFamily="34" charset="0"/>
            </a:rPr>
            <a:t>Market development activities</a:t>
          </a:r>
          <a:endParaRPr lang="en-US" sz="1400" dirty="0">
            <a:latin typeface="Myriad Pro" panose="020B0503030403020204" pitchFamily="34" charset="0"/>
            <a:cs typeface="Calibri" panose="020F0502020204030204" pitchFamily="34" charset="0"/>
          </a:endParaRPr>
        </a:p>
      </dgm:t>
    </dgm:pt>
    <dgm:pt modelId="{270D2A48-9BA3-49ED-9F16-D26C18991019}" type="parTrans" cxnId="{97CD3B12-5910-4A21-962B-8675BA27BD33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0F4525F6-EDDE-42FC-8764-8BDA81700BC4}" type="sibTrans" cxnId="{97CD3B12-5910-4A21-962B-8675BA27BD33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E044F286-5450-4EEB-A2A4-8C16A95D7681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400" dirty="0" smtClean="0">
              <a:latin typeface="Myriad Pro" panose="020B0503030403020204" pitchFamily="34" charset="0"/>
              <a:cs typeface="Calibri" panose="020F0502020204030204" pitchFamily="34" charset="0"/>
            </a:rPr>
            <a:t>Communication &amp; awareness raising</a:t>
          </a:r>
          <a:endParaRPr lang="en-US" sz="1400" dirty="0">
            <a:latin typeface="Myriad Pro" panose="020B0503030403020204" pitchFamily="34" charset="0"/>
            <a:cs typeface="Calibri" panose="020F0502020204030204" pitchFamily="34" charset="0"/>
          </a:endParaRPr>
        </a:p>
      </dgm:t>
    </dgm:pt>
    <dgm:pt modelId="{7C3F7B0E-48AC-4C9A-896B-BCAB238044F7}" type="parTrans" cxnId="{1C3B5218-65BE-4C22-B8EE-D9191CC3217C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A0214514-C3CF-4156-A116-63F088A2AF93}" type="sibTrans" cxnId="{1C3B5218-65BE-4C22-B8EE-D9191CC3217C}">
      <dgm:prSet/>
      <dgm:spPr/>
      <dgm:t>
        <a:bodyPr/>
        <a:lstStyle/>
        <a:p>
          <a:endParaRPr lang="en-US" sz="1400">
            <a:latin typeface="Myriad Pro" panose="020B0503030403020204" pitchFamily="34" charset="0"/>
          </a:endParaRPr>
        </a:p>
      </dgm:t>
    </dgm:pt>
    <dgm:pt modelId="{C70D1D39-8773-4D2F-ABFF-64C8C47CF5AD}" type="pres">
      <dgm:prSet presAssocID="{DDAF540E-0B6B-433B-9225-9903A3A270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715AD8-3B4B-4B8A-8A28-8D4B823935EF}" type="pres">
      <dgm:prSet presAssocID="{74A9E77E-EBA3-420F-9D88-B4B256227130}" presName="parentLin" presStyleCnt="0"/>
      <dgm:spPr/>
      <dgm:t>
        <a:bodyPr/>
        <a:lstStyle/>
        <a:p>
          <a:endParaRPr lang="en-US"/>
        </a:p>
      </dgm:t>
    </dgm:pt>
    <dgm:pt modelId="{73A605F5-6C98-4C1B-B231-6F23C229E1EB}" type="pres">
      <dgm:prSet presAssocID="{74A9E77E-EBA3-420F-9D88-B4B25622713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D86D0FF-AEE9-4F84-8991-1A556E7108B2}" type="pres">
      <dgm:prSet presAssocID="{74A9E77E-EBA3-420F-9D88-B4B256227130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837440B-2849-4DBF-97A7-ABD340B77F17}" type="pres">
      <dgm:prSet presAssocID="{74A9E77E-EBA3-420F-9D88-B4B256227130}" presName="negativeSpace" presStyleCnt="0"/>
      <dgm:spPr/>
      <dgm:t>
        <a:bodyPr/>
        <a:lstStyle/>
        <a:p>
          <a:endParaRPr lang="en-US"/>
        </a:p>
      </dgm:t>
    </dgm:pt>
    <dgm:pt modelId="{054E6AE9-C275-47EA-B9A4-B46AC11099E8}" type="pres">
      <dgm:prSet presAssocID="{74A9E77E-EBA3-420F-9D88-B4B25622713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B32B5-7B78-4817-9056-98AECE59DE45}" type="pres">
      <dgm:prSet presAssocID="{7617B6C6-91D6-453E-B203-BDC888E9272F}" presName="spaceBetweenRectangles" presStyleCnt="0"/>
      <dgm:spPr/>
      <dgm:t>
        <a:bodyPr/>
        <a:lstStyle/>
        <a:p>
          <a:endParaRPr lang="en-US"/>
        </a:p>
      </dgm:t>
    </dgm:pt>
    <dgm:pt modelId="{B0538FAF-E948-4DFE-95E3-2051C98272E1}" type="pres">
      <dgm:prSet presAssocID="{84F0FF97-F19E-470B-9F76-D5B8EDAB55A0}" presName="parentLin" presStyleCnt="0"/>
      <dgm:spPr/>
      <dgm:t>
        <a:bodyPr/>
        <a:lstStyle/>
        <a:p>
          <a:endParaRPr lang="en-US"/>
        </a:p>
      </dgm:t>
    </dgm:pt>
    <dgm:pt modelId="{F107FED3-61C1-430A-838E-56DB2F21D240}" type="pres">
      <dgm:prSet presAssocID="{84F0FF97-F19E-470B-9F76-D5B8EDAB55A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D3A089B-8813-4FD5-9E53-5EE632662881}" type="pres">
      <dgm:prSet presAssocID="{84F0FF97-F19E-470B-9F76-D5B8EDAB55A0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4B2D33-C044-44A0-A1E1-6B40E6CF8329}" type="pres">
      <dgm:prSet presAssocID="{84F0FF97-F19E-470B-9F76-D5B8EDAB55A0}" presName="negativeSpace" presStyleCnt="0"/>
      <dgm:spPr/>
      <dgm:t>
        <a:bodyPr/>
        <a:lstStyle/>
        <a:p>
          <a:endParaRPr lang="en-US"/>
        </a:p>
      </dgm:t>
    </dgm:pt>
    <dgm:pt modelId="{C3A3A59C-B87E-447F-A8A4-4CC95C0D498D}" type="pres">
      <dgm:prSet presAssocID="{84F0FF97-F19E-470B-9F76-D5B8EDAB55A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91513-B747-4EF8-A360-9AD3FE55B30A}" type="pres">
      <dgm:prSet presAssocID="{2B3F0435-7670-4549-97F8-5BAF3F9871EF}" presName="spaceBetweenRectangles" presStyleCnt="0"/>
      <dgm:spPr/>
      <dgm:t>
        <a:bodyPr/>
        <a:lstStyle/>
        <a:p>
          <a:endParaRPr lang="en-US"/>
        </a:p>
      </dgm:t>
    </dgm:pt>
    <dgm:pt modelId="{FF2EE92E-39AB-4729-BEBC-609A7F84A7F7}" type="pres">
      <dgm:prSet presAssocID="{1AE41113-1159-4055-8614-6FA9B2167BE6}" presName="parentLin" presStyleCnt="0"/>
      <dgm:spPr/>
      <dgm:t>
        <a:bodyPr/>
        <a:lstStyle/>
        <a:p>
          <a:endParaRPr lang="en-US"/>
        </a:p>
      </dgm:t>
    </dgm:pt>
    <dgm:pt modelId="{26ACFB00-F9A1-455D-8E74-108DF299F492}" type="pres">
      <dgm:prSet presAssocID="{1AE41113-1159-4055-8614-6FA9B2167BE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453DB44-B9BD-4A29-B61F-13F77E2EFD2D}" type="pres">
      <dgm:prSet presAssocID="{1AE41113-1159-4055-8614-6FA9B2167BE6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71E9C17-1CFE-4EF5-BC61-66E7213E6C4E}" type="pres">
      <dgm:prSet presAssocID="{1AE41113-1159-4055-8614-6FA9B2167BE6}" presName="negativeSpace" presStyleCnt="0"/>
      <dgm:spPr/>
      <dgm:t>
        <a:bodyPr/>
        <a:lstStyle/>
        <a:p>
          <a:endParaRPr lang="en-US"/>
        </a:p>
      </dgm:t>
    </dgm:pt>
    <dgm:pt modelId="{A5738062-6E8B-49A1-84BA-2CFDA79ECB05}" type="pres">
      <dgm:prSet presAssocID="{1AE41113-1159-4055-8614-6FA9B2167BE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2A1608-CC6F-4EB0-B5E5-BAF51547A0A9}" type="presOf" srcId="{DDAF540E-0B6B-433B-9225-9903A3A27023}" destId="{C70D1D39-8773-4D2F-ABFF-64C8C47CF5AD}" srcOrd="0" destOrd="0" presId="urn:microsoft.com/office/officeart/2005/8/layout/list1"/>
    <dgm:cxn modelId="{97CD3B12-5910-4A21-962B-8675BA27BD33}" srcId="{1AE41113-1159-4055-8614-6FA9B2167BE6}" destId="{3587E970-FEFD-4CAF-A029-34BE994A08DC}" srcOrd="0" destOrd="0" parTransId="{270D2A48-9BA3-49ED-9F16-D26C18991019}" sibTransId="{0F4525F6-EDDE-42FC-8764-8BDA81700BC4}"/>
    <dgm:cxn modelId="{735EE407-A4A1-4707-8134-D4F856E50A13}" type="presOf" srcId="{CA4BB6A1-432A-4E5F-8D2E-1E9BD5B4FE09}" destId="{C3A3A59C-B87E-447F-A8A4-4CC95C0D498D}" srcOrd="0" destOrd="1" presId="urn:microsoft.com/office/officeart/2005/8/layout/list1"/>
    <dgm:cxn modelId="{F4CC68E3-FAA8-4E94-A137-81738E7072FA}" type="presOf" srcId="{886CCBEB-F6AE-4B6B-B84A-DEBA524EF28D}" destId="{C3A3A59C-B87E-447F-A8A4-4CC95C0D498D}" srcOrd="0" destOrd="0" presId="urn:microsoft.com/office/officeart/2005/8/layout/list1"/>
    <dgm:cxn modelId="{084AF8EA-1B0E-4734-B8FC-6F0B28BC9472}" type="presOf" srcId="{1AE41113-1159-4055-8614-6FA9B2167BE6}" destId="{9453DB44-B9BD-4A29-B61F-13F77E2EFD2D}" srcOrd="1" destOrd="0" presId="urn:microsoft.com/office/officeart/2005/8/layout/list1"/>
    <dgm:cxn modelId="{9A0C6D3D-37C8-417A-B9D3-42B99FFF81DE}" srcId="{84F0FF97-F19E-470B-9F76-D5B8EDAB55A0}" destId="{C0DFB1FB-43A5-45FD-B9B6-A93D8E8C0F52}" srcOrd="2" destOrd="0" parTransId="{FCBD4BD2-12F1-48E8-A725-5F847CFC6986}" sibTransId="{B3E317C1-ECE0-4268-A265-D1937C2B5E34}"/>
    <dgm:cxn modelId="{FE70C882-46E9-4F41-9F2E-216F37BA278B}" srcId="{74A9E77E-EBA3-420F-9D88-B4B256227130}" destId="{F27901F9-85CE-47E2-8037-8C2AA55577E0}" srcOrd="2" destOrd="0" parTransId="{AFC74BDF-98A8-46A9-9425-CD61C5DFFA6E}" sibTransId="{7906B280-0705-49C7-AE7B-4B7BDB2CC688}"/>
    <dgm:cxn modelId="{0CF483C3-5ECE-4228-A92C-078D7D385007}" type="presOf" srcId="{3587E970-FEFD-4CAF-A029-34BE994A08DC}" destId="{A5738062-6E8B-49A1-84BA-2CFDA79ECB05}" srcOrd="0" destOrd="0" presId="urn:microsoft.com/office/officeart/2005/8/layout/list1"/>
    <dgm:cxn modelId="{7820FE47-BE16-49AF-81F3-C02F08F8E2B5}" type="presOf" srcId="{1AE41113-1159-4055-8614-6FA9B2167BE6}" destId="{26ACFB00-F9A1-455D-8E74-108DF299F492}" srcOrd="0" destOrd="0" presId="urn:microsoft.com/office/officeart/2005/8/layout/list1"/>
    <dgm:cxn modelId="{9ED8863D-568F-4070-AB48-14EEEEE174E4}" srcId="{DDAF540E-0B6B-433B-9225-9903A3A27023}" destId="{1AE41113-1159-4055-8614-6FA9B2167BE6}" srcOrd="2" destOrd="0" parTransId="{49C2A3EB-AD45-40F0-BB8F-831E767A66CD}" sibTransId="{7C7B3F26-3184-41A2-88CD-4D809BF7CF91}"/>
    <dgm:cxn modelId="{9016A153-7627-4F6B-9816-E73113E29CA8}" type="presOf" srcId="{84F0FF97-F19E-470B-9F76-D5B8EDAB55A0}" destId="{F107FED3-61C1-430A-838E-56DB2F21D240}" srcOrd="0" destOrd="0" presId="urn:microsoft.com/office/officeart/2005/8/layout/list1"/>
    <dgm:cxn modelId="{3D29E929-7C5D-4D92-9893-59A49F899871}" srcId="{84F0FF97-F19E-470B-9F76-D5B8EDAB55A0}" destId="{886CCBEB-F6AE-4B6B-B84A-DEBA524EF28D}" srcOrd="0" destOrd="0" parTransId="{D2E471BE-B016-409F-A4C2-D210AF14A59A}" sibTransId="{9A76A0F0-6728-43D4-B768-3250D725943F}"/>
    <dgm:cxn modelId="{01FD2A5E-1406-435A-8ACC-1A7187704E7F}" type="presOf" srcId="{89DE154C-EEAD-40AE-B8E4-835CFFCB4609}" destId="{054E6AE9-C275-47EA-B9A4-B46AC11099E8}" srcOrd="0" destOrd="4" presId="urn:microsoft.com/office/officeart/2005/8/layout/list1"/>
    <dgm:cxn modelId="{184D3ECD-204F-454E-A43E-D3F70DE5240D}" type="presOf" srcId="{C0DFB1FB-43A5-45FD-B9B6-A93D8E8C0F52}" destId="{C3A3A59C-B87E-447F-A8A4-4CC95C0D498D}" srcOrd="0" destOrd="2" presId="urn:microsoft.com/office/officeart/2005/8/layout/list1"/>
    <dgm:cxn modelId="{8CBF4009-46C9-40DC-A8DC-EB041233D587}" type="presOf" srcId="{87B3F07E-0BCE-4F3B-A766-D273850D6FB1}" destId="{054E6AE9-C275-47EA-B9A4-B46AC11099E8}" srcOrd="0" destOrd="1" presId="urn:microsoft.com/office/officeart/2005/8/layout/list1"/>
    <dgm:cxn modelId="{1C3B5218-65BE-4C22-B8EE-D9191CC3217C}" srcId="{1AE41113-1159-4055-8614-6FA9B2167BE6}" destId="{E044F286-5450-4EEB-A2A4-8C16A95D7681}" srcOrd="1" destOrd="0" parTransId="{7C3F7B0E-48AC-4C9A-896B-BCAB238044F7}" sibTransId="{A0214514-C3CF-4156-A116-63F088A2AF93}"/>
    <dgm:cxn modelId="{7CB49C03-F8EA-408C-9F31-95D1FED5D41E}" type="presOf" srcId="{74A9E77E-EBA3-420F-9D88-B4B256227130}" destId="{DD86D0FF-AEE9-4F84-8991-1A556E7108B2}" srcOrd="1" destOrd="0" presId="urn:microsoft.com/office/officeart/2005/8/layout/list1"/>
    <dgm:cxn modelId="{28299083-23A0-4A5E-B75E-4AD8450A4297}" type="presOf" srcId="{2C5A4045-5881-45C6-9AF1-593E87A4BA3B}" destId="{054E6AE9-C275-47EA-B9A4-B46AC11099E8}" srcOrd="0" destOrd="3" presId="urn:microsoft.com/office/officeart/2005/8/layout/list1"/>
    <dgm:cxn modelId="{2FAC6882-919F-4F79-80B2-8E21B62679A7}" srcId="{84F0FF97-F19E-470B-9F76-D5B8EDAB55A0}" destId="{CA4BB6A1-432A-4E5F-8D2E-1E9BD5B4FE09}" srcOrd="1" destOrd="0" parTransId="{A43AC2C2-D33F-47D6-B99D-1674565C4330}" sibTransId="{7EEA2787-47B6-4C8B-AB54-553919CDE494}"/>
    <dgm:cxn modelId="{CD1051A2-747A-4072-9C4E-31CC586EA337}" srcId="{74A9E77E-EBA3-420F-9D88-B4B256227130}" destId="{87B3F07E-0BCE-4F3B-A766-D273850D6FB1}" srcOrd="1" destOrd="0" parTransId="{5D6CD019-7148-4CC7-BC0B-53EDA017132D}" sibTransId="{42DCA9DD-0BE7-430E-B1A9-B0826C8D8EEE}"/>
    <dgm:cxn modelId="{4EB37ECE-B387-4907-8770-FCB4C916DBF4}" srcId="{74A9E77E-EBA3-420F-9D88-B4B256227130}" destId="{89DE154C-EEAD-40AE-B8E4-835CFFCB4609}" srcOrd="4" destOrd="0" parTransId="{F846F138-4A9F-4675-8180-44480E8CE220}" sibTransId="{4F9CD258-43B8-420A-A7E4-6123E045F23A}"/>
    <dgm:cxn modelId="{EFDB9110-8222-4312-B284-673900B7BA00}" type="presOf" srcId="{F27901F9-85CE-47E2-8037-8C2AA55577E0}" destId="{054E6AE9-C275-47EA-B9A4-B46AC11099E8}" srcOrd="0" destOrd="2" presId="urn:microsoft.com/office/officeart/2005/8/layout/list1"/>
    <dgm:cxn modelId="{C64205DC-4CA4-4955-B4F0-A5724A2D2C1F}" srcId="{74A9E77E-EBA3-420F-9D88-B4B256227130}" destId="{D38638EB-C4D1-42D5-992F-AA196A11BA42}" srcOrd="0" destOrd="0" parTransId="{E21E66B4-CEBB-43DE-ADC8-7781BC0891A7}" sibTransId="{4067C1C6-F797-4677-9CB7-8B52E6FF1C58}"/>
    <dgm:cxn modelId="{D4F24684-BE84-4CAC-9758-182DD5DA8778}" type="presOf" srcId="{74A9E77E-EBA3-420F-9D88-B4B256227130}" destId="{73A605F5-6C98-4C1B-B231-6F23C229E1EB}" srcOrd="0" destOrd="0" presId="urn:microsoft.com/office/officeart/2005/8/layout/list1"/>
    <dgm:cxn modelId="{595F2B43-DC35-47A5-88BD-737734842AD3}" type="presOf" srcId="{D38638EB-C4D1-42D5-992F-AA196A11BA42}" destId="{054E6AE9-C275-47EA-B9A4-B46AC11099E8}" srcOrd="0" destOrd="0" presId="urn:microsoft.com/office/officeart/2005/8/layout/list1"/>
    <dgm:cxn modelId="{8B0FDE9B-4D26-4BA7-ACE3-212593087604}" srcId="{74A9E77E-EBA3-420F-9D88-B4B256227130}" destId="{2C5A4045-5881-45C6-9AF1-593E87A4BA3B}" srcOrd="3" destOrd="0" parTransId="{4449C07F-7F10-4BB1-97D1-941DDFB062A0}" sibTransId="{D404FD42-B90E-4D37-AF3B-D93EDBAA4946}"/>
    <dgm:cxn modelId="{96E0B938-BA11-4371-BB98-8E52E2903307}" srcId="{DDAF540E-0B6B-433B-9225-9903A3A27023}" destId="{84F0FF97-F19E-470B-9F76-D5B8EDAB55A0}" srcOrd="1" destOrd="0" parTransId="{77CF5640-EADD-4B27-B37E-0440D617DC10}" sibTransId="{2B3F0435-7670-4549-97F8-5BAF3F9871EF}"/>
    <dgm:cxn modelId="{3D29779D-126C-449E-9166-B18BBE6768FB}" srcId="{DDAF540E-0B6B-433B-9225-9903A3A27023}" destId="{74A9E77E-EBA3-420F-9D88-B4B256227130}" srcOrd="0" destOrd="0" parTransId="{D5298C8A-7BEB-4501-ABAA-015D5ED65B45}" sibTransId="{7617B6C6-91D6-453E-B203-BDC888E9272F}"/>
    <dgm:cxn modelId="{074E206D-4752-4D1E-8D50-63859E679BFA}" type="presOf" srcId="{84F0FF97-F19E-470B-9F76-D5B8EDAB55A0}" destId="{6D3A089B-8813-4FD5-9E53-5EE632662881}" srcOrd="1" destOrd="0" presId="urn:microsoft.com/office/officeart/2005/8/layout/list1"/>
    <dgm:cxn modelId="{9AD839B4-D6E5-48CB-B6A2-D61FDED61D66}" type="presOf" srcId="{E044F286-5450-4EEB-A2A4-8C16A95D7681}" destId="{A5738062-6E8B-49A1-84BA-2CFDA79ECB05}" srcOrd="0" destOrd="1" presId="urn:microsoft.com/office/officeart/2005/8/layout/list1"/>
    <dgm:cxn modelId="{D862AA56-F0D7-4066-ABA3-FD6994B07ED1}" type="presParOf" srcId="{C70D1D39-8773-4D2F-ABFF-64C8C47CF5AD}" destId="{E6715AD8-3B4B-4B8A-8A28-8D4B823935EF}" srcOrd="0" destOrd="0" presId="urn:microsoft.com/office/officeart/2005/8/layout/list1"/>
    <dgm:cxn modelId="{B7F96182-F427-4662-A356-20F8EF1EC9D1}" type="presParOf" srcId="{E6715AD8-3B4B-4B8A-8A28-8D4B823935EF}" destId="{73A605F5-6C98-4C1B-B231-6F23C229E1EB}" srcOrd="0" destOrd="0" presId="urn:microsoft.com/office/officeart/2005/8/layout/list1"/>
    <dgm:cxn modelId="{3A74F3DA-5E1C-4FAB-81F8-5CC95392BF0A}" type="presParOf" srcId="{E6715AD8-3B4B-4B8A-8A28-8D4B823935EF}" destId="{DD86D0FF-AEE9-4F84-8991-1A556E7108B2}" srcOrd="1" destOrd="0" presId="urn:microsoft.com/office/officeart/2005/8/layout/list1"/>
    <dgm:cxn modelId="{E6C33D1D-8D3E-4CF7-975A-C4F3446EEAF8}" type="presParOf" srcId="{C70D1D39-8773-4D2F-ABFF-64C8C47CF5AD}" destId="{5837440B-2849-4DBF-97A7-ABD340B77F17}" srcOrd="1" destOrd="0" presId="urn:microsoft.com/office/officeart/2005/8/layout/list1"/>
    <dgm:cxn modelId="{F3EE641D-AB81-4E91-9A42-04D46B5FF5CB}" type="presParOf" srcId="{C70D1D39-8773-4D2F-ABFF-64C8C47CF5AD}" destId="{054E6AE9-C275-47EA-B9A4-B46AC11099E8}" srcOrd="2" destOrd="0" presId="urn:microsoft.com/office/officeart/2005/8/layout/list1"/>
    <dgm:cxn modelId="{C5D32944-41C1-461F-89E5-6CDE7DBC2BC6}" type="presParOf" srcId="{C70D1D39-8773-4D2F-ABFF-64C8C47CF5AD}" destId="{8E0B32B5-7B78-4817-9056-98AECE59DE45}" srcOrd="3" destOrd="0" presId="urn:microsoft.com/office/officeart/2005/8/layout/list1"/>
    <dgm:cxn modelId="{245F5655-8AE3-443D-8697-B9CBF119B01C}" type="presParOf" srcId="{C70D1D39-8773-4D2F-ABFF-64C8C47CF5AD}" destId="{B0538FAF-E948-4DFE-95E3-2051C98272E1}" srcOrd="4" destOrd="0" presId="urn:microsoft.com/office/officeart/2005/8/layout/list1"/>
    <dgm:cxn modelId="{CD0F2E1F-9C9C-4924-8E45-87624868C600}" type="presParOf" srcId="{B0538FAF-E948-4DFE-95E3-2051C98272E1}" destId="{F107FED3-61C1-430A-838E-56DB2F21D240}" srcOrd="0" destOrd="0" presId="urn:microsoft.com/office/officeart/2005/8/layout/list1"/>
    <dgm:cxn modelId="{64190A11-C926-4A58-8C6B-A6267E041CA7}" type="presParOf" srcId="{B0538FAF-E948-4DFE-95E3-2051C98272E1}" destId="{6D3A089B-8813-4FD5-9E53-5EE632662881}" srcOrd="1" destOrd="0" presId="urn:microsoft.com/office/officeart/2005/8/layout/list1"/>
    <dgm:cxn modelId="{4D2CB8F3-7B23-4973-9016-E34D69F8234C}" type="presParOf" srcId="{C70D1D39-8773-4D2F-ABFF-64C8C47CF5AD}" destId="{5A4B2D33-C044-44A0-A1E1-6B40E6CF8329}" srcOrd="5" destOrd="0" presId="urn:microsoft.com/office/officeart/2005/8/layout/list1"/>
    <dgm:cxn modelId="{1E2A6000-8A81-43BD-95E2-46A08E65A25B}" type="presParOf" srcId="{C70D1D39-8773-4D2F-ABFF-64C8C47CF5AD}" destId="{C3A3A59C-B87E-447F-A8A4-4CC95C0D498D}" srcOrd="6" destOrd="0" presId="urn:microsoft.com/office/officeart/2005/8/layout/list1"/>
    <dgm:cxn modelId="{37C5D4EF-DA05-499E-852A-51A4DDE1D04F}" type="presParOf" srcId="{C70D1D39-8773-4D2F-ABFF-64C8C47CF5AD}" destId="{63791513-B747-4EF8-A360-9AD3FE55B30A}" srcOrd="7" destOrd="0" presId="urn:microsoft.com/office/officeart/2005/8/layout/list1"/>
    <dgm:cxn modelId="{F7EF3F41-49E8-47F0-8BAA-881CC896AB53}" type="presParOf" srcId="{C70D1D39-8773-4D2F-ABFF-64C8C47CF5AD}" destId="{FF2EE92E-39AB-4729-BEBC-609A7F84A7F7}" srcOrd="8" destOrd="0" presId="urn:microsoft.com/office/officeart/2005/8/layout/list1"/>
    <dgm:cxn modelId="{AEBE89DF-DAB8-4C07-A2CD-FD4F3F835CEA}" type="presParOf" srcId="{FF2EE92E-39AB-4729-BEBC-609A7F84A7F7}" destId="{26ACFB00-F9A1-455D-8E74-108DF299F492}" srcOrd="0" destOrd="0" presId="urn:microsoft.com/office/officeart/2005/8/layout/list1"/>
    <dgm:cxn modelId="{071CE8E3-2435-407E-934F-3AA60138A2C4}" type="presParOf" srcId="{FF2EE92E-39AB-4729-BEBC-609A7F84A7F7}" destId="{9453DB44-B9BD-4A29-B61F-13F77E2EFD2D}" srcOrd="1" destOrd="0" presId="urn:microsoft.com/office/officeart/2005/8/layout/list1"/>
    <dgm:cxn modelId="{618D3F85-D9AE-4F97-90CE-DAC98777A75D}" type="presParOf" srcId="{C70D1D39-8773-4D2F-ABFF-64C8C47CF5AD}" destId="{071E9C17-1CFE-4EF5-BC61-66E7213E6C4E}" srcOrd="9" destOrd="0" presId="urn:microsoft.com/office/officeart/2005/8/layout/list1"/>
    <dgm:cxn modelId="{D5B02B31-6FA1-4DEC-A6DA-8551CA7AC3DF}" type="presParOf" srcId="{C70D1D39-8773-4D2F-ABFF-64C8C47CF5AD}" destId="{A5738062-6E8B-49A1-84BA-2CFDA79ECB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E6AE9-C275-47EA-B9A4-B46AC11099E8}">
      <dsp:nvSpPr>
        <dsp:cNvPr id="0" name=""/>
        <dsp:cNvSpPr/>
      </dsp:nvSpPr>
      <dsp:spPr>
        <a:xfrm>
          <a:off x="0" y="159225"/>
          <a:ext cx="5720690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989" tIns="208280" rIns="44398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Myriad Pro" panose="020B0503030403020204" pitchFamily="34" charset="0"/>
              <a:cs typeface="Calibri" panose="020F0502020204030204" pitchFamily="34" charset="0"/>
            </a:rPr>
            <a:t>Project identification/generation </a:t>
          </a:r>
          <a:endParaRPr lang="en-US" sz="1400" kern="1200" dirty="0">
            <a:latin typeface="Myriad Pro" panose="020B050303040302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Myriad Pro" panose="020B0503030403020204" pitchFamily="34" charset="0"/>
              <a:cs typeface="Calibri" panose="020F0502020204030204" pitchFamily="34" charset="0"/>
            </a:rPr>
            <a:t>Project preparation &amp; development</a:t>
          </a:r>
          <a:endParaRPr lang="en-US" sz="1400" kern="1200" dirty="0">
            <a:latin typeface="Myriad Pro" panose="020B050303040302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Myriad Pro" panose="020B0503030403020204" pitchFamily="34" charset="0"/>
              <a:cs typeface="Calibri" panose="020F0502020204030204" pitchFamily="34" charset="0"/>
            </a:rPr>
            <a:t>Planning &amp; implementation of investment projects</a:t>
          </a:r>
          <a:endParaRPr lang="en-US" sz="1400" kern="1200" dirty="0">
            <a:latin typeface="Myriad Pro" panose="020B050303040302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Myriad Pro" panose="020B0503030403020204" pitchFamily="34" charset="0"/>
              <a:cs typeface="Calibri" panose="020F0502020204030204" pitchFamily="34" charset="0"/>
            </a:rPr>
            <a:t>Financial structuring </a:t>
          </a:r>
          <a:endParaRPr lang="en-US" sz="1400" kern="1200" dirty="0">
            <a:latin typeface="Myriad Pro" panose="020B050303040302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Myriad Pro" panose="020B0503030403020204" pitchFamily="34" charset="0"/>
              <a:cs typeface="Calibri" panose="020F0502020204030204" pitchFamily="34" charset="0"/>
            </a:rPr>
            <a:t>Establishment of investment platforms &amp; blending facilities</a:t>
          </a:r>
          <a:endParaRPr lang="en-US" sz="1400" kern="1200" dirty="0">
            <a:latin typeface="Myriad Pro" panose="020B0503030403020204" pitchFamily="34" charset="0"/>
            <a:cs typeface="Calibri" panose="020F0502020204030204" pitchFamily="34" charset="0"/>
          </a:endParaRPr>
        </a:p>
      </dsp:txBody>
      <dsp:txXfrm>
        <a:off x="0" y="159225"/>
        <a:ext cx="5720690" cy="1953000"/>
      </dsp:txXfrm>
    </dsp:sp>
    <dsp:sp modelId="{DD86D0FF-AEE9-4F84-8991-1A556E7108B2}">
      <dsp:nvSpPr>
        <dsp:cNvPr id="0" name=""/>
        <dsp:cNvSpPr/>
      </dsp:nvSpPr>
      <dsp:spPr>
        <a:xfrm>
          <a:off x="286034" y="11625"/>
          <a:ext cx="4004483" cy="295200"/>
        </a:xfrm>
        <a:prstGeom prst="rect">
          <a:avLst/>
        </a:prstGeom>
        <a:solidFill>
          <a:srgbClr val="3878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360" tIns="0" rIns="1513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Myriad Pro" panose="020B0503030403020204" pitchFamily="34" charset="0"/>
              <a:cs typeface="Calibri" panose="020F0502020204030204" pitchFamily="34" charset="0"/>
            </a:rPr>
            <a:t>Project advisory</a:t>
          </a:r>
          <a:endParaRPr lang="en-US" sz="1600" kern="1200" dirty="0">
            <a:latin typeface="Myriad Pro" panose="020B0503030403020204" pitchFamily="34" charset="0"/>
          </a:endParaRPr>
        </a:p>
      </dsp:txBody>
      <dsp:txXfrm>
        <a:off x="286034" y="11625"/>
        <a:ext cx="4004483" cy="295200"/>
      </dsp:txXfrm>
    </dsp:sp>
    <dsp:sp modelId="{C3A3A59C-B87E-447F-A8A4-4CC95C0D498D}">
      <dsp:nvSpPr>
        <dsp:cNvPr id="0" name=""/>
        <dsp:cNvSpPr/>
      </dsp:nvSpPr>
      <dsp:spPr>
        <a:xfrm>
          <a:off x="0" y="2313826"/>
          <a:ext cx="572069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989" tIns="208280" rIns="44398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Myriad Pro" panose="020B0503030403020204" pitchFamily="34" charset="0"/>
              <a:cs typeface="Calibri" panose="020F0502020204030204" pitchFamily="34" charset="0"/>
            </a:rPr>
            <a:t>Strengthening capacity &amp; investment readiness of organizations</a:t>
          </a:r>
          <a:endParaRPr lang="en-US" sz="1400" kern="1200" dirty="0">
            <a:latin typeface="Myriad Pro" panose="020B050303040302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Myriad Pro" panose="020B0503030403020204" pitchFamily="34" charset="0"/>
              <a:cs typeface="Calibri" panose="020F0502020204030204" pitchFamily="34" charset="0"/>
            </a:rPr>
            <a:t>Environmental and/or social sustainability structuring and impact assessments</a:t>
          </a:r>
          <a:endParaRPr lang="en-US" sz="1400" kern="1200" dirty="0">
            <a:latin typeface="Myriad Pro" panose="020B050303040302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Myriad Pro" panose="020B0503030403020204" pitchFamily="34" charset="0"/>
              <a:cs typeface="Calibri" panose="020F0502020204030204" pitchFamily="34" charset="0"/>
            </a:rPr>
            <a:t>Procurement and compatibility with State aid rules</a:t>
          </a:r>
          <a:endParaRPr lang="en-US" sz="1400" kern="1200" dirty="0">
            <a:latin typeface="Myriad Pro" panose="020B0503030403020204" pitchFamily="34" charset="0"/>
            <a:cs typeface="Calibri" panose="020F0502020204030204" pitchFamily="34" charset="0"/>
          </a:endParaRPr>
        </a:p>
      </dsp:txBody>
      <dsp:txXfrm>
        <a:off x="0" y="2313826"/>
        <a:ext cx="5720690" cy="1638000"/>
      </dsp:txXfrm>
    </dsp:sp>
    <dsp:sp modelId="{6D3A089B-8813-4FD5-9E53-5EE632662881}">
      <dsp:nvSpPr>
        <dsp:cNvPr id="0" name=""/>
        <dsp:cNvSpPr/>
      </dsp:nvSpPr>
      <dsp:spPr>
        <a:xfrm>
          <a:off x="286034" y="2166226"/>
          <a:ext cx="4004483" cy="295200"/>
        </a:xfrm>
        <a:prstGeom prst="rect">
          <a:avLst/>
        </a:prstGeom>
        <a:solidFill>
          <a:srgbClr val="3878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360" tIns="0" rIns="1513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Myriad Pro" panose="020B0503030403020204" pitchFamily="34" charset="0"/>
              <a:cs typeface="Calibri" panose="020F0502020204030204" pitchFamily="34" charset="0"/>
            </a:rPr>
            <a:t>Capacity building </a:t>
          </a:r>
          <a:endParaRPr lang="en-US" sz="1600" b="1" kern="1200" dirty="0">
            <a:latin typeface="Myriad Pro" panose="020B0503030403020204" pitchFamily="34" charset="0"/>
            <a:cs typeface="Calibri" panose="020F0502020204030204" pitchFamily="34" charset="0"/>
          </a:endParaRPr>
        </a:p>
      </dsp:txBody>
      <dsp:txXfrm>
        <a:off x="286034" y="2166226"/>
        <a:ext cx="4004483" cy="295200"/>
      </dsp:txXfrm>
    </dsp:sp>
    <dsp:sp modelId="{A5738062-6E8B-49A1-84BA-2CFDA79ECB05}">
      <dsp:nvSpPr>
        <dsp:cNvPr id="0" name=""/>
        <dsp:cNvSpPr/>
      </dsp:nvSpPr>
      <dsp:spPr>
        <a:xfrm>
          <a:off x="0" y="4153426"/>
          <a:ext cx="572069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989" tIns="208280" rIns="44398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Myriad Pro" panose="020B0503030403020204" pitchFamily="34" charset="0"/>
              <a:cs typeface="Calibri" panose="020F0502020204030204" pitchFamily="34" charset="0"/>
            </a:rPr>
            <a:t>Market development activities</a:t>
          </a:r>
          <a:endParaRPr lang="en-US" sz="1400" kern="1200" dirty="0">
            <a:latin typeface="Myriad Pro" panose="020B050303040302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Myriad Pro" panose="020B0503030403020204" pitchFamily="34" charset="0"/>
              <a:cs typeface="Calibri" panose="020F0502020204030204" pitchFamily="34" charset="0"/>
            </a:rPr>
            <a:t>Communication &amp; awareness raising</a:t>
          </a:r>
          <a:endParaRPr lang="en-US" sz="1400" kern="1200" dirty="0">
            <a:latin typeface="Myriad Pro" panose="020B0503030403020204" pitchFamily="34" charset="0"/>
            <a:cs typeface="Calibri" panose="020F0502020204030204" pitchFamily="34" charset="0"/>
          </a:endParaRPr>
        </a:p>
      </dsp:txBody>
      <dsp:txXfrm>
        <a:off x="0" y="4153426"/>
        <a:ext cx="5720690" cy="850500"/>
      </dsp:txXfrm>
    </dsp:sp>
    <dsp:sp modelId="{9453DB44-B9BD-4A29-B61F-13F77E2EFD2D}">
      <dsp:nvSpPr>
        <dsp:cNvPr id="0" name=""/>
        <dsp:cNvSpPr/>
      </dsp:nvSpPr>
      <dsp:spPr>
        <a:xfrm>
          <a:off x="286034" y="4005826"/>
          <a:ext cx="4004483" cy="295200"/>
        </a:xfrm>
        <a:prstGeom prst="rect">
          <a:avLst/>
        </a:prstGeom>
        <a:solidFill>
          <a:srgbClr val="3878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360" tIns="0" rIns="1513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Myriad Pro" panose="020B0503030403020204" pitchFamily="34" charset="0"/>
              <a:cs typeface="Calibri" panose="020F0502020204030204" pitchFamily="34" charset="0"/>
            </a:rPr>
            <a:t>Market development</a:t>
          </a:r>
          <a:endParaRPr lang="en-US" sz="1600" b="1" kern="1200" dirty="0">
            <a:latin typeface="Myriad Pro" panose="020B0503030403020204" pitchFamily="34" charset="0"/>
            <a:cs typeface="Calibri" panose="020F0502020204030204" pitchFamily="34" charset="0"/>
          </a:endParaRPr>
        </a:p>
      </dsp:txBody>
      <dsp:txXfrm>
        <a:off x="286034" y="4005826"/>
        <a:ext cx="4004483" cy="29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67CB-5F3A-4502-9FAF-8FD45DFA6CAB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2AE0-D7CF-4B0A-863A-5EB2D67E9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6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Myriad Pro" panose="020B0503030403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Myriad Pro" panose="020B0503030403020204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2AE0-D7CF-4B0A-863A-5EB2D67E9C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6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2AE0-D7CF-4B0A-863A-5EB2D67E9C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4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2AE0-D7CF-4B0A-863A-5EB2D67E9C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2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494-B30A-4222-9E24-738C22519F5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DC1-B72B-4F02-BF42-229CBB9F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494-B30A-4222-9E24-738C22519F5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DC1-B72B-4F02-BF42-229CBB9F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494-B30A-4222-9E24-738C22519F5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DC1-B72B-4F02-BF42-229CBB9F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8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" y="273687"/>
            <a:ext cx="10515600" cy="57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54400" y="870585"/>
            <a:ext cx="10513483" cy="57600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C5D330-782C-46C7-BE40-D68DC3486B33}"/>
              </a:ext>
            </a:extLst>
          </p:cNvPr>
          <p:cNvCxnSpPr/>
          <p:nvPr userDrawn="1"/>
        </p:nvCxnSpPr>
        <p:spPr>
          <a:xfrm>
            <a:off x="254400" y="870585"/>
            <a:ext cx="2709333" cy="0"/>
          </a:xfrm>
          <a:prstGeom prst="line">
            <a:avLst/>
          </a:prstGeom>
          <a:ln w="38100">
            <a:solidFill>
              <a:srgbClr val="CDD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2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F22D9-D311-4E42-B01F-596AB086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F4739-13A0-440F-8824-77A188F1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478AB-6A12-4BE5-BF88-31C778F7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316B24-49D7-4ADE-A608-DBEA3B7F489C}"/>
              </a:ext>
            </a:extLst>
          </p:cNvPr>
          <p:cNvCxnSpPr/>
          <p:nvPr userDrawn="1"/>
        </p:nvCxnSpPr>
        <p:spPr>
          <a:xfrm>
            <a:off x="254400" y="870585"/>
            <a:ext cx="2709333" cy="0"/>
          </a:xfrm>
          <a:prstGeom prst="line">
            <a:avLst/>
          </a:prstGeom>
          <a:ln w="38100">
            <a:solidFill>
              <a:srgbClr val="CDD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ED6D8FB-20BD-449D-B025-32407F712C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88998" y="1677198"/>
            <a:ext cx="1474819" cy="110611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IN" dirty="0"/>
              <a:t>Insert Icon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EB19057-E6D9-4F74-9DCF-F2D42CCE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" y="273687"/>
            <a:ext cx="10515600" cy="57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0ACB8B0D-EEEF-4A81-BB10-E598AC0863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4400" y="896223"/>
            <a:ext cx="10513483" cy="57600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487351C-CFD0-4EE1-80D9-3363C9E6A2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0293" y="3013925"/>
            <a:ext cx="3052233" cy="698500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Insert Text </a:t>
            </a:r>
            <a:endParaRPr lang="en-GB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A560EBA3-09A6-40D8-A189-73D37E0FD48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58591" y="1677198"/>
            <a:ext cx="1474819" cy="110611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IN" dirty="0"/>
              <a:t>Insert Icon</a:t>
            </a:r>
            <a:endParaRPr lang="en-GB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0D69CB01-242F-49F2-BD8A-8D9B10B09D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69885" y="3013925"/>
            <a:ext cx="3052233" cy="698500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Insert Text </a:t>
            </a:r>
            <a:endParaRPr lang="en-GB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1C77BCF2-C463-42AC-AE47-A321B8A2288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28181" y="1677198"/>
            <a:ext cx="1474819" cy="110611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IN" dirty="0"/>
              <a:t>Insert Icon</a:t>
            </a:r>
            <a:endParaRPr lang="en-GB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31B55356-736A-4823-983C-4D95970C22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39476" y="3013925"/>
            <a:ext cx="3052233" cy="698500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Insert Text </a:t>
            </a:r>
            <a:endParaRPr lang="en-GB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BA932193-5003-4AB5-9E5B-DB923794B1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88998" y="3939806"/>
            <a:ext cx="1474819" cy="110611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IN" dirty="0"/>
              <a:t>Insert Icon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4911C8EC-D5B2-403F-8F39-3D2D7D0C09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293" y="5276533"/>
            <a:ext cx="3052233" cy="698500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Insert Text </a:t>
            </a:r>
            <a:endParaRPr lang="en-GB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51BA1C5F-17EC-47BC-B4C4-7C4FE09D635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358591" y="3939806"/>
            <a:ext cx="1474819" cy="110611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IN" dirty="0"/>
              <a:t>Insert Icon</a:t>
            </a:r>
            <a:endParaRPr lang="en-GB" dirty="0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CEDD34F0-06B3-4E96-AD10-7D8D0D34AC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9885" y="5276533"/>
            <a:ext cx="3052233" cy="698500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Insert Text </a:t>
            </a:r>
            <a:endParaRPr lang="en-GB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AE1242CE-8F00-4001-A412-6A80C62CA02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28181" y="3939806"/>
            <a:ext cx="1474819" cy="110611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IN" dirty="0"/>
              <a:t>Insert Icon</a:t>
            </a:r>
            <a:endParaRPr lang="en-GB" dirty="0"/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86D507CF-1EB7-479B-8E7B-E0CE6A6722C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39476" y="5276533"/>
            <a:ext cx="3052233" cy="698500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Insert Text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52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FE250-CEAD-439E-BE1D-BA6389E90FED}"/>
              </a:ext>
            </a:extLst>
          </p:cNvPr>
          <p:cNvSpPr/>
          <p:nvPr userDrawn="1"/>
        </p:nvSpPr>
        <p:spPr>
          <a:xfrm>
            <a:off x="6934200" y="1"/>
            <a:ext cx="5257800" cy="6386285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8A1F01A-472E-4944-B236-504001CBC0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51076"/>
            <a:ext cx="6468533" cy="3089275"/>
          </a:xfrm>
        </p:spPr>
        <p:txBody>
          <a:bodyPr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0A3E42-DF29-4D63-AA0D-F1B19DFACA15}"/>
              </a:ext>
            </a:extLst>
          </p:cNvPr>
          <p:cNvGrpSpPr/>
          <p:nvPr userDrawn="1"/>
        </p:nvGrpSpPr>
        <p:grpSpPr>
          <a:xfrm>
            <a:off x="74194" y="5481753"/>
            <a:ext cx="6320145" cy="0"/>
            <a:chOff x="1117600" y="5200393"/>
            <a:chExt cx="4740109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F709B53-5E67-44BF-97A4-F13D4B619277}"/>
                </a:ext>
              </a:extLst>
            </p:cNvPr>
            <p:cNvCxnSpPr>
              <a:cxnSpLocks/>
            </p:cNvCxnSpPr>
            <p:nvPr/>
          </p:nvCxnSpPr>
          <p:spPr>
            <a:xfrm>
              <a:off x="1117600" y="5200393"/>
              <a:ext cx="3484880" cy="0"/>
            </a:xfrm>
            <a:prstGeom prst="line">
              <a:avLst/>
            </a:prstGeom>
            <a:ln w="57150" cap="rnd">
              <a:solidFill>
                <a:srgbClr val="0073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60A91E9-F567-41E0-9AFE-E278D92D4CB4}"/>
                </a:ext>
              </a:extLst>
            </p:cNvPr>
            <p:cNvCxnSpPr>
              <a:cxnSpLocks/>
            </p:cNvCxnSpPr>
            <p:nvPr/>
          </p:nvCxnSpPr>
          <p:spPr>
            <a:xfrm>
              <a:off x="4762500" y="5200393"/>
              <a:ext cx="1095209" cy="0"/>
            </a:xfrm>
            <a:prstGeom prst="line">
              <a:avLst/>
            </a:prstGeom>
            <a:ln w="57150" cap="rnd">
              <a:solidFill>
                <a:srgbClr val="CDD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439FFF-F97A-4795-BD90-39A3EC5541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2200" y="2251076"/>
            <a:ext cx="4165600" cy="226377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21824" t="1" r="28465" b="23"/>
          <a:stretch/>
        </p:blipFill>
        <p:spPr>
          <a:xfrm>
            <a:off x="6900153" y="-15759"/>
            <a:ext cx="5317788" cy="68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5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494-B30A-4222-9E24-738C22519F5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DC1-B72B-4F02-BF42-229CBB9F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2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494-B30A-4222-9E24-738C22519F5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DC1-B72B-4F02-BF42-229CBB9F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7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494-B30A-4222-9E24-738C22519F5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DC1-B72B-4F02-BF42-229CBB9F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7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494-B30A-4222-9E24-738C22519F5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DC1-B72B-4F02-BF42-229CBB9F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1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494-B30A-4222-9E24-738C22519F5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DC1-B72B-4F02-BF42-229CBB9F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494-B30A-4222-9E24-738C22519F5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DC1-B72B-4F02-BF42-229CBB9F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1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494-B30A-4222-9E24-738C22519F5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DC1-B72B-4F02-BF42-229CBB9F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1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494-B30A-4222-9E24-738C22519F5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DC1-B72B-4F02-BF42-229CBB9F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0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B494-B30A-4222-9E24-738C22519F5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ADC1-B72B-4F02-BF42-229CBB9F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eiah.eib.org/" TargetMode="External"/><Relationship Id="rId4" Type="http://schemas.openxmlformats.org/officeDocument/2006/relationships/hyperlink" Target="http://www.europa.eu/invest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78" y="219110"/>
            <a:ext cx="1763373" cy="122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219110"/>
            <a:ext cx="3010158" cy="1342029"/>
          </a:xfrm>
          <a:prstGeom prst="rect">
            <a:avLst/>
          </a:prstGeom>
        </p:spPr>
      </p:pic>
      <p:sp>
        <p:nvSpPr>
          <p:cNvPr id="9" name="Title 13"/>
          <p:cNvSpPr txBox="1">
            <a:spLocks/>
          </p:cNvSpPr>
          <p:nvPr/>
        </p:nvSpPr>
        <p:spPr>
          <a:xfrm>
            <a:off x="407876" y="4828907"/>
            <a:ext cx="8666415" cy="72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Myriad Pro" panose="020B0503030403020204" pitchFamily="34" charset="0"/>
              </a:rPr>
              <a:t>The </a:t>
            </a:r>
            <a:r>
              <a:rPr lang="en-US" sz="2800" b="1" dirty="0" err="1" smtClean="0">
                <a:latin typeface="Myriad Pro" panose="020B0503030403020204" pitchFamily="34" charset="0"/>
              </a:rPr>
              <a:t>InvestEU</a:t>
            </a:r>
            <a:r>
              <a:rPr lang="en-US" sz="2800" b="1" dirty="0" smtClean="0">
                <a:latin typeface="Myriad Pro" panose="020B0503030403020204" pitchFamily="34" charset="0"/>
              </a:rPr>
              <a:t> Advisory Hub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876" y="5548907"/>
            <a:ext cx="408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8 April 2022, InvestEU Roadshow, Tallinn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78" y="219110"/>
            <a:ext cx="1763373" cy="122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219110"/>
            <a:ext cx="3010158" cy="1342029"/>
          </a:xfrm>
          <a:prstGeom prst="rect">
            <a:avLst/>
          </a:prstGeom>
        </p:spPr>
      </p:pic>
      <p:sp>
        <p:nvSpPr>
          <p:cNvPr id="9" name="Title 13"/>
          <p:cNvSpPr txBox="1">
            <a:spLocks/>
          </p:cNvSpPr>
          <p:nvPr/>
        </p:nvSpPr>
        <p:spPr>
          <a:xfrm>
            <a:off x="407876" y="4828907"/>
            <a:ext cx="8666415" cy="72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Myriad Pro" panose="020B0503030403020204" pitchFamily="34" charset="0"/>
              </a:rPr>
              <a:t>Thank you for your attention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  <p:sp>
        <p:nvSpPr>
          <p:cNvPr id="10" name="Subtitle 14"/>
          <p:cNvSpPr txBox="1">
            <a:spLocks/>
          </p:cNvSpPr>
          <p:nvPr/>
        </p:nvSpPr>
        <p:spPr>
          <a:xfrm>
            <a:off x="407876" y="3752456"/>
            <a:ext cx="7920000" cy="54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Myriad Pro" panose="020B05030304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905" y="5583296"/>
            <a:ext cx="263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4"/>
              </a:rPr>
              <a:t>www.europa.eu/investeu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14905" y="5952628"/>
            <a:ext cx="13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5"/>
              </a:rPr>
              <a:t>eiah.eib.org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23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latin typeface="Myriad Pro" panose="020B0503030403020204" pitchFamily="34" charset="0"/>
              </a:rPr>
              <a:t>EIB as the main advisory partner under </a:t>
            </a:r>
            <a:r>
              <a:rPr lang="en-US" sz="2400" b="1" dirty="0" err="1">
                <a:latin typeface="Myriad Pro" panose="020B0503030403020204" pitchFamily="34" charset="0"/>
              </a:rPr>
              <a:t>InvestEU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291395" y="5661861"/>
            <a:ext cx="5394074" cy="994767"/>
            <a:chOff x="471889" y="5069551"/>
            <a:chExt cx="6598058" cy="121680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32" t="11605" b="14697"/>
            <a:stretch/>
          </p:blipFill>
          <p:spPr>
            <a:xfrm>
              <a:off x="4321330" y="5179806"/>
              <a:ext cx="2748617" cy="92072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89" y="5069551"/>
              <a:ext cx="3849441" cy="121680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2361489" y="2494548"/>
            <a:ext cx="2244938" cy="1438891"/>
            <a:chOff x="980669" y="3394"/>
            <a:chExt cx="2705939" cy="1623563"/>
          </a:xfrm>
          <a:solidFill>
            <a:srgbClr val="007330"/>
          </a:solidFill>
        </p:grpSpPr>
        <p:sp>
          <p:nvSpPr>
            <p:cNvPr id="69" name="Rectangle 68"/>
            <p:cNvSpPr/>
            <p:nvPr/>
          </p:nvSpPr>
          <p:spPr>
            <a:xfrm>
              <a:off x="980669" y="3394"/>
              <a:ext cx="2705939" cy="16235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TextBox 69"/>
            <p:cNvSpPr txBox="1"/>
            <p:nvPr/>
          </p:nvSpPr>
          <p:spPr>
            <a:xfrm>
              <a:off x="980669" y="3394"/>
              <a:ext cx="2705939" cy="162356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solidFill>
                    <a:schemeClr val="bg1"/>
                  </a:solidFill>
                  <a:latin typeface="Myriad Pro" panose="020B0503030403020204"/>
                </a:rPr>
                <a:t>Provide support </a:t>
              </a:r>
              <a:r>
                <a:rPr lang="en-GB" sz="1400" b="1" kern="1200" dirty="0" smtClean="0">
                  <a:solidFill>
                    <a:srgbClr val="E7ED69"/>
                  </a:solidFill>
                  <a:latin typeface="Myriad Pro" panose="020B0503030403020204"/>
                </a:rPr>
                <a:t>throughout the entire</a:t>
              </a:r>
              <a:r>
                <a:rPr lang="en-GB" sz="1400" b="1" kern="1200" dirty="0" smtClean="0">
                  <a:solidFill>
                    <a:schemeClr val="bg1"/>
                  </a:solidFill>
                  <a:latin typeface="Myriad Pro" panose="020B0503030403020204"/>
                </a:rPr>
                <a:t> </a:t>
              </a:r>
              <a:r>
                <a:rPr lang="en-GB" sz="1400" b="1" kern="1200" dirty="0" smtClean="0">
                  <a:solidFill>
                    <a:srgbClr val="E7ED69"/>
                  </a:solidFill>
                  <a:latin typeface="Myriad Pro" panose="020B0503030403020204"/>
                </a:rPr>
                <a:t>project life cycle </a:t>
              </a:r>
              <a:endParaRPr lang="en-US" sz="1400" kern="1200" dirty="0">
                <a:solidFill>
                  <a:srgbClr val="E7ED69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896601" y="4160166"/>
            <a:ext cx="2264666" cy="1475574"/>
            <a:chOff x="3957202" y="3394"/>
            <a:chExt cx="2705939" cy="1623563"/>
          </a:xfrm>
          <a:solidFill>
            <a:srgbClr val="007330"/>
          </a:solidFill>
        </p:grpSpPr>
        <p:sp>
          <p:nvSpPr>
            <p:cNvPr id="67" name="Rectangle 66"/>
            <p:cNvSpPr/>
            <p:nvPr/>
          </p:nvSpPr>
          <p:spPr>
            <a:xfrm>
              <a:off x="3957202" y="3394"/>
              <a:ext cx="2705939" cy="16235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TextBox 67"/>
            <p:cNvSpPr txBox="1"/>
            <p:nvPr/>
          </p:nvSpPr>
          <p:spPr>
            <a:xfrm>
              <a:off x="3957202" y="3394"/>
              <a:ext cx="2705939" cy="162356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solidFill>
                    <a:schemeClr val="bg1"/>
                  </a:solidFill>
                  <a:latin typeface="Myriad Pro" panose="020B0503030403020204"/>
                </a:rPr>
                <a:t>Contribute to building a </a:t>
              </a:r>
              <a:r>
                <a:rPr lang="en-GB" sz="1400" b="1" kern="1200" dirty="0" smtClean="0">
                  <a:solidFill>
                    <a:srgbClr val="E7ED69"/>
                  </a:solidFill>
                  <a:latin typeface="Myriad Pro" panose="020B0503030403020204"/>
                </a:rPr>
                <a:t>pipeline of robust and sustainable projects</a:t>
              </a:r>
              <a:r>
                <a:rPr lang="en-GB" sz="1400" b="1" kern="1200" dirty="0" smtClean="0">
                  <a:solidFill>
                    <a:schemeClr val="bg1"/>
                  </a:solidFill>
                  <a:latin typeface="Myriad Pro" panose="020B0503030403020204"/>
                </a:rPr>
                <a:t> </a:t>
              </a:r>
              <a:r>
                <a:rPr lang="en-GB" sz="1400" kern="1200" dirty="0" smtClean="0">
                  <a:solidFill>
                    <a:schemeClr val="bg1"/>
                  </a:solidFill>
                  <a:latin typeface="Myriad Pro" panose="020B0503030403020204"/>
                </a:rPr>
                <a:t>across all InvestEU policy windows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70758" y="4155149"/>
            <a:ext cx="2244941" cy="1450651"/>
            <a:chOff x="980669" y="1897551"/>
            <a:chExt cx="2705939" cy="1623563"/>
          </a:xfrm>
          <a:solidFill>
            <a:srgbClr val="007330"/>
          </a:solidFill>
        </p:grpSpPr>
        <p:sp>
          <p:nvSpPr>
            <p:cNvPr id="65" name="Rectangle 64"/>
            <p:cNvSpPr/>
            <p:nvPr/>
          </p:nvSpPr>
          <p:spPr>
            <a:xfrm>
              <a:off x="980669" y="1897551"/>
              <a:ext cx="2705939" cy="16235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TextBox 65"/>
            <p:cNvSpPr txBox="1"/>
            <p:nvPr/>
          </p:nvSpPr>
          <p:spPr>
            <a:xfrm>
              <a:off x="980669" y="1897551"/>
              <a:ext cx="2705939" cy="162356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solidFill>
                    <a:schemeClr val="bg1"/>
                  </a:solidFill>
                  <a:latin typeface="Myriad Pro" panose="020B0503030403020204"/>
                </a:rPr>
                <a:t>Contribute to achieving the goals of the </a:t>
              </a:r>
              <a:r>
                <a:rPr lang="en-GB" sz="1400" b="1" kern="1200" dirty="0" smtClean="0">
                  <a:solidFill>
                    <a:srgbClr val="E7ED69"/>
                  </a:solidFill>
                  <a:latin typeface="Myriad Pro" panose="020B0503030403020204"/>
                </a:rPr>
                <a:t>Green and Digital transition</a:t>
              </a:r>
              <a:endParaRPr lang="en-US" sz="1400" b="1" kern="1200" dirty="0">
                <a:solidFill>
                  <a:srgbClr val="E7ED69"/>
                </a:solidFill>
                <a:latin typeface="Myriad Pro" panose="020B0503030403020204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734034" y="2482788"/>
            <a:ext cx="2264667" cy="1450651"/>
            <a:chOff x="3957202" y="1897551"/>
            <a:chExt cx="2705939" cy="1623563"/>
          </a:xfrm>
          <a:solidFill>
            <a:srgbClr val="007330"/>
          </a:solidFill>
        </p:grpSpPr>
        <p:sp>
          <p:nvSpPr>
            <p:cNvPr id="63" name="Rectangle 62"/>
            <p:cNvSpPr/>
            <p:nvPr/>
          </p:nvSpPr>
          <p:spPr>
            <a:xfrm>
              <a:off x="3957202" y="1897551"/>
              <a:ext cx="2705939" cy="16235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TextBox 63"/>
            <p:cNvSpPr txBox="1"/>
            <p:nvPr/>
          </p:nvSpPr>
          <p:spPr>
            <a:xfrm>
              <a:off x="3957202" y="1897551"/>
              <a:ext cx="2705939" cy="162356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>
                  <a:solidFill>
                    <a:srgbClr val="E7ED69"/>
                  </a:solidFill>
                  <a:latin typeface="Myriad Pro" panose="020B0503030403020204"/>
                </a:rPr>
                <a:t>Reinforce the capacities and knowledge </a:t>
              </a:r>
              <a:r>
                <a:rPr lang="en-GB" sz="1400" kern="1200" dirty="0" smtClean="0">
                  <a:solidFill>
                    <a:schemeClr val="bg1"/>
                  </a:solidFill>
                  <a:latin typeface="Myriad Pro" panose="020B0503030403020204"/>
                </a:rPr>
                <a:t>of clients and intermediaries</a:t>
              </a:r>
              <a:endParaRPr lang="en-US" sz="1400" kern="1200" dirty="0">
                <a:solidFill>
                  <a:schemeClr val="bg1"/>
                </a:solidFill>
                <a:latin typeface="Myriad Pro" panose="020B0503030403020204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24054" y="4167821"/>
            <a:ext cx="2264667" cy="1513604"/>
            <a:chOff x="2468936" y="3791709"/>
            <a:chExt cx="2705939" cy="1623563"/>
          </a:xfrm>
          <a:solidFill>
            <a:srgbClr val="007330"/>
          </a:solidFill>
        </p:grpSpPr>
        <p:sp>
          <p:nvSpPr>
            <p:cNvPr id="61" name="Rectangle 60"/>
            <p:cNvSpPr/>
            <p:nvPr/>
          </p:nvSpPr>
          <p:spPr>
            <a:xfrm>
              <a:off x="2468936" y="3791709"/>
              <a:ext cx="2705939" cy="16235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TextBox 61"/>
            <p:cNvSpPr txBox="1"/>
            <p:nvPr/>
          </p:nvSpPr>
          <p:spPr>
            <a:xfrm>
              <a:off x="2468936" y="3791709"/>
              <a:ext cx="2705939" cy="162356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chemeClr val="bg1"/>
                  </a:solidFill>
                  <a:latin typeface="Myriad Pro" panose="020B0503030403020204"/>
                </a:rPr>
                <a:t>Help public resources to go further through </a:t>
              </a:r>
              <a:r>
                <a:rPr lang="en-GB" sz="1200" b="1" kern="1200" dirty="0" smtClean="0">
                  <a:solidFill>
                    <a:srgbClr val="E7ED69"/>
                  </a:solidFill>
                  <a:latin typeface="Myriad Pro" panose="020B0503030403020204"/>
                </a:rPr>
                <a:t>financial instruments</a:t>
              </a:r>
              <a:r>
                <a:rPr lang="en-GB" sz="1200" kern="1200" dirty="0" smtClean="0">
                  <a:solidFill>
                    <a:schemeClr val="bg1"/>
                  </a:solidFill>
                  <a:latin typeface="Myriad Pro" panose="020B0503030403020204"/>
                </a:rPr>
                <a:t> and the </a:t>
              </a:r>
              <a:r>
                <a:rPr lang="en-GB" sz="1200" b="1" kern="1200" dirty="0" smtClean="0">
                  <a:solidFill>
                    <a:srgbClr val="E7ED69"/>
                  </a:solidFill>
                  <a:latin typeface="Myriad Pro" panose="020B0503030403020204"/>
                </a:rPr>
                <a:t>combination of different funding sources</a:t>
              </a:r>
              <a:r>
                <a:rPr lang="en-GB" sz="1200" kern="1200" dirty="0" smtClean="0">
                  <a:solidFill>
                    <a:schemeClr val="bg1"/>
                  </a:solidFill>
                  <a:latin typeface="Myriad Pro" panose="020B0503030403020204"/>
                </a:rPr>
                <a:t>, while mobilising complementary private sector investment</a:t>
              </a:r>
              <a:endParaRPr lang="en-US" sz="1200" kern="1200" dirty="0">
                <a:solidFill>
                  <a:schemeClr val="bg1"/>
                </a:solidFill>
                <a:latin typeface="Myriad Pro" panose="020B0503030403020204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03367" y="1670379"/>
            <a:ext cx="177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Myriad Pro" panose="020B0503030403020204"/>
              </a:rPr>
              <a:t>Objectives</a:t>
            </a:r>
            <a:endParaRPr lang="en-US" sz="2400" b="1" dirty="0">
              <a:latin typeface="Myriad Pro" panose="020B0503030403020204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73" y="919035"/>
            <a:ext cx="5674177" cy="1213009"/>
          </a:xfrm>
          <a:prstGeom prst="rect">
            <a:avLst/>
          </a:prstGeom>
          <a:noFill/>
          <a:ln w="19050">
            <a:solidFill>
              <a:srgbClr val="0F54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159928" y="781777"/>
            <a:ext cx="1903266" cy="1487526"/>
          </a:xfrm>
          <a:prstGeom prst="roundRect">
            <a:avLst/>
          </a:prstGeom>
          <a:noFill/>
          <a:ln w="38100">
            <a:solidFill>
              <a:srgbClr val="00733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9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3">
            <a:extLst>
              <a:ext uri="{FF2B5EF4-FFF2-40B4-BE49-F238E27FC236}">
                <a16:creationId xmlns:a16="http://schemas.microsoft.com/office/drawing/2014/main" id="{2D342601-C69B-4962-BEE0-FC28B42733FE}"/>
              </a:ext>
            </a:extLst>
          </p:cNvPr>
          <p:cNvSpPr/>
          <p:nvPr/>
        </p:nvSpPr>
        <p:spPr>
          <a:xfrm flipH="1">
            <a:off x="2465937" y="1339093"/>
            <a:ext cx="1880543" cy="2482224"/>
          </a:xfrm>
          <a:prstGeom prst="roundRect">
            <a:avLst>
              <a:gd name="adj" fmla="val 6084"/>
            </a:avLst>
          </a:prstGeom>
          <a:solidFill>
            <a:srgbClr val="FBA828"/>
          </a:solidFill>
          <a:ln w="28575">
            <a:solidFill>
              <a:srgbClr val="FBA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6" name="Rounded Rectangle 3">
            <a:extLst>
              <a:ext uri="{FF2B5EF4-FFF2-40B4-BE49-F238E27FC236}">
                <a16:creationId xmlns:a16="http://schemas.microsoft.com/office/drawing/2014/main" id="{2D342601-C69B-4962-BEE0-FC28B42733FE}"/>
              </a:ext>
            </a:extLst>
          </p:cNvPr>
          <p:cNvSpPr/>
          <p:nvPr/>
        </p:nvSpPr>
        <p:spPr>
          <a:xfrm flipH="1">
            <a:off x="2464894" y="4267250"/>
            <a:ext cx="5651997" cy="2453376"/>
          </a:xfrm>
          <a:prstGeom prst="roundRect">
            <a:avLst>
              <a:gd name="adj" fmla="val 6084"/>
            </a:avLst>
          </a:prstGeom>
          <a:solidFill>
            <a:srgbClr val="7F7F7F"/>
          </a:solidFill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latin typeface="Myriad Pro" panose="020B0503030403020204" pitchFamily="34" charset="0"/>
              </a:rPr>
              <a:t>InvestEU </a:t>
            </a:r>
            <a:r>
              <a:rPr lang="en-US" sz="2400" b="1" dirty="0" smtClean="0">
                <a:latin typeface="Myriad Pro" panose="020B0503030403020204" pitchFamily="34" charset="0"/>
              </a:rPr>
              <a:t>Advisory Hub </a:t>
            </a:r>
            <a:r>
              <a:rPr lang="en-US" sz="2400" b="1" dirty="0">
                <a:latin typeface="Myriad Pro" panose="020B0503030403020204" pitchFamily="34" charset="0"/>
              </a:rPr>
              <a:t>and related </a:t>
            </a:r>
            <a:r>
              <a:rPr lang="en-US" sz="2400" b="1" dirty="0" smtClean="0">
                <a:latin typeface="Myriad Pro" panose="020B0503030403020204" pitchFamily="34" charset="0"/>
              </a:rPr>
              <a:t>EIB advisory </a:t>
            </a:r>
            <a:r>
              <a:rPr lang="en-US" sz="2400" b="1" dirty="0">
                <a:latin typeface="Myriad Pro" panose="020B0503030403020204" pitchFamily="34" charset="0"/>
              </a:rPr>
              <a:t>initiatives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327519" y="4285164"/>
            <a:ext cx="1664350" cy="60467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>
                <a:latin typeface="Myriad Pro" panose="020B0503030403020204"/>
              </a:rPr>
              <a:t>JASPERS</a:t>
            </a:r>
            <a:endParaRPr lang="en-US" sz="1600" dirty="0">
              <a:latin typeface="Myriad Pro" panose="020B0503030403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3" y="2884840"/>
            <a:ext cx="1815464" cy="1945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2" r="2369" b="10832"/>
          <a:stretch/>
        </p:blipFill>
        <p:spPr>
          <a:xfrm>
            <a:off x="463520" y="4541979"/>
            <a:ext cx="1571735" cy="66743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868099" y="1072834"/>
            <a:ext cx="3248220" cy="2653377"/>
            <a:chOff x="1989493" y="1054348"/>
            <a:chExt cx="3248220" cy="2653377"/>
          </a:xfrm>
        </p:grpSpPr>
        <p:sp>
          <p:nvSpPr>
            <p:cNvPr id="48" name="Rounded Rectangle 3">
              <a:extLst>
                <a:ext uri="{FF2B5EF4-FFF2-40B4-BE49-F238E27FC236}">
                  <a16:creationId xmlns:a16="http://schemas.microsoft.com/office/drawing/2014/main" id="{2D342601-C69B-4962-BEE0-FC28B42733FE}"/>
                </a:ext>
              </a:extLst>
            </p:cNvPr>
            <p:cNvSpPr/>
            <p:nvPr/>
          </p:nvSpPr>
          <p:spPr>
            <a:xfrm flipH="1">
              <a:off x="2652120" y="1428176"/>
              <a:ext cx="1758022" cy="2279549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FBA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A31B39F-6581-43C4-87F0-744C1C68DE74}"/>
                </a:ext>
              </a:extLst>
            </p:cNvPr>
            <p:cNvSpPr txBox="1"/>
            <p:nvPr/>
          </p:nvSpPr>
          <p:spPr>
            <a:xfrm>
              <a:off x="2657538" y="2661342"/>
              <a:ext cx="1652206" cy="8771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/>
                  <a:cs typeface="Arial" pitchFamily="34" charset="0"/>
                </a:rPr>
                <a:t>Building a sustainable Europe</a:t>
              </a:r>
              <a:endParaRPr lang="en-US" altLang="ko-KR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072452" y="1650409"/>
              <a:ext cx="911789" cy="886980"/>
              <a:chOff x="4382266" y="1381391"/>
              <a:chExt cx="911789" cy="88698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672633" y="1646949"/>
                <a:ext cx="621422" cy="621422"/>
              </a:xfrm>
              <a:prstGeom prst="ellipse">
                <a:avLst/>
              </a:prstGeom>
              <a:solidFill>
                <a:srgbClr val="E7E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05" t="25498" r="25882" b="25375"/>
              <a:stretch/>
            </p:blipFill>
            <p:spPr>
              <a:xfrm>
                <a:off x="4382266" y="1381391"/>
                <a:ext cx="864308" cy="886189"/>
              </a:xfrm>
              <a:prstGeom prst="rect">
                <a:avLst/>
              </a:prstGeom>
            </p:spPr>
          </p:pic>
        </p:grpSp>
        <p:sp>
          <p:nvSpPr>
            <p:cNvPr id="66" name="TextBox 65"/>
            <p:cNvSpPr txBox="1"/>
            <p:nvPr/>
          </p:nvSpPr>
          <p:spPr>
            <a:xfrm>
              <a:off x="1989493" y="1054348"/>
              <a:ext cx="3248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BA828"/>
                  </a:solidFill>
                  <a:latin typeface="Myriad Pro" panose="020B0503030403020204"/>
                </a:rPr>
                <a:t>SUSTAINABLE INFRASTRUCTURE</a:t>
              </a:r>
              <a:endParaRPr lang="en-US" sz="1400" b="1" dirty="0">
                <a:solidFill>
                  <a:srgbClr val="FBA828"/>
                </a:solidFill>
                <a:latin typeface="Myriad Pro" panose="020B05030304030202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459800" y="1071798"/>
            <a:ext cx="7532069" cy="2749518"/>
            <a:chOff x="4459800" y="1054546"/>
            <a:chExt cx="7532069" cy="2749518"/>
          </a:xfrm>
        </p:grpSpPr>
        <p:sp>
          <p:nvSpPr>
            <p:cNvPr id="75" name="Rounded Rectangle 3">
              <a:extLst>
                <a:ext uri="{FF2B5EF4-FFF2-40B4-BE49-F238E27FC236}">
                  <a16:creationId xmlns:a16="http://schemas.microsoft.com/office/drawing/2014/main" id="{2D342601-C69B-4962-BEE0-FC28B42733FE}"/>
                </a:ext>
              </a:extLst>
            </p:cNvPr>
            <p:cNvSpPr/>
            <p:nvPr/>
          </p:nvSpPr>
          <p:spPr>
            <a:xfrm flipH="1">
              <a:off x="4459800" y="1321840"/>
              <a:ext cx="7532069" cy="2482224"/>
            </a:xfrm>
            <a:prstGeom prst="roundRect">
              <a:avLst>
                <a:gd name="adj" fmla="val 6084"/>
              </a:avLst>
            </a:prstGeom>
            <a:solidFill>
              <a:srgbClr val="3667B0"/>
            </a:solidFill>
            <a:ln w="28575">
              <a:solidFill>
                <a:srgbClr val="3667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63663" y="1054546"/>
              <a:ext cx="3208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3667B0"/>
                  </a:solidFill>
                  <a:latin typeface="Myriad Pro" panose="020B0503030403020204"/>
                </a:rPr>
                <a:t>SOCIAL INVESTMENT AND SKILLS</a:t>
              </a:r>
              <a:endParaRPr lang="en-US" sz="1400" b="1" dirty="0">
                <a:solidFill>
                  <a:srgbClr val="3667B0"/>
                </a:solidFill>
                <a:latin typeface="Myriad Pro" panose="020B0503030403020204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551974" y="4350664"/>
            <a:ext cx="1758022" cy="2313792"/>
            <a:chOff x="2702080" y="4327461"/>
            <a:chExt cx="1758022" cy="2313792"/>
          </a:xfrm>
        </p:grpSpPr>
        <p:sp>
          <p:nvSpPr>
            <p:cNvPr id="54" name="Rounded Rectangle 12">
              <a:extLst>
                <a:ext uri="{FF2B5EF4-FFF2-40B4-BE49-F238E27FC236}">
                  <a16:creationId xmlns:a16="http://schemas.microsoft.com/office/drawing/2014/main" id="{CBD10E1C-C74F-413D-B610-F9118752ABA2}"/>
                </a:ext>
              </a:extLst>
            </p:cNvPr>
            <p:cNvSpPr/>
            <p:nvPr/>
          </p:nvSpPr>
          <p:spPr>
            <a:xfrm flipH="1">
              <a:off x="2702080" y="4327461"/>
              <a:ext cx="1758022" cy="2313792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45140E4-5983-404D-92CC-25B9806A884F}"/>
                </a:ext>
              </a:extLst>
            </p:cNvPr>
            <p:cNvSpPr txBox="1"/>
            <p:nvPr/>
          </p:nvSpPr>
          <p:spPr>
            <a:xfrm>
              <a:off x="2718528" y="5711189"/>
              <a:ext cx="1727606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/>
                  <a:cs typeface="Arial" pitchFamily="34" charset="0"/>
                </a:rPr>
                <a:t>Paving the way to circular cities</a:t>
              </a:r>
              <a:endParaRPr lang="en-US" altLang="ko-KR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cs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969202" y="4327461"/>
              <a:ext cx="1222394" cy="1151207"/>
              <a:chOff x="5948959" y="3856525"/>
              <a:chExt cx="1222394" cy="1151207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471966" y="4386310"/>
                <a:ext cx="621422" cy="621422"/>
              </a:xfrm>
              <a:prstGeom prst="ellipse">
                <a:avLst/>
              </a:prstGeom>
              <a:solidFill>
                <a:srgbClr val="E7E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3" t="21382" r="21464" b="28339"/>
              <a:stretch/>
            </p:blipFill>
            <p:spPr>
              <a:xfrm>
                <a:off x="5948959" y="3856525"/>
                <a:ext cx="1222394" cy="1096475"/>
              </a:xfrm>
              <a:prstGeom prst="rect">
                <a:avLst/>
              </a:prstGeom>
            </p:spPr>
          </p:pic>
        </p:grpSp>
      </p:grpSp>
      <p:grpSp>
        <p:nvGrpSpPr>
          <p:cNvPr id="82" name="Group 81"/>
          <p:cNvGrpSpPr/>
          <p:nvPr/>
        </p:nvGrpSpPr>
        <p:grpSpPr>
          <a:xfrm>
            <a:off x="4411830" y="4334103"/>
            <a:ext cx="1758022" cy="2313791"/>
            <a:chOff x="4561936" y="4310900"/>
            <a:chExt cx="1758022" cy="2313791"/>
          </a:xfrm>
        </p:grpSpPr>
        <p:sp>
          <p:nvSpPr>
            <p:cNvPr id="106" name="Rounded Rectangle 12">
              <a:extLst>
                <a:ext uri="{FF2B5EF4-FFF2-40B4-BE49-F238E27FC236}">
                  <a16:creationId xmlns:a16="http://schemas.microsoft.com/office/drawing/2014/main" id="{CBD10E1C-C74F-413D-B610-F9118752ABA2}"/>
                </a:ext>
              </a:extLst>
            </p:cNvPr>
            <p:cNvSpPr/>
            <p:nvPr/>
          </p:nvSpPr>
          <p:spPr>
            <a:xfrm flipH="1">
              <a:off x="4561936" y="4310900"/>
              <a:ext cx="1758022" cy="2313791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45140E4-5983-404D-92CC-25B9806A884F}"/>
                </a:ext>
              </a:extLst>
            </p:cNvPr>
            <p:cNvSpPr txBox="1"/>
            <p:nvPr/>
          </p:nvSpPr>
          <p:spPr>
            <a:xfrm>
              <a:off x="4720188" y="5694636"/>
              <a:ext cx="1448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/>
                  <a:cs typeface="Arial" pitchFamily="34" charset="0"/>
                </a:rPr>
                <a:t>Advancing the gender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/>
                  <a:cs typeface="Arial" pitchFamily="34" charset="0"/>
                </a:rPr>
                <a:t>agenda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/>
                <a:cs typeface="Arial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867209" y="4501972"/>
              <a:ext cx="1168734" cy="900766"/>
              <a:chOff x="7705592" y="4080577"/>
              <a:chExt cx="1168734" cy="900766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8252904" y="4385618"/>
                <a:ext cx="621422" cy="595725"/>
              </a:xfrm>
              <a:prstGeom prst="ellipse">
                <a:avLst/>
              </a:prstGeom>
              <a:solidFill>
                <a:srgbClr val="E7E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83" t="34782" r="27095" b="30101"/>
              <a:stretch/>
            </p:blipFill>
            <p:spPr>
              <a:xfrm>
                <a:off x="7705592" y="4080577"/>
                <a:ext cx="1065302" cy="853701"/>
              </a:xfrm>
              <a:prstGeom prst="rect">
                <a:avLst/>
              </a:prstGeom>
            </p:spPr>
          </p:pic>
        </p:grpSp>
      </p:grpSp>
      <p:grpSp>
        <p:nvGrpSpPr>
          <p:cNvPr id="81" name="Group 80"/>
          <p:cNvGrpSpPr/>
          <p:nvPr/>
        </p:nvGrpSpPr>
        <p:grpSpPr>
          <a:xfrm>
            <a:off x="6270781" y="4345901"/>
            <a:ext cx="1758022" cy="2313791"/>
            <a:chOff x="6420887" y="4322698"/>
            <a:chExt cx="1758022" cy="2313791"/>
          </a:xfrm>
        </p:grpSpPr>
        <p:sp>
          <p:nvSpPr>
            <p:cNvPr id="108" name="Rounded Rectangle 12">
              <a:extLst>
                <a:ext uri="{FF2B5EF4-FFF2-40B4-BE49-F238E27FC236}">
                  <a16:creationId xmlns:a16="http://schemas.microsoft.com/office/drawing/2014/main" id="{CBD10E1C-C74F-413D-B610-F9118752ABA2}"/>
                </a:ext>
              </a:extLst>
            </p:cNvPr>
            <p:cNvSpPr/>
            <p:nvPr/>
          </p:nvSpPr>
          <p:spPr>
            <a:xfrm flipH="1">
              <a:off x="6420887" y="4322698"/>
              <a:ext cx="1758022" cy="2313791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45140E4-5983-404D-92CC-25B9806A884F}"/>
                </a:ext>
              </a:extLst>
            </p:cNvPr>
            <p:cNvSpPr txBox="1"/>
            <p:nvPr/>
          </p:nvSpPr>
          <p:spPr>
            <a:xfrm>
              <a:off x="6473924" y="5683350"/>
              <a:ext cx="1651949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/>
                  <a:cs typeface="Arial" pitchFamily="34" charset="0"/>
                </a:rPr>
                <a:t>Working </a:t>
              </a:r>
              <a:r>
                <a:rPr lang="en-US" altLang="ko-KR" sz="16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/>
                  <a:cs typeface="Arial" pitchFamily="34" charset="0"/>
                </a:rPr>
                <a:t>towards a just transition</a:t>
              </a:r>
              <a:endParaRPr lang="en-US" altLang="ko-KR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cs typeface="Arial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833098" y="4469353"/>
              <a:ext cx="1048849" cy="1029431"/>
              <a:chOff x="9919831" y="4038105"/>
              <a:chExt cx="1048849" cy="1029431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0330938" y="4446114"/>
                <a:ext cx="621422" cy="621422"/>
              </a:xfrm>
              <a:prstGeom prst="ellipse">
                <a:avLst/>
              </a:prstGeom>
              <a:solidFill>
                <a:srgbClr val="E7E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88" t="26411" r="24880" b="29375"/>
              <a:stretch/>
            </p:blipFill>
            <p:spPr>
              <a:xfrm flipH="1">
                <a:off x="9919831" y="4038105"/>
                <a:ext cx="1048849" cy="877761"/>
              </a:xfrm>
              <a:prstGeom prst="rect">
                <a:avLst/>
              </a:prstGeom>
            </p:spPr>
          </p:pic>
        </p:grpSp>
      </p:grpSp>
      <p:sp>
        <p:nvSpPr>
          <p:cNvPr id="92" name="TextBox 91"/>
          <p:cNvSpPr txBox="1"/>
          <p:nvPr/>
        </p:nvSpPr>
        <p:spPr>
          <a:xfrm>
            <a:off x="3890071" y="4014453"/>
            <a:ext cx="305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F7F7F"/>
                </a:solidFill>
                <a:latin typeface="Myriad Pro" panose="020B0503030403020204"/>
              </a:rPr>
              <a:t>CROSS-SECTORAL WINDOW</a:t>
            </a:r>
            <a:endParaRPr lang="en-US" sz="1400" b="1" dirty="0">
              <a:solidFill>
                <a:srgbClr val="7F7F7F"/>
              </a:solidFill>
              <a:latin typeface="Myriad Pro" panose="020B0503030403020204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8261223" y="1420788"/>
            <a:ext cx="1850268" cy="2313791"/>
            <a:chOff x="8261223" y="1403536"/>
            <a:chExt cx="1850268" cy="2313791"/>
          </a:xfrm>
        </p:grpSpPr>
        <p:sp>
          <p:nvSpPr>
            <p:cNvPr id="52" name="Rounded Rectangle 9">
              <a:extLst>
                <a:ext uri="{FF2B5EF4-FFF2-40B4-BE49-F238E27FC236}">
                  <a16:creationId xmlns:a16="http://schemas.microsoft.com/office/drawing/2014/main" id="{614D8AB6-A455-4394-9E27-A1579A7BEB4A}"/>
                </a:ext>
              </a:extLst>
            </p:cNvPr>
            <p:cNvSpPr/>
            <p:nvPr/>
          </p:nvSpPr>
          <p:spPr>
            <a:xfrm flipH="1">
              <a:off x="8289211" y="1403536"/>
              <a:ext cx="1758021" cy="2313791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1672F92-12D5-4365-B75A-D7B38319DD45}"/>
                </a:ext>
              </a:extLst>
            </p:cNvPr>
            <p:cNvSpPr txBox="1"/>
            <p:nvPr/>
          </p:nvSpPr>
          <p:spPr>
            <a:xfrm>
              <a:off x="8261223" y="2584716"/>
              <a:ext cx="18502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/>
                  <a:cs typeface="Arial" pitchFamily="34" charset="0"/>
                </a:rPr>
                <a:t>Bringing education and skills to the next level</a:t>
              </a:r>
              <a:endParaRPr lang="en-US" altLang="ko-KR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cs typeface="Arial" pitchFamily="34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8661593" y="1554514"/>
              <a:ext cx="970725" cy="891436"/>
              <a:chOff x="8661593" y="1554514"/>
              <a:chExt cx="970725" cy="89143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9010896" y="1824528"/>
                <a:ext cx="621422" cy="621422"/>
              </a:xfrm>
              <a:prstGeom prst="ellipse">
                <a:avLst/>
              </a:prstGeom>
              <a:solidFill>
                <a:srgbClr val="E7E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63" t="27767" r="26934" b="33051"/>
              <a:stretch/>
            </p:blipFill>
            <p:spPr>
              <a:xfrm>
                <a:off x="8661593" y="1554514"/>
                <a:ext cx="872932" cy="761276"/>
              </a:xfrm>
              <a:prstGeom prst="rect">
                <a:avLst/>
              </a:prstGeom>
            </p:spPr>
          </p:pic>
        </p:grpSp>
      </p:grpSp>
      <p:grpSp>
        <p:nvGrpSpPr>
          <p:cNvPr id="43" name="Group 42"/>
          <p:cNvGrpSpPr/>
          <p:nvPr/>
        </p:nvGrpSpPr>
        <p:grpSpPr>
          <a:xfrm>
            <a:off x="6356625" y="1437190"/>
            <a:ext cx="1874523" cy="2313792"/>
            <a:chOff x="6356625" y="1419938"/>
            <a:chExt cx="1874523" cy="2313792"/>
          </a:xfrm>
        </p:grpSpPr>
        <p:sp>
          <p:nvSpPr>
            <p:cNvPr id="50" name="Rounded Rectangle 6">
              <a:extLst>
                <a:ext uri="{FF2B5EF4-FFF2-40B4-BE49-F238E27FC236}">
                  <a16:creationId xmlns:a16="http://schemas.microsoft.com/office/drawing/2014/main" id="{33E7CD7F-7CFA-4C63-B513-2854154A9D28}"/>
                </a:ext>
              </a:extLst>
            </p:cNvPr>
            <p:cNvSpPr/>
            <p:nvPr/>
          </p:nvSpPr>
          <p:spPr>
            <a:xfrm flipH="1">
              <a:off x="6420887" y="1419938"/>
              <a:ext cx="1758022" cy="2313792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806E6BE-7AB9-41F1-BA52-1C133B01C3B0}"/>
                </a:ext>
              </a:extLst>
            </p:cNvPr>
            <p:cNvSpPr txBox="1"/>
            <p:nvPr/>
          </p:nvSpPr>
          <p:spPr>
            <a:xfrm>
              <a:off x="6356625" y="2646518"/>
              <a:ext cx="1874523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/>
                  <a:cs typeface="Arial" pitchFamily="34" charset="0"/>
                </a:rPr>
                <a:t>Improving social infrastructure and services</a:t>
              </a:r>
              <a:endParaRPr lang="en-US" altLang="ko-KR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cs typeface="Arial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778172" y="1585594"/>
              <a:ext cx="1027719" cy="907981"/>
              <a:chOff x="10001249" y="1512215"/>
              <a:chExt cx="1027719" cy="907981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10407546" y="1798774"/>
                <a:ext cx="621422" cy="621422"/>
              </a:xfrm>
              <a:prstGeom prst="ellipse">
                <a:avLst/>
              </a:prstGeom>
              <a:solidFill>
                <a:srgbClr val="E7E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59" t="26433" r="36494" b="31351"/>
              <a:stretch/>
            </p:blipFill>
            <p:spPr>
              <a:xfrm>
                <a:off x="10001249" y="1512215"/>
                <a:ext cx="914401" cy="788671"/>
              </a:xfrm>
              <a:prstGeom prst="rect">
                <a:avLst/>
              </a:prstGeom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4515907" y="1432914"/>
            <a:ext cx="1840718" cy="2313790"/>
            <a:chOff x="4515907" y="1415662"/>
            <a:chExt cx="1840718" cy="2313790"/>
          </a:xfrm>
        </p:grpSpPr>
        <p:sp>
          <p:nvSpPr>
            <p:cNvPr id="95" name="Rounded Rectangle 12">
              <a:extLst>
                <a:ext uri="{FF2B5EF4-FFF2-40B4-BE49-F238E27FC236}">
                  <a16:creationId xmlns:a16="http://schemas.microsoft.com/office/drawing/2014/main" id="{615D956D-CAAB-4C8E-A644-7C7BB5E7DBC4}"/>
                </a:ext>
              </a:extLst>
            </p:cNvPr>
            <p:cNvSpPr/>
            <p:nvPr/>
          </p:nvSpPr>
          <p:spPr>
            <a:xfrm flipH="1">
              <a:off x="4564574" y="1415662"/>
              <a:ext cx="1758023" cy="2313790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AD3428E-0953-4F29-978C-CAEB1EC12D04}"/>
                </a:ext>
              </a:extLst>
            </p:cNvPr>
            <p:cNvSpPr txBox="1"/>
            <p:nvPr/>
          </p:nvSpPr>
          <p:spPr>
            <a:xfrm>
              <a:off x="4515907" y="2646518"/>
              <a:ext cx="184071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/>
                  <a:cs typeface="Arial" pitchFamily="34" charset="0"/>
                </a:rPr>
                <a:t>Innovating the way we deliver social services</a:t>
              </a:r>
              <a:endParaRPr lang="en-US" altLang="ko-KR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999423" y="1600330"/>
              <a:ext cx="852864" cy="857851"/>
              <a:chOff x="6121017" y="1358944"/>
              <a:chExt cx="852864" cy="857851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6352459" y="1595373"/>
                <a:ext cx="621422" cy="621422"/>
              </a:xfrm>
              <a:prstGeom prst="ellipse">
                <a:avLst/>
              </a:prstGeom>
              <a:solidFill>
                <a:srgbClr val="E7E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53" t="34816" r="31078" b="26567"/>
              <a:stretch/>
            </p:blipFill>
            <p:spPr>
              <a:xfrm>
                <a:off x="6121017" y="1358944"/>
                <a:ext cx="784241" cy="776700"/>
              </a:xfrm>
              <a:prstGeom prst="rect">
                <a:avLst/>
              </a:prstGeom>
            </p:spPr>
          </p:pic>
        </p:grpSp>
      </p:grpSp>
      <p:grpSp>
        <p:nvGrpSpPr>
          <p:cNvPr id="79" name="Group 78"/>
          <p:cNvGrpSpPr/>
          <p:nvPr/>
        </p:nvGrpSpPr>
        <p:grpSpPr>
          <a:xfrm>
            <a:off x="9995064" y="1404085"/>
            <a:ext cx="2062371" cy="2327710"/>
            <a:chOff x="9995064" y="1386833"/>
            <a:chExt cx="2062371" cy="2327710"/>
          </a:xfrm>
        </p:grpSpPr>
        <p:sp>
          <p:nvSpPr>
            <p:cNvPr id="72" name="Rounded Rectangle 33">
              <a:extLst>
                <a:ext uri="{FF2B5EF4-FFF2-40B4-BE49-F238E27FC236}">
                  <a16:creationId xmlns:a16="http://schemas.microsoft.com/office/drawing/2014/main" id="{848D6511-1809-4D81-95E4-0F53AA99F594}"/>
                </a:ext>
              </a:extLst>
            </p:cNvPr>
            <p:cNvSpPr/>
            <p:nvPr/>
          </p:nvSpPr>
          <p:spPr>
            <a:xfrm flipH="1">
              <a:off x="10139160" y="1386833"/>
              <a:ext cx="1758022" cy="2313790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9786184-5FF9-40CC-8B22-FBD4B0D865DF}"/>
                </a:ext>
              </a:extLst>
            </p:cNvPr>
            <p:cNvSpPr txBox="1"/>
            <p:nvPr/>
          </p:nvSpPr>
          <p:spPr>
            <a:xfrm>
              <a:off x="9995064" y="2606548"/>
              <a:ext cx="2062371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r>
                <a:rPr lang="en-US" sz="1600" dirty="0">
                  <a:latin typeface="Myriad Pro" panose="020B0503030403020204"/>
                </a:rPr>
                <a:t>Reinforcing the </a:t>
              </a:r>
              <a:r>
                <a:rPr lang="en-US" sz="1600" dirty="0" smtClean="0">
                  <a:latin typeface="Myriad Pro" panose="020B0503030403020204"/>
                </a:rPr>
                <a:t>microfinance </a:t>
              </a:r>
              <a:r>
                <a:rPr lang="en-US" sz="1600" dirty="0">
                  <a:latin typeface="Myriad Pro" panose="020B0503030403020204"/>
                </a:rPr>
                <a:t>and social enterprise finance sectors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0574475" y="1609365"/>
              <a:ext cx="973007" cy="862724"/>
              <a:chOff x="11815786" y="1391039"/>
              <a:chExt cx="973007" cy="862724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12167371" y="1632341"/>
                <a:ext cx="621422" cy="621422"/>
              </a:xfrm>
              <a:prstGeom prst="ellipse">
                <a:avLst/>
              </a:prstGeom>
              <a:solidFill>
                <a:srgbClr val="E7E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05" t="23601" r="22565" b="29195"/>
              <a:stretch/>
            </p:blipFill>
            <p:spPr>
              <a:xfrm>
                <a:off x="11815786" y="1391039"/>
                <a:ext cx="939147" cy="820001"/>
              </a:xfrm>
              <a:prstGeom prst="rect">
                <a:avLst/>
              </a:prstGeom>
            </p:spPr>
          </p:pic>
        </p:grpSp>
      </p:grpSp>
      <p:grpSp>
        <p:nvGrpSpPr>
          <p:cNvPr id="114" name="Group 113"/>
          <p:cNvGrpSpPr/>
          <p:nvPr/>
        </p:nvGrpSpPr>
        <p:grpSpPr>
          <a:xfrm>
            <a:off x="7738402" y="3897918"/>
            <a:ext cx="2974259" cy="2846148"/>
            <a:chOff x="7805643" y="3891082"/>
            <a:chExt cx="2974259" cy="2846148"/>
          </a:xfrm>
        </p:grpSpPr>
        <p:sp>
          <p:nvSpPr>
            <p:cNvPr id="113" name="Rounded Rectangle 33">
              <a:extLst>
                <a:ext uri="{FF2B5EF4-FFF2-40B4-BE49-F238E27FC236}">
                  <a16:creationId xmlns:a16="http://schemas.microsoft.com/office/drawing/2014/main" id="{848D6511-1809-4D81-95E4-0F53AA99F594}"/>
                </a:ext>
              </a:extLst>
            </p:cNvPr>
            <p:cNvSpPr/>
            <p:nvPr/>
          </p:nvSpPr>
          <p:spPr>
            <a:xfrm flipH="1">
              <a:off x="8370429" y="4252671"/>
              <a:ext cx="1853647" cy="2484559"/>
            </a:xfrm>
            <a:prstGeom prst="roundRect">
              <a:avLst>
                <a:gd name="adj" fmla="val 6084"/>
              </a:avLst>
            </a:prstGeom>
            <a:solidFill>
              <a:srgbClr val="E37C2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3" name="Rounded Rectangle 33">
              <a:extLst>
                <a:ext uri="{FF2B5EF4-FFF2-40B4-BE49-F238E27FC236}">
                  <a16:creationId xmlns:a16="http://schemas.microsoft.com/office/drawing/2014/main" id="{848D6511-1809-4D81-95E4-0F53AA99F594}"/>
                </a:ext>
              </a:extLst>
            </p:cNvPr>
            <p:cNvSpPr/>
            <p:nvPr/>
          </p:nvSpPr>
          <p:spPr>
            <a:xfrm flipH="1">
              <a:off x="9210386" y="4252671"/>
              <a:ext cx="1054164" cy="2484559"/>
            </a:xfrm>
            <a:prstGeom prst="roundRect">
              <a:avLst>
                <a:gd name="adj" fmla="val 6084"/>
              </a:avLst>
            </a:prstGeom>
            <a:solidFill>
              <a:srgbClr val="69B5E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265712" y="3891082"/>
              <a:ext cx="1514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69B5E5"/>
                  </a:solidFill>
                  <a:latin typeface="Myriad Pro" panose="020B0503030403020204"/>
                </a:rPr>
                <a:t>SMALL AND MEDIUM-SIZED COMPANIES</a:t>
              </a:r>
              <a:endParaRPr lang="en-US" sz="900" b="1" dirty="0">
                <a:solidFill>
                  <a:srgbClr val="69B5E5"/>
                </a:solidFill>
                <a:latin typeface="Myriad Pro" panose="020B0503030403020204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805643" y="3893859"/>
              <a:ext cx="1682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E37C26"/>
                  </a:solidFill>
                  <a:latin typeface="Myriad Pro" panose="020B0503030403020204"/>
                </a:rPr>
                <a:t>RESEARCH, INNOVATION AND DIGITALISATION</a:t>
              </a:r>
              <a:endParaRPr lang="en-US" sz="900" b="1" dirty="0">
                <a:solidFill>
                  <a:srgbClr val="E37C26"/>
                </a:solidFill>
                <a:latin typeface="Myriad Pro" panose="020B0503030403020204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8307466" y="4315518"/>
              <a:ext cx="2041502" cy="2342018"/>
              <a:chOff x="8307466" y="4315518"/>
              <a:chExt cx="2041502" cy="2342018"/>
            </a:xfrm>
          </p:grpSpPr>
          <p:sp>
            <p:nvSpPr>
              <p:cNvPr id="69" name="Rounded Rectangle 33">
                <a:extLst>
                  <a:ext uri="{FF2B5EF4-FFF2-40B4-BE49-F238E27FC236}">
                    <a16:creationId xmlns:a16="http://schemas.microsoft.com/office/drawing/2014/main" id="{848D6511-1809-4D81-95E4-0F53AA99F594}"/>
                  </a:ext>
                </a:extLst>
              </p:cNvPr>
              <p:cNvSpPr/>
              <p:nvPr/>
            </p:nvSpPr>
            <p:spPr>
              <a:xfrm flipH="1">
                <a:off x="8425250" y="4315518"/>
                <a:ext cx="1758022" cy="2342018"/>
              </a:xfrm>
              <a:prstGeom prst="roundRect">
                <a:avLst>
                  <a:gd name="adj" fmla="val 6084"/>
                </a:avLst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9786184-5FF9-40CC-8B22-FBD4B0D865DF}"/>
                  </a:ext>
                </a:extLst>
              </p:cNvPr>
              <p:cNvSpPr txBox="1"/>
              <p:nvPr/>
            </p:nvSpPr>
            <p:spPr>
              <a:xfrm>
                <a:off x="8307466" y="5518764"/>
                <a:ext cx="2041502" cy="1138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defRPr>
                </a:lvl1pPr>
              </a:lstStyle>
              <a:p>
                <a:r>
                  <a:rPr lang="en-US" sz="1650" dirty="0">
                    <a:latin typeface="Myriad Pro" panose="020B0503030403020204"/>
                  </a:rPr>
                  <a:t>Fostering research, innovation and </a:t>
                </a:r>
                <a:r>
                  <a:rPr lang="en-US" sz="1650" dirty="0" err="1">
                    <a:latin typeface="Myriad Pro" panose="020B0503030403020204"/>
                  </a:rPr>
                  <a:t>digitalisation</a:t>
                </a:r>
                <a:endParaRPr lang="en-US" sz="1650" dirty="0">
                  <a:latin typeface="Myriad Pro" panose="020B0503030403020204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8856945" y="4512069"/>
                <a:ext cx="844521" cy="865456"/>
                <a:chOff x="5227606" y="1397479"/>
                <a:chExt cx="844521" cy="865456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5450705" y="1641513"/>
                  <a:ext cx="621422" cy="621422"/>
                </a:xfrm>
                <a:prstGeom prst="ellipse">
                  <a:avLst/>
                </a:prstGeom>
                <a:solidFill>
                  <a:srgbClr val="E7E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693" t="28417" r="24938" b="17454"/>
                <a:stretch/>
              </p:blipFill>
              <p:spPr>
                <a:xfrm>
                  <a:off x="5227606" y="1397479"/>
                  <a:ext cx="785004" cy="81088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8" name="Rounded Rectangle 77"/>
          <p:cNvSpPr/>
          <p:nvPr/>
        </p:nvSpPr>
        <p:spPr>
          <a:xfrm>
            <a:off x="1441967" y="1332348"/>
            <a:ext cx="1664350" cy="383779"/>
          </a:xfrm>
          <a:prstGeom prst="roundRect">
            <a:avLst/>
          </a:prstGeom>
          <a:solidFill>
            <a:srgbClr val="FBA82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>
                <a:latin typeface="Myriad Pro" panose="020B0503030403020204"/>
              </a:rPr>
              <a:t>incl. ELENA</a:t>
            </a:r>
            <a:endParaRPr lang="en-US" sz="1600" dirty="0">
              <a:latin typeface="Myriad Pro" panose="020B0503030403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18627" y="4291681"/>
            <a:ext cx="1082134" cy="5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Myriad Pro" panose="020B0503030403020204" pitchFamily="34" charset="0"/>
              </a:rPr>
              <a:t>InvestEU Advisory Hub: services and initiatives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48080743"/>
              </p:ext>
            </p:extLst>
          </p:nvPr>
        </p:nvGraphicFramePr>
        <p:xfrm>
          <a:off x="387847" y="1334643"/>
          <a:ext cx="5720690" cy="501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Brace 5"/>
          <p:cNvSpPr/>
          <p:nvPr/>
        </p:nvSpPr>
        <p:spPr>
          <a:xfrm>
            <a:off x="5482835" y="1603253"/>
            <a:ext cx="583721" cy="4478329"/>
          </a:xfrm>
          <a:prstGeom prst="rightBrace">
            <a:avLst>
              <a:gd name="adj1" fmla="val 8333"/>
              <a:gd name="adj2" fmla="val 49224"/>
            </a:avLst>
          </a:prstGeom>
          <a:noFill/>
          <a:ln w="12700">
            <a:solidFill>
              <a:srgbClr val="27532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5315973" y="3534968"/>
            <a:ext cx="2548391" cy="614900"/>
          </a:xfrm>
          <a:prstGeom prst="rect">
            <a:avLst/>
          </a:prstGeom>
          <a:solidFill>
            <a:srgbClr val="387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InvestEU Advisory Hub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093778" y="1650118"/>
            <a:ext cx="3945372" cy="4123757"/>
            <a:chOff x="7093778" y="1650118"/>
            <a:chExt cx="3945372" cy="4123757"/>
          </a:xfrm>
        </p:grpSpPr>
        <p:grpSp>
          <p:nvGrpSpPr>
            <p:cNvPr id="9" name="Group 8"/>
            <p:cNvGrpSpPr/>
            <p:nvPr/>
          </p:nvGrpSpPr>
          <p:grpSpPr>
            <a:xfrm>
              <a:off x="7093778" y="1650118"/>
              <a:ext cx="3945372" cy="4123757"/>
              <a:chOff x="7093778" y="2031857"/>
              <a:chExt cx="3945372" cy="4123757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9073964" y="2031857"/>
                <a:ext cx="1965186" cy="2958340"/>
              </a:xfrm>
              <a:prstGeom prst="round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7093778" y="2067305"/>
                <a:ext cx="3945372" cy="4088309"/>
                <a:chOff x="7093778" y="2067305"/>
                <a:chExt cx="3945372" cy="4088309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7093778" y="2067305"/>
                  <a:ext cx="3945372" cy="4088309"/>
                  <a:chOff x="7058335" y="2235191"/>
                  <a:chExt cx="3232509" cy="3550004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7698972" y="4905612"/>
                    <a:ext cx="1870215" cy="879583"/>
                    <a:chOff x="7698972" y="4905612"/>
                    <a:chExt cx="1870215" cy="879583"/>
                  </a:xfrm>
                </p:grpSpPr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8330189" y="4905612"/>
                      <a:ext cx="601296" cy="618884"/>
                      <a:chOff x="8407711" y="5513280"/>
                      <a:chExt cx="601296" cy="618884"/>
                    </a:xfrm>
                  </p:grpSpPr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8407711" y="5513280"/>
                        <a:ext cx="601296" cy="618884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u="sng"/>
                      </a:p>
                    </p:txBody>
                  </p:sp>
                  <p:pic>
                    <p:nvPicPr>
                      <p:cNvPr id="13" name="Picture 12" descr="File:Line-style-icons-tools-2.svg - Wikimedia Commons"/>
                      <p:cNvPicPr>
                        <a:picLocks noChangeAspect="1"/>
                      </p:cNvPicPr>
                      <p:nvPr/>
                    </p:nvPicPr>
                    <p:blipFill>
                      <a:blip r:embed="rId8" cstate="print">
                        <a:biLevel thresh="25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535858" y="5662815"/>
                        <a:ext cx="351489" cy="351489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7698972" y="5571394"/>
                      <a:ext cx="1870215" cy="21380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7F7F7F"/>
                          </a:solidFill>
                          <a:latin typeface="Myriad Pro" panose="020B0503030403020204"/>
                        </a:rPr>
                        <a:t>CROSS-SECTORAL WINDOW</a:t>
                      </a:r>
                      <a:endParaRPr lang="en-US" sz="1000" b="1" dirty="0">
                        <a:solidFill>
                          <a:srgbClr val="7F7F7F"/>
                        </a:solidFill>
                        <a:latin typeface="Myriad Pro" panose="020B0503030403020204"/>
                      </a:endParaRPr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7143727" y="3640030"/>
                    <a:ext cx="3147117" cy="1080517"/>
                    <a:chOff x="7143727" y="3640030"/>
                    <a:chExt cx="3147117" cy="1080517"/>
                  </a:xfrm>
                </p:grpSpPr>
                <p:pic>
                  <p:nvPicPr>
                    <p:cNvPr id="20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2339" t="73264" r="26923" b="9257"/>
                    <a:stretch/>
                  </p:blipFill>
                  <p:spPr bwMode="auto">
                    <a:xfrm>
                      <a:off x="8902388" y="3640030"/>
                      <a:ext cx="1219843" cy="6556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8634252" y="4359032"/>
                      <a:ext cx="1656592" cy="3474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69B5E5"/>
                          </a:solidFill>
                          <a:latin typeface="Myriad Pro" panose="020B0503030403020204"/>
                        </a:rPr>
                        <a:t>SMALL AND MEDIUM-SIZED COMPANIES</a:t>
                      </a:r>
                      <a:endParaRPr lang="en-US" sz="1000" b="1" dirty="0">
                        <a:solidFill>
                          <a:srgbClr val="69B5E5"/>
                        </a:solidFill>
                        <a:latin typeface="Myriad Pro" panose="020B0503030403020204"/>
                      </a:endParaRPr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7143727" y="4373119"/>
                      <a:ext cx="1490525" cy="3474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3667B0"/>
                          </a:solidFill>
                          <a:latin typeface="Myriad Pro" panose="020B0503030403020204"/>
                        </a:rPr>
                        <a:t>SOCIAL INVESTMENT AND SKILLS</a:t>
                      </a:r>
                      <a:endParaRPr lang="en-US" sz="1000" b="1" dirty="0">
                        <a:solidFill>
                          <a:srgbClr val="3667B0"/>
                        </a:solidFill>
                        <a:latin typeface="Myriad Pro" panose="020B0503030403020204"/>
                      </a:endParaRPr>
                    </a:p>
                  </p:txBody>
                </p: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7058335" y="2235191"/>
                    <a:ext cx="3063896" cy="1163920"/>
                    <a:chOff x="7058335" y="2235191"/>
                    <a:chExt cx="3063896" cy="1163920"/>
                  </a:xfrm>
                </p:grpSpPr>
                <p:pic>
                  <p:nvPicPr>
                    <p:cNvPr id="18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067" t="73075" r="79049" b="9168"/>
                    <a:stretch/>
                  </p:blipFill>
                  <p:spPr bwMode="auto">
                    <a:xfrm>
                      <a:off x="7373676" y="2235191"/>
                      <a:ext cx="840739" cy="6660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8849347" y="2918058"/>
                      <a:ext cx="1272884" cy="4810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E37C26"/>
                          </a:solidFill>
                          <a:latin typeface="Myriad Pro" panose="020B0503030403020204"/>
                        </a:rPr>
                        <a:t>RESEARCH, INNOVATION AND DIGITALISATION</a:t>
                      </a:r>
                      <a:endParaRPr lang="en-US" sz="1000" b="1" dirty="0">
                        <a:solidFill>
                          <a:srgbClr val="E37C26"/>
                        </a:solidFill>
                        <a:latin typeface="Myriad Pro" panose="020B0503030403020204"/>
                      </a:endParaRPr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7058335" y="2934456"/>
                      <a:ext cx="1607245" cy="3474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BA828"/>
                          </a:solidFill>
                          <a:latin typeface="Myriad Pro" panose="020B0503030403020204"/>
                        </a:rPr>
                        <a:t>SUSTAINABLE INFRASTRUCTURE</a:t>
                      </a:r>
                      <a:endParaRPr lang="en-US" sz="1000" b="1" dirty="0">
                        <a:solidFill>
                          <a:srgbClr val="FBA828"/>
                        </a:solidFill>
                        <a:latin typeface="Myriad Pro" panose="020B0503030403020204"/>
                      </a:endParaRPr>
                    </a:p>
                  </p:txBody>
                </p:sp>
              </p:grpSp>
            </p:grpSp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043" t="72800" r="4219" b="9721"/>
                <a:stretch/>
              </p:blipFill>
              <p:spPr bwMode="auto">
                <a:xfrm>
                  <a:off x="7273863" y="3638668"/>
                  <a:ext cx="1583939" cy="8002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3" t="72863" r="54083" b="9380"/>
            <a:stretch/>
          </p:blipFill>
          <p:spPr bwMode="auto">
            <a:xfrm>
              <a:off x="9540138" y="1693240"/>
              <a:ext cx="1032837" cy="767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86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78" y="219110"/>
            <a:ext cx="1763373" cy="122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219110"/>
            <a:ext cx="3010158" cy="1342029"/>
          </a:xfrm>
          <a:prstGeom prst="rect">
            <a:avLst/>
          </a:prstGeom>
        </p:spPr>
      </p:pic>
      <p:sp>
        <p:nvSpPr>
          <p:cNvPr id="9" name="Title 13"/>
          <p:cNvSpPr txBox="1">
            <a:spLocks/>
          </p:cNvSpPr>
          <p:nvPr/>
        </p:nvSpPr>
        <p:spPr>
          <a:xfrm>
            <a:off x="255182" y="5016232"/>
            <a:ext cx="6044018" cy="720000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Examples of supported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3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906D833F-9C05-4604-9BCA-F73F2042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 dirty="0" smtClean="0">
                <a:latin typeface="Myriad Pro" panose="020B0503030403020204"/>
              </a:rPr>
              <a:t>Example in digitization &amp; innovation</a:t>
            </a:r>
            <a:endParaRPr lang="en-GB" sz="2000" b="1" dirty="0">
              <a:solidFill>
                <a:srgbClr val="FF0000"/>
              </a:solidFill>
              <a:latin typeface="Myriad Pro" panose="020B0503030403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A5E99-06FB-4B52-8A47-871A6FD8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737601" y="1273864"/>
            <a:ext cx="3238500" cy="10595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dirty="0" err="1">
                <a:latin typeface="Myriad Pro" panose="020B0503030403020204"/>
              </a:rPr>
              <a:t>SiPearl</a:t>
            </a:r>
            <a:r>
              <a:rPr lang="en-US" sz="1300" dirty="0">
                <a:latin typeface="Myriad Pro" panose="020B0503030403020204"/>
              </a:rPr>
              <a:t> designs and develops high-performance low-power European microprocessors for HPC and a range of emerging applications, such as AI and connected mobility. </a:t>
            </a:r>
          </a:p>
          <a:p>
            <a:pPr algn="just">
              <a:lnSpc>
                <a:spcPct val="150000"/>
              </a:lnSpc>
            </a:pPr>
            <a:r>
              <a:rPr lang="en-US" sz="1300" dirty="0" err="1">
                <a:latin typeface="Myriad Pro" panose="020B0503030403020204"/>
              </a:rPr>
              <a:t>SiPearl’s</a:t>
            </a:r>
            <a:r>
              <a:rPr lang="en-US" sz="1300" dirty="0">
                <a:latin typeface="Myriad Pro" panose="020B0503030403020204"/>
              </a:rPr>
              <a:t> mission is to develop the next generation of high-end energy-efficient microprocessors that will form the core of European supercomputers. </a:t>
            </a: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Myriad Pro" panose="020B0503030403020204"/>
              </a:rPr>
              <a:t>Advisory Hub </a:t>
            </a:r>
            <a:r>
              <a:rPr lang="en-US" sz="1300" dirty="0">
                <a:latin typeface="Myriad Pro" panose="020B0503030403020204"/>
              </a:rPr>
              <a:t>assisted the promoter in developing the investor material for fundraising by preparing a well-structured and comprehensive business plan in line with market standards. </a:t>
            </a:r>
            <a:r>
              <a:rPr lang="en-US" sz="1300" dirty="0" smtClean="0">
                <a:latin typeface="Myriad Pro" panose="020B0503030403020204"/>
              </a:rPr>
              <a:t> The </a:t>
            </a:r>
            <a:r>
              <a:rPr lang="en-US" sz="1300" dirty="0">
                <a:latin typeface="Myriad Pro" panose="020B0503030403020204"/>
              </a:rPr>
              <a:t>EIB loan was signed in Q1 2022, a venture debt financial support of EUR 20 million.</a:t>
            </a:r>
          </a:p>
          <a:p>
            <a:pPr algn="just">
              <a:lnSpc>
                <a:spcPct val="150000"/>
              </a:lnSpc>
            </a:pPr>
            <a:endParaRPr lang="en-US" sz="1300" dirty="0" smtClean="0">
              <a:latin typeface="Myriad Pro" panose="020B0503030403020204"/>
            </a:endParaRPr>
          </a:p>
          <a:p>
            <a:pPr algn="just">
              <a:lnSpc>
                <a:spcPct val="150000"/>
              </a:lnSpc>
            </a:pPr>
            <a:endParaRPr lang="en-US" sz="1300" dirty="0" smtClean="0">
              <a:latin typeface="Myriad Pro" panose="020B0503030403020204"/>
            </a:endParaRPr>
          </a:p>
          <a:p>
            <a:pPr algn="just">
              <a:lnSpc>
                <a:spcPct val="150000"/>
              </a:lnSpc>
            </a:pPr>
            <a:endParaRPr lang="en-US" sz="1300" dirty="0">
              <a:latin typeface="Myriad Pro" panose="020B0503030403020204"/>
            </a:endParaRPr>
          </a:p>
          <a:p>
            <a:pPr algn="just">
              <a:lnSpc>
                <a:spcPct val="150000"/>
              </a:lnSpc>
            </a:pPr>
            <a:endParaRPr lang="en-US" sz="1300" dirty="0" smtClean="0">
              <a:latin typeface="Myriad Pro" panose="020B0503030403020204"/>
            </a:endParaRPr>
          </a:p>
          <a:p>
            <a:pPr algn="just">
              <a:lnSpc>
                <a:spcPct val="150000"/>
              </a:lnSpc>
            </a:pPr>
            <a:endParaRPr lang="en-US" sz="1300" dirty="0">
              <a:latin typeface="Myriad Pro" panose="020B0503030403020204"/>
            </a:endParaRPr>
          </a:p>
          <a:p>
            <a:pPr algn="just">
              <a:lnSpc>
                <a:spcPct val="150000"/>
              </a:lnSpc>
            </a:pPr>
            <a:endParaRPr lang="en-US" sz="1300" dirty="0" smtClean="0">
              <a:latin typeface="Myriad Pro" panose="020B0503030403020204"/>
            </a:endParaRPr>
          </a:p>
          <a:p>
            <a:pPr algn="just">
              <a:lnSpc>
                <a:spcPct val="150000"/>
              </a:lnSpc>
            </a:pPr>
            <a:endParaRPr lang="en-US" sz="1300" dirty="0">
              <a:latin typeface="Myriad Pro" panose="020B0503030403020204"/>
            </a:endParaRPr>
          </a:p>
          <a:p>
            <a:pPr algn="just">
              <a:lnSpc>
                <a:spcPct val="150000"/>
              </a:lnSpc>
            </a:pPr>
            <a:endParaRPr lang="en-US" sz="1300" dirty="0" smtClean="0">
              <a:latin typeface="Myriad Pro" panose="020B0503030403020204"/>
            </a:endParaRPr>
          </a:p>
          <a:p>
            <a:pPr algn="just">
              <a:lnSpc>
                <a:spcPct val="150000"/>
              </a:lnSpc>
            </a:pPr>
            <a:endParaRPr lang="en-US" sz="1300" dirty="0">
              <a:latin typeface="Myriad Pro" panose="020B0503030403020204"/>
            </a:endParaRPr>
          </a:p>
          <a:p>
            <a:pPr algn="just">
              <a:lnSpc>
                <a:spcPct val="150000"/>
              </a:lnSpc>
            </a:pPr>
            <a:endParaRPr lang="en-US" sz="1300" dirty="0" smtClean="0">
              <a:latin typeface="Myriad Pro" panose="020B0503030403020204"/>
            </a:endParaRPr>
          </a:p>
          <a:p>
            <a:pPr algn="just">
              <a:lnSpc>
                <a:spcPct val="150000"/>
              </a:lnSpc>
            </a:pPr>
            <a:endParaRPr lang="en-US" sz="1300" dirty="0">
              <a:latin typeface="Myriad Pro" panose="020B0503030403020204"/>
            </a:endParaRPr>
          </a:p>
          <a:p>
            <a:pPr algn="just">
              <a:lnSpc>
                <a:spcPct val="150000"/>
              </a:lnSpc>
            </a:pPr>
            <a:endParaRPr lang="en-US" sz="1300" dirty="0" smtClean="0">
              <a:latin typeface="Myriad Pro" panose="020B0503030403020204"/>
            </a:endParaRPr>
          </a:p>
          <a:p>
            <a:pPr algn="just">
              <a:lnSpc>
                <a:spcPct val="150000"/>
              </a:lnSpc>
            </a:pPr>
            <a:endParaRPr lang="en-US" sz="1300" dirty="0">
              <a:latin typeface="Myriad Pro" panose="020B0503030403020204"/>
            </a:endParaRPr>
          </a:p>
          <a:p>
            <a:pPr algn="just">
              <a:lnSpc>
                <a:spcPct val="150000"/>
              </a:lnSpc>
            </a:pPr>
            <a:endParaRPr lang="en-US" sz="1300" dirty="0" smtClean="0">
              <a:latin typeface="Myriad Pro" panose="020B0503030403020204"/>
            </a:endParaRPr>
          </a:p>
          <a:p>
            <a:pPr algn="just">
              <a:lnSpc>
                <a:spcPct val="150000"/>
              </a:lnSpc>
            </a:pPr>
            <a:endParaRPr lang="en-US" sz="1300" dirty="0">
              <a:latin typeface="Myriad Pro" panose="020B0503030403020204"/>
            </a:endParaRPr>
          </a:p>
          <a:p>
            <a:pPr algn="just">
              <a:lnSpc>
                <a:spcPct val="150000"/>
              </a:lnSpc>
            </a:pPr>
            <a:endParaRPr lang="en-US" sz="1300" dirty="0">
              <a:latin typeface="Myriad Pro" panose="020B0503030403020204"/>
            </a:endParaRPr>
          </a:p>
        </p:txBody>
      </p:sp>
      <p:pic>
        <p:nvPicPr>
          <p:cNvPr id="9" name="Picture 4" descr="New Startup SiPearl Will Challenge AMD, Intel for Control of the EU HPC  Market - ExtremeTech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/>
          <a:stretch/>
        </p:blipFill>
        <p:spPr bwMode="auto">
          <a:xfrm>
            <a:off x="0" y="1532487"/>
            <a:ext cx="8136913" cy="53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A5E99-06FB-4B52-8A47-871A6FD8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128000" y="1308100"/>
            <a:ext cx="3848100" cy="486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dirty="0" smtClean="0">
                <a:latin typeface="Myriad Pro" panose="020B0503030403020204"/>
              </a:rPr>
              <a:t>The </a:t>
            </a:r>
            <a:r>
              <a:rPr lang="en-US" sz="1300" dirty="0">
                <a:latin typeface="Myriad Pro" panose="020B0503030403020204"/>
              </a:rPr>
              <a:t>Greek Ministry of Transport is working closely with the urban transport authorities of the two cities to improve bus services, </a:t>
            </a:r>
            <a:r>
              <a:rPr lang="en-US" sz="1300" dirty="0" smtClean="0">
                <a:latin typeface="Myriad Pro" panose="020B0503030403020204"/>
              </a:rPr>
              <a:t>involving </a:t>
            </a:r>
            <a:r>
              <a:rPr lang="en-US" sz="1300" dirty="0">
                <a:latin typeface="Myriad Pro" panose="020B0503030403020204"/>
              </a:rPr>
              <a:t>the purchase of around 1 500 green </a:t>
            </a:r>
            <a:r>
              <a:rPr lang="en-US" sz="1300" dirty="0" smtClean="0">
                <a:latin typeface="Myriad Pro" panose="020B0503030403020204"/>
              </a:rPr>
              <a:t>buses. JASPERS supported </a:t>
            </a:r>
            <a:r>
              <a:rPr lang="en-US" sz="1300" dirty="0">
                <a:latin typeface="Myriad Pro" panose="020B0503030403020204"/>
              </a:rPr>
              <a:t>the ministry in developing a 10-year fleet replacement plan and </a:t>
            </a:r>
            <a:r>
              <a:rPr lang="en-US" sz="1300" dirty="0" smtClean="0">
                <a:latin typeface="Myriad Pro" panose="020B0503030403020204"/>
              </a:rPr>
              <a:t>defined </a:t>
            </a:r>
            <a:r>
              <a:rPr lang="en-US" sz="1300" dirty="0">
                <a:latin typeface="Myriad Pro" panose="020B0503030403020204"/>
              </a:rPr>
              <a:t>a scheme for the first investment phase in </a:t>
            </a:r>
            <a:r>
              <a:rPr lang="en-US" sz="1300" dirty="0" smtClean="0">
                <a:latin typeface="Myriad Pro" panose="020B0503030403020204"/>
              </a:rPr>
              <a:t>2023-2024</a:t>
            </a:r>
            <a:r>
              <a:rPr lang="en-US" sz="1300" dirty="0">
                <a:latin typeface="Myriad Pro" panose="020B0503030403020204"/>
              </a:rPr>
              <a:t>, with a view to making future applications for European Union </a:t>
            </a:r>
            <a:r>
              <a:rPr lang="en-US" sz="1300" dirty="0" smtClean="0">
                <a:latin typeface="Myriad Pro" panose="020B0503030403020204"/>
              </a:rPr>
              <a:t>grants. To </a:t>
            </a:r>
            <a:r>
              <a:rPr lang="en-US" sz="1300" dirty="0">
                <a:latin typeface="Myriad Pro" panose="020B0503030403020204"/>
              </a:rPr>
              <a:t>complement JASPERS’ support on structural funds, the Advisory Hub accelerated the implementation of the project </a:t>
            </a:r>
            <a:r>
              <a:rPr lang="en-US" sz="1300" dirty="0" smtClean="0">
                <a:latin typeface="Myriad Pro" panose="020B0503030403020204"/>
              </a:rPr>
              <a:t>by</a:t>
            </a:r>
            <a:r>
              <a:rPr lang="en-US" sz="1300" dirty="0">
                <a:latin typeface="Myriad Pro" panose="020B0503030403020204"/>
              </a:rPr>
              <a:t> </a:t>
            </a:r>
            <a:r>
              <a:rPr lang="en-US" sz="1300" dirty="0" smtClean="0">
                <a:latin typeface="Myriad Pro" panose="020B0503030403020204"/>
              </a:rPr>
              <a:t>evaluating </a:t>
            </a:r>
            <a:r>
              <a:rPr lang="en-US" sz="1300" dirty="0">
                <a:latin typeface="Myriad Pro" panose="020B0503030403020204"/>
              </a:rPr>
              <a:t>bus technologies and their effectiveness, fleet sizes to accommodate efficient levels of bus route services, maintenance </a:t>
            </a:r>
            <a:r>
              <a:rPr lang="en-US" sz="1300" dirty="0" smtClean="0">
                <a:latin typeface="Myriad Pro" panose="020B0503030403020204"/>
              </a:rPr>
              <a:t>strategies. </a:t>
            </a:r>
            <a:endParaRPr lang="en-US" sz="1300" dirty="0">
              <a:latin typeface="Myriad Pro" panose="020B0503030403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t="458" r="31291" b="-458"/>
          <a:stretch/>
        </p:blipFill>
        <p:spPr>
          <a:xfrm>
            <a:off x="-25400" y="1333500"/>
            <a:ext cx="7962900" cy="5549900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906D833F-9C05-4604-9BCA-F73F2042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84" y="303298"/>
            <a:ext cx="11079416" cy="576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Myriad Pro" panose="020B0503030403020204"/>
              </a:rPr>
              <a:t>Example in sustainable transport</a:t>
            </a:r>
            <a:endParaRPr lang="en-GB" sz="2000" dirty="0">
              <a:latin typeface="Myriad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268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A5E99-06FB-4B52-8A47-871A6FD8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906D833F-9C05-4604-9BCA-F73F2042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84" y="303298"/>
            <a:ext cx="11079416" cy="576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Myriad Pro" panose="020B0503030403020204"/>
              </a:rPr>
              <a:t>Example in energy efficiency</a:t>
            </a:r>
            <a:endParaRPr lang="en-GB" sz="2000" dirty="0">
              <a:latin typeface="Myriad Pro" panose="020B050303040302020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0825" y="1052513"/>
            <a:ext cx="11348140" cy="53292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500" b="1" dirty="0" smtClean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500" b="1" dirty="0" smtClean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500" b="1" dirty="0" smtClean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Myriad Pro" panose="020B0503030403020204"/>
              </a:rPr>
              <a:t>ELENA EPC related Projects: </a:t>
            </a:r>
          </a:p>
          <a:p>
            <a:pPr>
              <a:spcBef>
                <a:spcPct val="0"/>
              </a:spcBef>
            </a:pPr>
            <a:r>
              <a:rPr lang="en-US" sz="1800" dirty="0">
                <a:latin typeface="Myriad Pro" panose="020B0503030403020204"/>
              </a:rPr>
              <a:t>54 projects include </a:t>
            </a:r>
            <a:r>
              <a:rPr lang="en-US" sz="1800" dirty="0" smtClean="0">
                <a:latin typeface="Myriad Pro" panose="020B0503030403020204"/>
              </a:rPr>
              <a:t>ESCOs/EPCs</a:t>
            </a:r>
            <a:r>
              <a:rPr lang="en-US" sz="1800" dirty="0">
                <a:latin typeface="Myriad Pro" panose="020B0503030403020204"/>
              </a:rPr>
              <a:t>;</a:t>
            </a:r>
          </a:p>
          <a:p>
            <a:pPr lvl="1"/>
            <a:r>
              <a:rPr lang="en-US" sz="1800" dirty="0">
                <a:latin typeface="Myriad Pro" panose="020B0503030403020204"/>
              </a:rPr>
              <a:t>31 projects completed;</a:t>
            </a:r>
          </a:p>
          <a:p>
            <a:pPr lvl="1"/>
            <a:r>
              <a:rPr lang="en-US" sz="1800" dirty="0">
                <a:latin typeface="Myriad Pro" panose="020B0503030403020204"/>
              </a:rPr>
              <a:t>23 ongoing projects;</a:t>
            </a:r>
          </a:p>
          <a:p>
            <a:pPr>
              <a:spcBef>
                <a:spcPct val="0"/>
              </a:spcBef>
            </a:pPr>
            <a:r>
              <a:rPr lang="en-US" sz="1800" dirty="0">
                <a:latin typeface="Myriad Pro" panose="020B0503030403020204"/>
              </a:rPr>
              <a:t>Expected Investment: EUR 3.9 </a:t>
            </a:r>
            <a:r>
              <a:rPr lang="en-US" sz="1800" dirty="0" smtClean="0">
                <a:latin typeface="Myriad Pro" panose="020B0503030403020204"/>
              </a:rPr>
              <a:t>billion</a:t>
            </a:r>
            <a:r>
              <a:rPr lang="en-US" sz="1800" dirty="0">
                <a:latin typeface="Myriad Pro" panose="020B0503030403020204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800" dirty="0">
                <a:latin typeface="Myriad Pro" panose="020B0503030403020204"/>
              </a:rPr>
              <a:t>Expected ELENA grant: EUR </a:t>
            </a:r>
            <a:r>
              <a:rPr lang="en-US" sz="1800" dirty="0" smtClean="0">
                <a:latin typeface="Myriad Pro" panose="020B0503030403020204"/>
              </a:rPr>
              <a:t>91.8 million;</a:t>
            </a:r>
            <a:endParaRPr lang="en-US" sz="1800" dirty="0">
              <a:latin typeface="Myriad Pro" panose="020B0503030403020204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latin typeface="Myriad Pro" panose="020B0503030403020204"/>
              </a:rPr>
              <a:t>18 countries.</a:t>
            </a:r>
          </a:p>
          <a:p>
            <a:pPr>
              <a:spcBef>
                <a:spcPct val="0"/>
              </a:spcBef>
            </a:pPr>
            <a:endParaRPr lang="en-US" sz="1800" dirty="0">
              <a:latin typeface="Myriad Pro" panose="020B0503030403020204"/>
            </a:endParaRPr>
          </a:p>
          <a:p>
            <a:pPr>
              <a:spcBef>
                <a:spcPct val="0"/>
              </a:spcBef>
            </a:pPr>
            <a:endParaRPr lang="en-US" sz="1800" dirty="0">
              <a:latin typeface="Myriad Pro" panose="020B0503030403020204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Myriad Pro" panose="020B0503030403020204"/>
              </a:rPr>
              <a:t>ELENA Portfolio:</a:t>
            </a:r>
          </a:p>
          <a:p>
            <a:pPr>
              <a:spcBef>
                <a:spcPct val="0"/>
              </a:spcBef>
            </a:pPr>
            <a:r>
              <a:rPr lang="en-US" sz="1800" dirty="0">
                <a:latin typeface="Myriad Pro" panose="020B0503030403020204"/>
              </a:rPr>
              <a:t>Total of 132 projects supported: </a:t>
            </a:r>
          </a:p>
          <a:p>
            <a:pPr lvl="1"/>
            <a:r>
              <a:rPr lang="en-US" sz="1800" dirty="0">
                <a:latin typeface="Myriad Pro" panose="020B0503030403020204"/>
              </a:rPr>
              <a:t>58 projects completed;</a:t>
            </a:r>
          </a:p>
          <a:p>
            <a:pPr lvl="1"/>
            <a:r>
              <a:rPr lang="en-US" sz="1800" dirty="0">
                <a:latin typeface="Myriad Pro" panose="020B0503030403020204"/>
              </a:rPr>
              <a:t>74 ongoing projects;</a:t>
            </a:r>
          </a:p>
          <a:p>
            <a:pPr>
              <a:spcBef>
                <a:spcPct val="0"/>
              </a:spcBef>
            </a:pPr>
            <a:r>
              <a:rPr lang="en-US" sz="1800" dirty="0">
                <a:latin typeface="Myriad Pro" panose="020B0503030403020204"/>
              </a:rPr>
              <a:t>Expected Investment: EUR 10.5 </a:t>
            </a:r>
            <a:r>
              <a:rPr lang="en-US" sz="1800" dirty="0" smtClean="0">
                <a:latin typeface="Myriad Pro" panose="020B0503030403020204"/>
              </a:rPr>
              <a:t>billion</a:t>
            </a:r>
            <a:r>
              <a:rPr lang="en-US" sz="1800" dirty="0">
                <a:latin typeface="Myriad Pro" panose="020B0503030403020204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800" dirty="0">
                <a:latin typeface="Myriad Pro" panose="020B0503030403020204"/>
              </a:rPr>
              <a:t>Expected ELENA grant: EUR </a:t>
            </a:r>
            <a:r>
              <a:rPr lang="en-US" sz="1800" dirty="0" smtClean="0">
                <a:latin typeface="Myriad Pro" panose="020B0503030403020204"/>
              </a:rPr>
              <a:t>256 million;</a:t>
            </a:r>
            <a:endParaRPr lang="en-US" sz="1800" dirty="0">
              <a:latin typeface="Myriad Pro" panose="020B0503030403020204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latin typeface="Myriad Pro" panose="020B0503030403020204"/>
              </a:rPr>
              <a:t>24 countries (no projects in Malta, Cyprus, Estonia and Bulgaria</a:t>
            </a:r>
            <a:r>
              <a:rPr lang="en-US" sz="1800" dirty="0" smtClean="0">
                <a:latin typeface="Myriad Pro" panose="020B0503030403020204"/>
              </a:rPr>
              <a:t>).</a:t>
            </a:r>
            <a:endParaRPr lang="en-US" sz="1800" dirty="0">
              <a:latin typeface="Myriad Pro" panose="020B050303040302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64" y="1344318"/>
            <a:ext cx="4600136" cy="39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906D833F-9C05-4604-9BCA-F73F2042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 dirty="0" smtClean="0">
                <a:latin typeface="Myriad Pro" panose="020B0503030403020204"/>
              </a:rPr>
              <a:t>Example </a:t>
            </a:r>
            <a:r>
              <a:rPr lang="en-US" sz="2000" b="1" dirty="0">
                <a:latin typeface="Myriad Pro" panose="020B0503030403020204"/>
              </a:rPr>
              <a:t>of </a:t>
            </a:r>
            <a:r>
              <a:rPr lang="en-US" sz="2000" b="1" dirty="0" smtClean="0">
                <a:latin typeface="Myriad Pro" panose="020B0503030403020204"/>
              </a:rPr>
              <a:t>advisory support for financial </a:t>
            </a:r>
            <a:r>
              <a:rPr lang="en-US" sz="2000" b="1" dirty="0" smtClean="0">
                <a:latin typeface="Myriad Pro" panose="020B0503030403020204"/>
              </a:rPr>
              <a:t>intermediaries</a:t>
            </a:r>
            <a:endParaRPr lang="en-GB" sz="2000" b="1" dirty="0">
              <a:latin typeface="Myriad Pro" panose="020B0503030403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A5E99-06FB-4B52-8A47-871A6FD8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60840" y="1410146"/>
            <a:ext cx="11567929" cy="5082330"/>
            <a:chOff x="360840" y="943215"/>
            <a:chExt cx="11567929" cy="5082330"/>
          </a:xfrm>
        </p:grpSpPr>
        <p:grpSp>
          <p:nvGrpSpPr>
            <p:cNvPr id="8" name="Group 7"/>
            <p:cNvGrpSpPr/>
            <p:nvPr/>
          </p:nvGrpSpPr>
          <p:grpSpPr>
            <a:xfrm>
              <a:off x="3081192" y="943215"/>
              <a:ext cx="5754509" cy="4604941"/>
              <a:chOff x="5419492" y="2492644"/>
              <a:chExt cx="3932663" cy="2949498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92" y="2492644"/>
                <a:ext cx="3932663" cy="294949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5608" y="2918020"/>
                <a:ext cx="2596191" cy="1746746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411657" y="4701436"/>
              <a:ext cx="3079625" cy="1324109"/>
              <a:chOff x="411657" y="3740315"/>
              <a:chExt cx="3079625" cy="132410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93388" y="3879506"/>
                <a:ext cx="2627973" cy="1021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>
                  <a:lnSpc>
                    <a:spcPct val="150000"/>
                  </a:lnSpc>
                  <a:defRPr/>
                </a:pPr>
                <a:r>
                  <a:rPr lang="en-US" sz="1400" b="1" dirty="0" smtClean="0">
                    <a:solidFill>
                      <a:srgbClr val="5D934D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Green Gateway E-Library </a:t>
                </a:r>
                <a:br>
                  <a:rPr lang="en-US" sz="1400" b="1" dirty="0" smtClean="0">
                    <a:solidFill>
                      <a:srgbClr val="5D934D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</a:br>
                <a:r>
                  <a:rPr lang="en-US" sz="1400" dirty="0" smtClean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EIB green </a:t>
                </a:r>
                <a:r>
                  <a:rPr lang="en-US" sz="1400" dirty="0" smtClean="0">
                    <a:latin typeface="Roboto" panose="02000000000000000000" pitchFamily="2" charset="0"/>
                    <a:ea typeface="Roboto" panose="02000000000000000000" pitchFamily="2" charset="0"/>
                  </a:rPr>
                  <a:t>guidance</a:t>
                </a:r>
                <a:r>
                  <a:rPr kumimoji="0" lang="en-US" sz="140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and knowledge</a:t>
                </a:r>
                <a:r>
                  <a:rPr kumimoji="0" lang="en-US" sz="140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materials</a:t>
                </a:r>
                <a:endParaRPr kumimoji="0" 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1657" y="3740315"/>
                <a:ext cx="3079625" cy="1324109"/>
              </a:xfrm>
              <a:prstGeom prst="ellipse">
                <a:avLst/>
              </a:prstGeom>
              <a:noFill/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835701" y="4511186"/>
              <a:ext cx="3093068" cy="1441067"/>
              <a:chOff x="8798327" y="3623357"/>
              <a:chExt cx="3093068" cy="144106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9045003" y="3870217"/>
                <a:ext cx="2599038" cy="1021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D934D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Green Gateway e-Learning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online training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on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EIB green financing &amp; Taxonomy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798327" y="3623357"/>
                <a:ext cx="3093068" cy="144106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4499435" y="5363490"/>
              <a:ext cx="31598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i="1" u="sng" dirty="0">
                  <a:solidFill>
                    <a:srgbClr val="005CAB"/>
                  </a:solidFill>
                  <a:latin typeface="Roboto" panose="02000000000000000000"/>
                  <a:ea typeface="Roboto" panose="02000000000000000000" pitchFamily="2" charset="0"/>
                </a:rPr>
                <a:t>https://greengateway.eib.org/</a:t>
              </a:r>
              <a:endParaRPr lang="en-GB" sz="18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763000" y="1792071"/>
              <a:ext cx="3093068" cy="1611186"/>
              <a:chOff x="8798327" y="1424458"/>
              <a:chExt cx="3093068" cy="161118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8899487" y="1740371"/>
                <a:ext cx="2890071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  <a:buClrTx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D934D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EIF Sustainability Guarantee Tool</a:t>
                </a:r>
                <a:endParaRPr lang="en-US" sz="1400" b="1" i="1" u="sng" kern="1200" dirty="0" smtClean="0">
                  <a:solidFill>
                    <a:srgbClr val="5D934D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endParaRPr>
              </a:p>
              <a:p>
                <a:pPr lvl="0" algn="ctr" defTabSz="457200">
                  <a:lnSpc>
                    <a:spcPct val="150000"/>
                  </a:lnSpc>
                  <a:buClrTx/>
                  <a:defRPr/>
                </a:pPr>
                <a:r>
                  <a:rPr lang="en-US" sz="1400" b="1" kern="1200" dirty="0" smtClean="0">
                    <a:solidFill>
                      <a:srgbClr val="5D934D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to </a:t>
                </a:r>
                <a:r>
                  <a:rPr lang="en-US" sz="1400" kern="1200" noProof="0" dirty="0" smtClean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assess EIF </a:t>
                </a:r>
                <a:r>
                  <a:rPr lang="en-US" sz="1400" kern="1200" noProof="0" dirty="0" err="1" smtClean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InvestEU</a:t>
                </a:r>
                <a:r>
                  <a:rPr lang="en-US" sz="1400" kern="1200" noProof="0" dirty="0" smtClean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sustainable projects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798327" y="1424458"/>
                <a:ext cx="3093068" cy="161118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60840" y="1823925"/>
              <a:ext cx="3093068" cy="1488113"/>
              <a:chOff x="305581" y="1485995"/>
              <a:chExt cx="3093068" cy="1488113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05581" y="1485995"/>
                <a:ext cx="3093068" cy="148811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28630" y="1680610"/>
                <a:ext cx="2557491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  <a:buClrTx/>
                  <a:defRPr/>
                </a:pPr>
                <a:r>
                  <a:rPr kumimoji="0" lang="en-US" sz="1400" b="1" i="0" strike="noStrike" kern="1200" cap="none" spc="0" normalizeH="0" baseline="0" noProof="0" dirty="0">
                    <a:ln>
                      <a:noFill/>
                    </a:ln>
                    <a:solidFill>
                      <a:srgbClr val="5D934D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Green Eligibility </a:t>
                </a:r>
                <a:r>
                  <a:rPr lang="en-US" sz="1400" b="1" kern="1200" dirty="0">
                    <a:solidFill>
                      <a:srgbClr val="5D934D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Checker</a:t>
                </a:r>
                <a:br>
                  <a:rPr lang="en-US" sz="1400" b="1" kern="1200" dirty="0">
                    <a:solidFill>
                      <a:srgbClr val="5D934D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</a:br>
                <a:r>
                  <a:rPr lang="en-US" sz="1400" b="1" i="1" u="sng" kern="1200" dirty="0">
                    <a:solidFill>
                      <a:srgbClr val="5D934D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https://greenchecker.eib.org/</a:t>
                </a:r>
                <a:br>
                  <a:rPr lang="en-US" sz="1400" b="1" i="1" u="sng" kern="1200" dirty="0">
                    <a:solidFill>
                      <a:srgbClr val="5D934D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</a:br>
                <a:r>
                  <a:rPr lang="en-US" sz="1400" b="1" kern="1200" dirty="0">
                    <a:solidFill>
                      <a:srgbClr val="5D934D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to assess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EIB green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projects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658894" y="1233313"/>
            <a:ext cx="6679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7330"/>
                </a:solidFill>
              </a:rPr>
              <a:t>Green Gateway web portal</a:t>
            </a:r>
          </a:p>
        </p:txBody>
      </p:sp>
    </p:spTree>
    <p:extLst>
      <p:ext uri="{BB962C8B-B14F-4D97-AF65-F5344CB8AC3E}">
        <p14:creationId xmlns:p14="http://schemas.microsoft.com/office/powerpoint/2010/main" val="28252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6865</TotalTime>
  <Words>630</Words>
  <Application>Microsoft Office PowerPoint</Application>
  <PresentationFormat>Widescreen</PresentationFormat>
  <Paragraphs>110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Myriad Pro</vt:lpstr>
      <vt:lpstr>Roboto</vt:lpstr>
      <vt:lpstr>Office Theme</vt:lpstr>
      <vt:lpstr>PowerPoint Presentation</vt:lpstr>
      <vt:lpstr>EIB as the main advisory partner under InvestEU </vt:lpstr>
      <vt:lpstr>InvestEU Advisory Hub and related EIB advisory initiatives</vt:lpstr>
      <vt:lpstr>InvestEU Advisory Hub: services and initiatives</vt:lpstr>
      <vt:lpstr>PowerPoint Presentation</vt:lpstr>
      <vt:lpstr>Example in digitization &amp; innovation</vt:lpstr>
      <vt:lpstr>Example in sustainable transport</vt:lpstr>
      <vt:lpstr>Example in energy efficiency</vt:lpstr>
      <vt:lpstr>Example of advisory support for financial intermediaries</vt:lpstr>
      <vt:lpstr>PowerPoint Presentation</vt:lpstr>
    </vt:vector>
  </TitlesOfParts>
  <Company>European Investment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CONTINENZA</dc:creator>
  <cp:lastModifiedBy>SIITAM Ando</cp:lastModifiedBy>
  <cp:revision>220</cp:revision>
  <dcterms:created xsi:type="dcterms:W3CDTF">2021-10-13T18:32:08Z</dcterms:created>
  <dcterms:modified xsi:type="dcterms:W3CDTF">2022-04-06T15:09:07Z</dcterms:modified>
</cp:coreProperties>
</file>