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5" r:id="rId2"/>
    <p:sldId id="306" r:id="rId3"/>
    <p:sldId id="309" r:id="rId4"/>
    <p:sldId id="288" r:id="rId5"/>
    <p:sldId id="304" r:id="rId6"/>
    <p:sldId id="310" r:id="rId7"/>
    <p:sldId id="305" r:id="rId8"/>
    <p:sldId id="318" r:id="rId9"/>
    <p:sldId id="299" r:id="rId10"/>
    <p:sldId id="294" r:id="rId11"/>
    <p:sldId id="301" r:id="rId12"/>
    <p:sldId id="319" r:id="rId13"/>
    <p:sldId id="312" r:id="rId14"/>
    <p:sldId id="308" r:id="rId15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024EA2"/>
    <a:srgbClr val="0356B1"/>
    <a:srgbClr val="024B9C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 autoAdjust="0"/>
    <p:restoredTop sz="94651" autoAdjust="0"/>
  </p:normalViewPr>
  <p:slideViewPr>
    <p:cSldViewPr snapToGrid="0">
      <p:cViewPr varScale="1">
        <p:scale>
          <a:sx n="105" d="100"/>
          <a:sy n="105" d="100"/>
        </p:scale>
        <p:origin x="138" y="19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DGT\DGT.02\25_speeches_presentations\25.2_presentations\standard_slides\final_versions\2022\slide23_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baseline="0" dirty="0">
                <a:effectLst/>
              </a:rPr>
              <a:t>DGT </a:t>
            </a:r>
            <a:r>
              <a:rPr lang="et-EE" sz="1400" b="1" i="0" u="none" strike="noStrike" baseline="0" dirty="0" smtClean="0">
                <a:effectLst/>
              </a:rPr>
              <a:t>toodang (</a:t>
            </a:r>
            <a:r>
              <a:rPr lang="en-GB" sz="1400" b="1" i="0" u="none" strike="noStrike" baseline="0" dirty="0" smtClean="0">
                <a:effectLst/>
              </a:rPr>
              <a:t>2008</a:t>
            </a:r>
            <a:r>
              <a:rPr lang="et-EE" sz="1400" b="1" i="0" u="none" strike="noStrike" baseline="0" dirty="0" smtClean="0">
                <a:effectLst/>
              </a:rPr>
              <a:t>-</a:t>
            </a:r>
            <a:r>
              <a:rPr lang="en-GB" sz="1400" b="1" i="0" u="none" strike="noStrike" baseline="0" dirty="0" smtClean="0">
                <a:effectLst/>
              </a:rPr>
              <a:t>2021</a:t>
            </a:r>
            <a:r>
              <a:rPr lang="et-EE" sz="1400" b="1" i="0" u="none" strike="noStrike" baseline="0" dirty="0" smtClean="0">
                <a:effectLst/>
              </a:rPr>
              <a:t>)</a:t>
            </a:r>
            <a:endParaRPr lang="fr-B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Sheet1!$C$8</c:f>
              <c:strCache>
                <c:ptCount val="1"/>
                <c:pt idx="0">
                  <c:v>% Outsourced</c:v>
                </c:pt>
              </c:strCache>
              <c:extLst xmlns:c15="http://schemas.microsoft.com/office/drawing/2012/chart"/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Sheet1!$A$9:$A$22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Sheet1!$C$9:$C$20</c:f>
              <c:numCache>
                <c:formatCode>#,##0</c:formatCode>
                <c:ptCount val="12"/>
                <c:pt idx="0">
                  <c:v>26.32978325724973</c:v>
                </c:pt>
                <c:pt idx="1">
                  <c:v>25.892120477562862</c:v>
                </c:pt>
                <c:pt idx="2">
                  <c:v>27.77847358584178</c:v>
                </c:pt>
                <c:pt idx="3">
                  <c:v>27.817204514913819</c:v>
                </c:pt>
                <c:pt idx="4">
                  <c:v>23.32747363847292</c:v>
                </c:pt>
                <c:pt idx="5">
                  <c:v>25.949884489027568</c:v>
                </c:pt>
                <c:pt idx="6">
                  <c:v>28.611337810175353</c:v>
                </c:pt>
                <c:pt idx="7">
                  <c:v>26.445096282847437</c:v>
                </c:pt>
                <c:pt idx="8">
                  <c:v>29.066481825039247</c:v>
                </c:pt>
                <c:pt idx="9">
                  <c:v>30.318503496961064</c:v>
                </c:pt>
                <c:pt idx="10">
                  <c:v>29.632645494408898</c:v>
                </c:pt>
                <c:pt idx="11">
                  <c:v>31.512561685493512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6F7-439C-9757-29862F3E6B6E}"/>
            </c:ext>
          </c:extLst>
        </c:ser>
        <c:ser>
          <c:idx val="3"/>
          <c:order val="2"/>
          <c:tx>
            <c:strRef>
              <c:f>Sheet1!$E$8</c:f>
              <c:strCache>
                <c:ptCount val="1"/>
                <c:pt idx="0">
                  <c:v>In-house Pages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Sheet1!$A$9:$A$22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Sheet1!$E$9:$E$22</c:f>
              <c:numCache>
                <c:formatCode>#,##0</c:formatCode>
                <c:ptCount val="14"/>
                <c:pt idx="0">
                  <c:v>1330255</c:v>
                </c:pt>
                <c:pt idx="1">
                  <c:v>1231441</c:v>
                </c:pt>
                <c:pt idx="2">
                  <c:v>1343571</c:v>
                </c:pt>
                <c:pt idx="3">
                  <c:v>1524453</c:v>
                </c:pt>
                <c:pt idx="4">
                  <c:v>1349908</c:v>
                </c:pt>
                <c:pt idx="5">
                  <c:v>1499132</c:v>
                </c:pt>
                <c:pt idx="6">
                  <c:v>1643629</c:v>
                </c:pt>
                <c:pt idx="7">
                  <c:v>1464943</c:v>
                </c:pt>
                <c:pt idx="8">
                  <c:v>1565712</c:v>
                </c:pt>
                <c:pt idx="9">
                  <c:v>1427022</c:v>
                </c:pt>
                <c:pt idx="10">
                  <c:v>1586603</c:v>
                </c:pt>
                <c:pt idx="11">
                  <c:v>1353972</c:v>
                </c:pt>
                <c:pt idx="12">
                  <c:v>1619448</c:v>
                </c:pt>
                <c:pt idx="13">
                  <c:v>1730910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7-439C-9757-29862F3E6B6E}"/>
            </c:ext>
          </c:extLst>
        </c:ser>
        <c:ser>
          <c:idx val="0"/>
          <c:order val="3"/>
          <c:tx>
            <c:strRef>
              <c:f>Sheet1!$B$8</c:f>
              <c:strCache>
                <c:ptCount val="1"/>
                <c:pt idx="0">
                  <c:v>Outsourced pages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F7-439C-9757-29862F3E6B6E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6F7-439C-9757-29862F3E6B6E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6F7-439C-9757-29862F3E6B6E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F7-439C-9757-29862F3E6B6E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/>
                      <a:t>23%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6F7-439C-9757-29862F3E6B6E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6F7-439C-9757-29862F3E6B6E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6F7-439C-9757-29862F3E6B6E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6F7-439C-9757-29862F3E6B6E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/>
                      <a:t>29%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56F7-439C-9757-29862F3E6B6E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56F7-439C-9757-29862F3E6B6E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56F7-439C-9757-29862F3E6B6E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29115E8F-C7BF-414A-BE75-A8FF2A182A04}" type="CELLRANGE">
                      <a:rPr lang="en-US"/>
                      <a:pPr/>
                      <a:t>[CELLRANGE]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56F7-439C-9757-29862F3E6B6E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6A49A7B1-684E-4C43-B59A-E54F8F27EC4B}" type="CELLRANGE">
                      <a:rPr lang="en-US"/>
                      <a:pPr/>
                      <a:t>[CELLRANGE]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56F7-439C-9757-29862F3E6B6E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4446CEA1-7283-498D-8DB0-345BD0390789}" type="CELLRANGE">
                      <a:rPr lang="en-US"/>
                      <a:pPr/>
                      <a:t>[CELLRANGE]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56F7-439C-9757-29862F3E6B6E}"/>
                </c:ext>
              </c:extLst>
            </c:dLbl>
            <c:numFmt formatCode="0%" sourceLinked="0"/>
            <c:spPr>
              <a:solidFill>
                <a:schemeClr val="lt1"/>
              </a:solidFill>
              <a:ln>
                <a:solidFill>
                  <a:schemeClr val="bg2">
                    <a:lumMod val="90000"/>
                  </a:schemeClr>
                </a:solidFill>
                <a:prstDash val="solid"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numRef>
              <c:f>Sheet1!$A$9:$A$22</c:f>
              <c:numCache>
                <c:formatCode>General</c:formatCode>
                <c:ptCount val="14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Sheet1!$B$9:$B$22</c:f>
              <c:numCache>
                <c:formatCode>#,##0</c:formatCode>
                <c:ptCount val="14"/>
                <c:pt idx="0">
                  <c:v>475434</c:v>
                </c:pt>
                <c:pt idx="1">
                  <c:v>430246</c:v>
                </c:pt>
                <c:pt idx="2">
                  <c:v>516776</c:v>
                </c:pt>
                <c:pt idx="3">
                  <c:v>587481</c:v>
                </c:pt>
                <c:pt idx="4">
                  <c:v>410707</c:v>
                </c:pt>
                <c:pt idx="5">
                  <c:v>525351</c:v>
                </c:pt>
                <c:pt idx="6">
                  <c:v>658738</c:v>
                </c:pt>
                <c:pt idx="7">
                  <c:v>526689</c:v>
                </c:pt>
                <c:pt idx="8">
                  <c:v>641583</c:v>
                </c:pt>
                <c:pt idx="9">
                  <c:v>620899</c:v>
                </c:pt>
                <c:pt idx="10">
                  <c:v>668140</c:v>
                </c:pt>
                <c:pt idx="11">
                  <c:v>622992</c:v>
                </c:pt>
                <c:pt idx="12">
                  <c:v>726565</c:v>
                </c:pt>
                <c:pt idx="13">
                  <c:v>1036168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Sheet1!$C$9:$C$22</c15:f>
                <c15:dlblRangeCache>
                  <c:ptCount val="14"/>
                  <c:pt idx="0">
                    <c:v>26</c:v>
                  </c:pt>
                  <c:pt idx="1">
                    <c:v>26</c:v>
                  </c:pt>
                  <c:pt idx="2">
                    <c:v>28</c:v>
                  </c:pt>
                  <c:pt idx="3">
                    <c:v>28</c:v>
                  </c:pt>
                  <c:pt idx="4">
                    <c:v>23</c:v>
                  </c:pt>
                  <c:pt idx="5">
                    <c:v>26</c:v>
                  </c:pt>
                  <c:pt idx="6">
                    <c:v>29</c:v>
                  </c:pt>
                  <c:pt idx="7">
                    <c:v>26</c:v>
                  </c:pt>
                  <c:pt idx="8">
                    <c:v>29</c:v>
                  </c:pt>
                  <c:pt idx="9">
                    <c:v>30</c:v>
                  </c:pt>
                  <c:pt idx="10">
                    <c:v>30</c:v>
                  </c:pt>
                  <c:pt idx="11">
                    <c:v>32</c:v>
                  </c:pt>
                  <c:pt idx="12">
                    <c:v>31</c:v>
                  </c:pt>
                  <c:pt idx="13">
                    <c:v>37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56F7-439C-9757-29862F3E6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70315056"/>
        <c:axId val="295086184"/>
        <c:extLst>
          <c:ext xmlns:c15="http://schemas.microsoft.com/office/drawing/2012/chart" uri="{02D57815-91ED-43cb-92C2-25804820EDAC}">
            <c15:filteredBar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Sheet1!$D$8</c15:sqref>
                        </c15:formulaRef>
                      </c:ext>
                    </c:extLst>
                    <c:strCache>
                      <c:ptCount val="1"/>
                      <c:pt idx="0">
                        <c:v>% In house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Sheet1!$A$9:$A$22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2008</c:v>
                      </c:pt>
                      <c:pt idx="1">
                        <c:v>2009</c:v>
                      </c:pt>
                      <c:pt idx="2">
                        <c:v>2010</c:v>
                      </c:pt>
                      <c:pt idx="3">
                        <c:v>2011</c:v>
                      </c:pt>
                      <c:pt idx="4">
                        <c:v>2012</c:v>
                      </c:pt>
                      <c:pt idx="5">
                        <c:v>2013</c:v>
                      </c:pt>
                      <c:pt idx="6">
                        <c:v>2014</c:v>
                      </c:pt>
                      <c:pt idx="7">
                        <c:v>2015</c:v>
                      </c:pt>
                      <c:pt idx="8">
                        <c:v>2016</c:v>
                      </c:pt>
                      <c:pt idx="9">
                        <c:v>2017</c:v>
                      </c:pt>
                      <c:pt idx="10">
                        <c:v>2018</c:v>
                      </c:pt>
                      <c:pt idx="11">
                        <c:v>2019</c:v>
                      </c:pt>
                      <c:pt idx="12">
                        <c:v>2020</c:v>
                      </c:pt>
                      <c:pt idx="13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Sheet1!$D$9:$D$20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73.67021674275027</c:v>
                      </c:pt>
                      <c:pt idx="1">
                        <c:v>74.107879522437131</c:v>
                      </c:pt>
                      <c:pt idx="2">
                        <c:v>72.22152641415822</c:v>
                      </c:pt>
                      <c:pt idx="3">
                        <c:v>72.182795485086189</c:v>
                      </c:pt>
                      <c:pt idx="4">
                        <c:v>76.672526361527076</c:v>
                      </c:pt>
                      <c:pt idx="5">
                        <c:v>74.050115510972432</c:v>
                      </c:pt>
                      <c:pt idx="6">
                        <c:v>71.388662189824643</c:v>
                      </c:pt>
                      <c:pt idx="7">
                        <c:v>73.55490371715257</c:v>
                      </c:pt>
                      <c:pt idx="8">
                        <c:v>70.933518174960753</c:v>
                      </c:pt>
                      <c:pt idx="9">
                        <c:v>69.681496503038929</c:v>
                      </c:pt>
                      <c:pt idx="10">
                        <c:v>70.367354505591109</c:v>
                      </c:pt>
                      <c:pt idx="11">
                        <c:v>68.487438314506491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56F7-439C-9757-29862F3E6B6E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5"/>
          <c:order val="4"/>
          <c:tx>
            <c:strRef>
              <c:f>Sheet1!$G$8</c:f>
              <c:strCache>
                <c:ptCount val="1"/>
                <c:pt idx="0">
                  <c:v>Staff</c:v>
                </c:pt>
              </c:strCache>
            </c:strRef>
          </c:tx>
          <c:spPr>
            <a:ln w="28575" cap="sq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Sheet1!$G$9:$G$22</c:f>
              <c:numCache>
                <c:formatCode>General</c:formatCode>
                <c:ptCount val="14"/>
                <c:pt idx="0">
                  <c:v>2410</c:v>
                </c:pt>
                <c:pt idx="1">
                  <c:v>2439</c:v>
                </c:pt>
                <c:pt idx="2">
                  <c:v>2414</c:v>
                </c:pt>
                <c:pt idx="3">
                  <c:v>2427</c:v>
                </c:pt>
                <c:pt idx="4">
                  <c:v>2450</c:v>
                </c:pt>
                <c:pt idx="5">
                  <c:v>2421</c:v>
                </c:pt>
                <c:pt idx="6">
                  <c:v>2390</c:v>
                </c:pt>
                <c:pt idx="7">
                  <c:v>2384</c:v>
                </c:pt>
                <c:pt idx="8">
                  <c:v>2309</c:v>
                </c:pt>
                <c:pt idx="9">
                  <c:v>2221</c:v>
                </c:pt>
                <c:pt idx="10">
                  <c:v>2196</c:v>
                </c:pt>
                <c:pt idx="11">
                  <c:v>2162</c:v>
                </c:pt>
                <c:pt idx="12">
                  <c:v>2128</c:v>
                </c:pt>
                <c:pt idx="13">
                  <c:v>2066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56F7-439C-9757-29862F3E6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5058392"/>
        <c:axId val="295060352"/>
      </c:lineChart>
      <c:catAx>
        <c:axId val="37031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086184"/>
        <c:crosses val="autoZero"/>
        <c:auto val="1"/>
        <c:lblAlgn val="ctr"/>
        <c:lblOffset val="100"/>
        <c:noMultiLvlLbl val="0"/>
      </c:catAx>
      <c:valAx>
        <c:axId val="29508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dirty="0" smtClean="0"/>
                  <a:t>Leheküljed</a:t>
                </a:r>
                <a:endParaRPr lang="fr-B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315056"/>
        <c:crosses val="autoZero"/>
        <c:crossBetween val="between"/>
      </c:valAx>
      <c:valAx>
        <c:axId val="295060352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dirty="0" smtClean="0"/>
                  <a:t>Töötajad</a:t>
                </a:r>
                <a:endParaRPr lang="fr-BE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058392"/>
        <c:crosses val="max"/>
        <c:crossBetween val="between"/>
      </c:valAx>
      <c:catAx>
        <c:axId val="295058392"/>
        <c:scaling>
          <c:orientation val="minMax"/>
        </c:scaling>
        <c:delete val="1"/>
        <c:axPos val="b"/>
        <c:majorTickMark val="out"/>
        <c:minorTickMark val="none"/>
        <c:tickLblPos val="nextTo"/>
        <c:crossAx val="295060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28/09/2022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28/09/2022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4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" y="749300"/>
            <a:ext cx="6651625" cy="3741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8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1512" indent="-2851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0787" indent="-22815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7102" indent="-22815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3415" indent="-22815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9729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66045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2360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78674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067997F-A245-4C7B-9084-066A48D15AB7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3" y="749300"/>
            <a:ext cx="6648450" cy="37401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236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13" y="749300"/>
            <a:ext cx="6648450" cy="374015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1512" indent="-2851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0787" indent="-22815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7102" indent="-22815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3415" indent="-228156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9729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66045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2360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78674" indent="-228156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8BAC5E8-C867-47AF-A12B-4CB409570618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6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indent="0"/>
            <a:r>
              <a:rPr lang="et-EE" dirty="0">
                <a:solidFill>
                  <a:srgbClr val="FFC000"/>
                </a:solidFill>
              </a:rPr>
              <a:t>T</a:t>
            </a:r>
            <a:r>
              <a:rPr lang="et-EE" dirty="0" smtClean="0">
                <a:solidFill>
                  <a:srgbClr val="FFC000"/>
                </a:solidFill>
              </a:rPr>
              <a:t>õlkimine </a:t>
            </a:r>
            <a:br>
              <a:rPr lang="et-EE" dirty="0" smtClean="0">
                <a:solidFill>
                  <a:srgbClr val="FFC000"/>
                </a:solidFill>
              </a:rPr>
            </a:br>
            <a:r>
              <a:rPr lang="et-EE" dirty="0" smtClean="0">
                <a:solidFill>
                  <a:srgbClr val="FFC000"/>
                </a:solidFill>
              </a:rPr>
              <a:t>Euroopa Komisjonis:</a:t>
            </a:r>
            <a:br>
              <a:rPr lang="et-EE" dirty="0" smtClean="0">
                <a:solidFill>
                  <a:srgbClr val="FFC000"/>
                </a:solidFill>
              </a:rPr>
            </a:br>
            <a:r>
              <a:rPr lang="et-EE" dirty="0" smtClean="0">
                <a:solidFill>
                  <a:srgbClr val="FFC000"/>
                </a:solidFill>
              </a:rPr>
              <a:t>rändetemaatika</a:t>
            </a:r>
            <a:r>
              <a:rPr lang="pl-PL" dirty="0" smtClean="0">
                <a:solidFill>
                  <a:srgbClr val="FFC000"/>
                </a:solidFill>
              </a:rPr>
              <a:t> 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  <a:p>
            <a:pPr marL="0" indent="0">
              <a:buNone/>
            </a:pPr>
            <a:r>
              <a:rPr lang="et-EE" b="1" dirty="0" smtClean="0">
                <a:solidFill>
                  <a:srgbClr val="004494"/>
                </a:solidFill>
              </a:rPr>
              <a:t>MIGRANT</a:t>
            </a:r>
            <a:r>
              <a:rPr lang="et-EE" dirty="0" smtClean="0">
                <a:solidFill>
                  <a:srgbClr val="004494"/>
                </a:solidFill>
              </a:rPr>
              <a:t> – rändaja / sisserändaja / migrant / välismaalane…?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004494"/>
                </a:solidFill>
              </a:rPr>
              <a:t>Rändaja – </a:t>
            </a:r>
            <a:r>
              <a:rPr lang="et-EE" dirty="0" smtClean="0">
                <a:solidFill>
                  <a:srgbClr val="004494"/>
                </a:solidFill>
              </a:rPr>
              <a:t>üldmõiste</a:t>
            </a:r>
            <a:r>
              <a:rPr lang="et-EE" dirty="0" smtClean="0">
                <a:solidFill>
                  <a:srgbClr val="004494"/>
                </a:solidFill>
              </a:rPr>
              <a:t> mõistetele sisserändaja ja väljarändaja</a:t>
            </a:r>
          </a:p>
          <a:p>
            <a:pPr marL="0" indent="0">
              <a:buNone/>
            </a:pPr>
            <a:r>
              <a:rPr lang="et-EE" dirty="0" smtClean="0">
                <a:solidFill>
                  <a:srgbClr val="004494"/>
                </a:solidFill>
              </a:rPr>
              <a:t>Kontekst: </a:t>
            </a:r>
            <a:r>
              <a:rPr lang="et-EE" b="1" dirty="0" smtClean="0">
                <a:solidFill>
                  <a:srgbClr val="004494"/>
                </a:solidFill>
              </a:rPr>
              <a:t>irregular</a:t>
            </a:r>
            <a:r>
              <a:rPr lang="et-EE" b="1" dirty="0" smtClean="0">
                <a:solidFill>
                  <a:srgbClr val="004494"/>
                </a:solidFill>
              </a:rPr>
              <a:t> migrant </a:t>
            </a:r>
            <a:r>
              <a:rPr lang="et-EE" dirty="0" smtClean="0">
                <a:solidFill>
                  <a:srgbClr val="004494"/>
                </a:solidFill>
              </a:rPr>
              <a:t>– ebaseaduslik rändaja / välismaalane (nt </a:t>
            </a:r>
            <a:r>
              <a:rPr lang="en-US" dirty="0" smtClean="0">
                <a:solidFill>
                  <a:srgbClr val="004494"/>
                </a:solidFill>
              </a:rPr>
              <a:t>välismaalase</a:t>
            </a: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</a:rPr>
              <a:t>riigis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</a:rPr>
              <a:t>viibimise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smtClean="0">
                <a:solidFill>
                  <a:srgbClr val="004494"/>
                </a:solidFill>
              </a:rPr>
              <a:t>seadustamine</a:t>
            </a:r>
            <a:r>
              <a:rPr lang="et-EE" dirty="0" smtClean="0">
                <a:solidFill>
                  <a:srgbClr val="004494"/>
                </a:solidFill>
              </a:rPr>
              <a:t> (</a:t>
            </a:r>
            <a:r>
              <a:rPr lang="en-US" dirty="0">
                <a:solidFill>
                  <a:srgbClr val="004494"/>
                </a:solidFill>
              </a:rPr>
              <a:t>regularisation</a:t>
            </a:r>
            <a:r>
              <a:rPr lang="en-US" dirty="0">
                <a:solidFill>
                  <a:srgbClr val="004494"/>
                </a:solidFill>
              </a:rPr>
              <a:t> of </a:t>
            </a:r>
            <a:r>
              <a:rPr lang="en-US" b="1" dirty="0">
                <a:solidFill>
                  <a:srgbClr val="004494"/>
                </a:solidFill>
              </a:rPr>
              <a:t>irregular </a:t>
            </a:r>
            <a:r>
              <a:rPr lang="en-US" b="1" dirty="0" smtClean="0">
                <a:solidFill>
                  <a:srgbClr val="004494"/>
                </a:solidFill>
              </a:rPr>
              <a:t>migrants</a:t>
            </a:r>
            <a:r>
              <a:rPr lang="et-EE" dirty="0" smtClean="0">
                <a:solidFill>
                  <a:srgbClr val="004494"/>
                </a:solidFill>
              </a:rPr>
              <a:t>)…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Terminoloogia (2)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24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524000"/>
            <a:ext cx="10905699" cy="4183529"/>
          </a:xfrm>
        </p:spPr>
        <p:txBody>
          <a:bodyPr/>
          <a:lstStyle/>
          <a:p>
            <a:r>
              <a:rPr lang="et-EE" b="1" dirty="0" smtClean="0">
                <a:solidFill>
                  <a:srgbClr val="004494"/>
                </a:solidFill>
              </a:rPr>
              <a:t>RETURN</a:t>
            </a: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Tagasisaatmine/tagasipöördumine</a:t>
            </a:r>
          </a:p>
          <a:p>
            <a:pPr marL="0" indent="0">
              <a:buNone/>
            </a:pPr>
            <a:endParaRPr lang="et-EE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Terminoloogia (3)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4295775"/>
            <a:ext cx="725805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324" y="6286500"/>
            <a:ext cx="8972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200" dirty="0" smtClean="0">
                <a:solidFill>
                  <a:srgbClr val="004494"/>
                </a:solidFill>
              </a:rPr>
              <a:t>Allikad: </a:t>
            </a:r>
            <a:r>
              <a:rPr lang="et-EE" sz="1200" dirty="0" smtClean="0">
                <a:solidFill>
                  <a:srgbClr val="004494"/>
                </a:solidFill>
              </a:rPr>
              <a:t>tagasisaatmisdirektiiv</a:t>
            </a:r>
            <a:r>
              <a:rPr lang="et-EE" sz="1200" dirty="0" smtClean="0">
                <a:solidFill>
                  <a:srgbClr val="004494"/>
                </a:solidFill>
              </a:rPr>
              <a:t> (2008/115) ja tagasisaatmise käsiraamat (komisjoni soovitus (EL) </a:t>
            </a:r>
            <a:r>
              <a:rPr lang="en-US" sz="1200" dirty="0" smtClean="0">
                <a:solidFill>
                  <a:srgbClr val="004494"/>
                </a:solidFill>
              </a:rPr>
              <a:t>2017/2338</a:t>
            </a:r>
            <a:r>
              <a:rPr lang="et-EE" sz="1200" dirty="0" smtClean="0">
                <a:solidFill>
                  <a:srgbClr val="004494"/>
                </a:solidFill>
              </a:rPr>
              <a:t>))</a:t>
            </a:r>
            <a:endParaRPr lang="en-US" sz="1200" dirty="0">
              <a:solidFill>
                <a:srgbClr val="00449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7" y="2814637"/>
            <a:ext cx="11274553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1" y="2075688"/>
            <a:ext cx="6577584" cy="33741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Terminoloogia (4)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61288" y="1397913"/>
            <a:ext cx="6455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494"/>
                </a:solidFill>
              </a:rPr>
              <a:t>border control</a:t>
            </a:r>
            <a:r>
              <a:rPr lang="et-EE" b="1" dirty="0" smtClean="0">
                <a:solidFill>
                  <a:srgbClr val="004494"/>
                </a:solidFill>
              </a:rPr>
              <a:t>,</a:t>
            </a:r>
            <a:r>
              <a:rPr lang="en-US" b="1" dirty="0" smtClean="0">
                <a:solidFill>
                  <a:srgbClr val="004494"/>
                </a:solidFill>
              </a:rPr>
              <a:t> </a:t>
            </a:r>
            <a:r>
              <a:rPr lang="en-US" b="1" dirty="0">
                <a:solidFill>
                  <a:srgbClr val="004494"/>
                </a:solidFill>
              </a:rPr>
              <a:t>border </a:t>
            </a:r>
            <a:r>
              <a:rPr lang="en-US" b="1" dirty="0" smtClean="0">
                <a:solidFill>
                  <a:srgbClr val="004494"/>
                </a:solidFill>
              </a:rPr>
              <a:t>checks</a:t>
            </a:r>
            <a:r>
              <a:rPr lang="et-EE" b="1" dirty="0" smtClean="0">
                <a:solidFill>
                  <a:srgbClr val="004494"/>
                </a:solidFill>
              </a:rPr>
              <a:t>, </a:t>
            </a:r>
            <a:r>
              <a:rPr lang="en-US" b="1" dirty="0" smtClean="0">
                <a:solidFill>
                  <a:srgbClr val="004494"/>
                </a:solidFill>
              </a:rPr>
              <a:t>border </a:t>
            </a:r>
            <a:r>
              <a:rPr lang="en-US" b="1" dirty="0">
                <a:solidFill>
                  <a:srgbClr val="004494"/>
                </a:solidFill>
              </a:rPr>
              <a:t>surveillance</a:t>
            </a:r>
            <a:r>
              <a:rPr lang="et-EE" b="1" dirty="0">
                <a:solidFill>
                  <a:srgbClr val="004494"/>
                </a:solidFill>
              </a:rPr>
              <a:t> </a:t>
            </a:r>
            <a:r>
              <a:rPr lang="et-EE" sz="1400" b="1" dirty="0">
                <a:solidFill>
                  <a:srgbClr val="004494"/>
                </a:solidFill>
              </a:rPr>
              <a:t>(Schengeni piirieeskirjad (määrus (EL) 2016/399))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61288" y="5696712"/>
            <a:ext cx="619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 smtClean="0">
                <a:solidFill>
                  <a:srgbClr val="024EA2"/>
                </a:solidFill>
              </a:rPr>
              <a:t>piirikontroll, kontrollid piiril, patrull- ja vaatlustegevus</a:t>
            </a:r>
            <a:endParaRPr lang="en-US" b="1" dirty="0">
              <a:solidFill>
                <a:srgbClr val="02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9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004494"/>
                </a:solidFill>
              </a:rPr>
              <a:t>Civil protection</a:t>
            </a:r>
          </a:p>
          <a:p>
            <a:pPr lvl="2"/>
            <a:r>
              <a:rPr lang="et-EE" dirty="0" smtClean="0">
                <a:solidFill>
                  <a:srgbClr val="004494"/>
                </a:solidFill>
              </a:rPr>
              <a:t>Kodanikukaitse  → elanikkonnakaitse </a:t>
            </a:r>
          </a:p>
          <a:p>
            <a:pPr lvl="2"/>
            <a:endParaRPr lang="et-EE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Terminoloogia (5)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3019425"/>
            <a:ext cx="116490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60648"/>
            <a:ext cx="9237873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61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Kirjaliku tõlke peadirektoraat</a:t>
            </a:r>
            <a:r>
              <a:rPr lang="et-EE" b="1" dirty="0"/>
              <a:t/>
            </a:r>
            <a:br>
              <a:rPr lang="et-EE" b="1" dirty="0"/>
            </a:br>
            <a:r>
              <a:rPr lang="et-EE" sz="1800" dirty="0" smtClean="0"/>
              <a:t>(DGT - </a:t>
            </a:r>
            <a:r>
              <a:rPr lang="en-US" sz="1800" dirty="0" smtClean="0"/>
              <a:t>Directorate-General </a:t>
            </a:r>
            <a:r>
              <a:rPr lang="en-US" sz="1800" dirty="0"/>
              <a:t>for </a:t>
            </a:r>
            <a:r>
              <a:rPr lang="en-US" sz="1800" dirty="0" smtClean="0"/>
              <a:t>Translation</a:t>
            </a:r>
            <a:r>
              <a:rPr lang="et-EE" sz="1800" dirty="0" smtClean="0"/>
              <a:t>)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80" y="2760741"/>
            <a:ext cx="3454400" cy="210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/>
          <a:stretch/>
        </p:blipFill>
        <p:spPr>
          <a:xfrm>
            <a:off x="-48681" y="2029287"/>
            <a:ext cx="4915774" cy="4007765"/>
          </a:xfrm>
          <a:prstGeom prst="rect">
            <a:avLst/>
          </a:prstGeom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7446286" y="4197350"/>
            <a:ext cx="1726676" cy="15173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üsselis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733" b="1" dirty="0" smtClean="0"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t-EE" sz="3733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i-FI" sz="3733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8901113" y="5349875"/>
            <a:ext cx="3290887" cy="592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Esindused liikmesriikides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i-FI" sz="2133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t-EE" sz="2133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i-FI" sz="2133" b="1" dirty="0" smtClean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0674350" y="4197350"/>
            <a:ext cx="1517650" cy="1152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Luxembourg</a:t>
            </a:r>
            <a:r>
              <a:rPr lang="et-E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endParaRPr lang="fi-FI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3733" b="1" dirty="0" smtClean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  <a:endParaRPr lang="fi-FI" sz="3733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5892" y="5687041"/>
            <a:ext cx="3264362" cy="261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67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Images: © iStock.com/</a:t>
            </a:r>
            <a:r>
              <a:rPr lang="fr-BE" sz="1067" b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bluebearry</a:t>
            </a:r>
            <a:endParaRPr lang="fr-BE" sz="1067" b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312" y="1218781"/>
            <a:ext cx="1333500" cy="1231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474427"/>
            <a:ext cx="326282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Töötajaid kokku</a:t>
            </a:r>
            <a:r>
              <a:rPr lang="fr-BE" sz="2400" dirty="0" smtClean="0">
                <a:solidFill>
                  <a:schemeClr val="bg1"/>
                </a:solidFill>
              </a:rPr>
              <a:t>: 2000</a:t>
            </a:r>
            <a:endParaRPr lang="fr-BE" sz="2400" dirty="0">
              <a:solidFill>
                <a:schemeClr val="bg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4469530" y="1218781"/>
            <a:ext cx="2520747" cy="1552958"/>
          </a:xfrm>
          <a:prstGeom prst="wedgeEllipseCallout">
            <a:avLst>
              <a:gd name="adj1" fmla="val -34940"/>
              <a:gd name="adj2" fmla="val 48505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fr-B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t-E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õlkijad</a:t>
            </a:r>
            <a:endParaRPr lang="fr-BE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16215" y="1601238"/>
            <a:ext cx="1344149" cy="91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Naised</a:t>
            </a:r>
            <a:r>
              <a:rPr lang="fi-FI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6811" y="1601238"/>
            <a:ext cx="1803872" cy="93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et-EE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hed</a:t>
            </a:r>
            <a:r>
              <a:rPr lang="fi-FI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i-FI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3733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</a:t>
            </a:r>
          </a:p>
        </p:txBody>
      </p:sp>
      <p:sp>
        <p:nvSpPr>
          <p:cNvPr id="16" name="Oval Callout 14"/>
          <p:cNvSpPr/>
          <p:nvPr/>
        </p:nvSpPr>
        <p:spPr>
          <a:xfrm>
            <a:off x="4867093" y="2760741"/>
            <a:ext cx="2789267" cy="1811258"/>
          </a:xfrm>
          <a:prstGeom prst="wedgeEllipseCallout">
            <a:avLst>
              <a:gd name="adj1" fmla="val 35675"/>
              <a:gd name="adj2" fmla="val 59254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et-EE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Tugipersonal</a:t>
            </a:r>
            <a:endParaRPr lang="fr-BE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85" fontAlgn="auto">
              <a:spcBef>
                <a:spcPts val="0"/>
              </a:spcBef>
              <a:spcAft>
                <a:spcPts val="0"/>
              </a:spcAft>
            </a:pP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0571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b="1" dirty="0" smtClean="0"/>
              <a:t>Tõlkemahud</a:t>
            </a:r>
            <a:r>
              <a:rPr lang="et-EE" sz="3600" dirty="0" smtClean="0"/>
              <a:t/>
            </a:r>
            <a:br>
              <a:rPr lang="et-EE" sz="3600" dirty="0" smtClean="0"/>
            </a:br>
            <a:endParaRPr lang="en-GB" sz="28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94646"/>
              </p:ext>
            </p:extLst>
          </p:nvPr>
        </p:nvGraphicFramePr>
        <p:xfrm>
          <a:off x="1444351" y="2047574"/>
          <a:ext cx="9303297" cy="393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81224" y="1115343"/>
            <a:ext cx="852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b="1" dirty="0">
                <a:solidFill>
                  <a:srgbClr val="004494"/>
                </a:solidFill>
              </a:rPr>
              <a:t>DGT </a:t>
            </a:r>
            <a:r>
              <a:rPr lang="et-EE" b="1" dirty="0" smtClean="0">
                <a:solidFill>
                  <a:srgbClr val="004494"/>
                </a:solidFill>
              </a:rPr>
              <a:t>toodang</a:t>
            </a:r>
            <a:r>
              <a:rPr lang="fi-FI" b="1" dirty="0" smtClean="0">
                <a:solidFill>
                  <a:srgbClr val="004494"/>
                </a:solidFill>
              </a:rPr>
              <a:t> 2021</a:t>
            </a:r>
            <a:r>
              <a:rPr lang="et-EE" b="1" dirty="0" smtClean="0">
                <a:solidFill>
                  <a:srgbClr val="004494"/>
                </a:solidFill>
              </a:rPr>
              <a:t>. aastal</a:t>
            </a:r>
            <a:r>
              <a:rPr lang="et-EE" dirty="0" smtClean="0">
                <a:solidFill>
                  <a:srgbClr val="004494"/>
                </a:solidFill>
              </a:rPr>
              <a:t>:</a:t>
            </a:r>
            <a:r>
              <a:rPr lang="et-EE" dirty="0" smtClean="0">
                <a:solidFill>
                  <a:srgbClr val="004494"/>
                </a:solidFill>
              </a:rPr>
              <a:t> </a:t>
            </a:r>
            <a:r>
              <a:rPr lang="et-EE" dirty="0">
                <a:solidFill>
                  <a:srgbClr val="004494"/>
                </a:solidFill>
              </a:rPr>
              <a:t>2 767 </a:t>
            </a:r>
            <a:r>
              <a:rPr lang="et-EE" dirty="0" smtClean="0">
                <a:solidFill>
                  <a:srgbClr val="004494"/>
                </a:solidFill>
              </a:rPr>
              <a:t>078 lk, millest FL 37%</a:t>
            </a:r>
          </a:p>
          <a:p>
            <a:pPr lvl="0"/>
            <a:r>
              <a:rPr lang="et-EE" b="1" dirty="0" smtClean="0">
                <a:solidFill>
                  <a:srgbClr val="004494"/>
                </a:solidFill>
              </a:rPr>
              <a:t>ET </a:t>
            </a:r>
            <a:r>
              <a:rPr lang="et-EE" b="1" dirty="0" smtClean="0">
                <a:solidFill>
                  <a:srgbClr val="004494"/>
                </a:solidFill>
              </a:rPr>
              <a:t>osakond 2021. aastal: </a:t>
            </a:r>
            <a:r>
              <a:rPr lang="et-EE" dirty="0" smtClean="0">
                <a:solidFill>
                  <a:srgbClr val="004494"/>
                </a:solidFill>
              </a:rPr>
              <a:t>109 </a:t>
            </a:r>
            <a:r>
              <a:rPr lang="et-EE" dirty="0">
                <a:solidFill>
                  <a:srgbClr val="004494"/>
                </a:solidFill>
              </a:rPr>
              <a:t>706 </a:t>
            </a:r>
            <a:r>
              <a:rPr lang="et-EE" dirty="0" smtClean="0">
                <a:solidFill>
                  <a:srgbClr val="004494"/>
                </a:solidFill>
              </a:rPr>
              <a:t>lk, millest FL 38,5%</a:t>
            </a:r>
            <a:endParaRPr lang="en-US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9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3402" y="1454332"/>
            <a:ext cx="4610239" cy="50596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/>
              <a:t>Töövoog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61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t-EE" dirty="0" smtClean="0">
              <a:solidFill>
                <a:srgbClr val="004494"/>
              </a:solidFill>
            </a:endParaRP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Välistõlke</a:t>
            </a:r>
            <a:r>
              <a:rPr lang="et-EE" dirty="0" smtClean="0">
                <a:solidFill>
                  <a:srgbClr val="004494"/>
                </a:solidFill>
              </a:rPr>
              <a:t> tellimine</a:t>
            </a: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Dokumendi jagamine mitme tõlkija vahel</a:t>
            </a: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Töötamine töövälisel ajal + valve 24/7</a:t>
            </a:r>
            <a:endParaRPr lang="en-IE" dirty="0">
              <a:solidFill>
                <a:srgbClr val="004494"/>
              </a:solidFill>
            </a:endParaRPr>
          </a:p>
          <a:p>
            <a:pPr lvl="1"/>
            <a:r>
              <a:rPr lang="en-IE" dirty="0" smtClean="0">
                <a:solidFill>
                  <a:srgbClr val="004494"/>
                </a:solidFill>
              </a:rPr>
              <a:t>…</a:t>
            </a:r>
            <a:endParaRPr lang="et-EE" dirty="0" smtClean="0">
              <a:solidFill>
                <a:srgbClr val="004494"/>
              </a:solidFill>
            </a:endParaRPr>
          </a:p>
          <a:p>
            <a:pPr marL="457200" lvl="1" indent="0">
              <a:buNone/>
            </a:pPr>
            <a:endParaRPr lang="et-EE" dirty="0">
              <a:solidFill>
                <a:srgbClr val="004494"/>
              </a:solidFill>
            </a:endParaRPr>
          </a:p>
          <a:p>
            <a:pPr lvl="1"/>
            <a:endParaRPr lang="et-EE" dirty="0">
              <a:solidFill>
                <a:srgbClr val="004494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rgbClr val="004494"/>
                </a:solidFill>
              </a:rPr>
              <a:t>Mänguruum</a:t>
            </a:r>
            <a:endParaRPr lang="en-US" b="1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2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6" t="8610" r="256" b="84"/>
          <a:stretch/>
        </p:blipFill>
        <p:spPr>
          <a:xfrm>
            <a:off x="-600744" y="-27384"/>
            <a:ext cx="6480720" cy="6872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3878" y="6554540"/>
            <a:ext cx="2688299" cy="30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3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fr-BE" sz="133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BE" sz="1333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adobe stock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879976" y="-155966"/>
            <a:ext cx="0" cy="7013966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648891" y="1091945"/>
            <a:ext cx="8116389" cy="475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63752" y="1969234"/>
            <a:ext cx="7592113" cy="3817617"/>
          </a:xfrm>
        </p:spPr>
        <p:txBody>
          <a:bodyPr numCol="2" spcCol="180000"/>
          <a:lstStyle/>
          <a:p>
            <a:pPr lvl="1"/>
            <a:r>
              <a:rPr lang="en-GB" b="0" dirty="0" smtClean="0">
                <a:solidFill>
                  <a:srgbClr val="004494"/>
                </a:solidFill>
              </a:rPr>
              <a:t>IATE</a:t>
            </a:r>
            <a:r>
              <a:rPr lang="et-EE" b="0" dirty="0" smtClean="0">
                <a:solidFill>
                  <a:srgbClr val="004494"/>
                </a:solidFill>
              </a:rPr>
              <a:t>	</a:t>
            </a:r>
            <a:endParaRPr lang="en-GB" b="0" dirty="0" smtClean="0">
              <a:solidFill>
                <a:srgbClr val="004494"/>
              </a:solidFill>
            </a:endParaRPr>
          </a:p>
          <a:p>
            <a:pPr lvl="1"/>
            <a:r>
              <a:rPr lang="en-GB" b="0" dirty="0" smtClean="0">
                <a:solidFill>
                  <a:srgbClr val="004494"/>
                </a:solidFill>
              </a:rPr>
              <a:t>EUR-Lex</a:t>
            </a:r>
            <a:endParaRPr lang="en-GB" b="0" dirty="0">
              <a:solidFill>
                <a:srgbClr val="004494"/>
              </a:solidFill>
            </a:endParaRPr>
          </a:p>
          <a:p>
            <a:pPr lvl="1"/>
            <a:r>
              <a:rPr lang="pl-PL" b="0" dirty="0">
                <a:solidFill>
                  <a:srgbClr val="004494"/>
                </a:solidFill>
              </a:rPr>
              <a:t>CAT </a:t>
            </a:r>
            <a:r>
              <a:rPr lang="et-EE" b="0" dirty="0" smtClean="0">
                <a:solidFill>
                  <a:srgbClr val="004494"/>
                </a:solidFill>
              </a:rPr>
              <a:t>ja</a:t>
            </a:r>
            <a:r>
              <a:rPr lang="pl-PL" b="0" dirty="0" smtClean="0">
                <a:solidFill>
                  <a:srgbClr val="004494"/>
                </a:solidFill>
              </a:rPr>
              <a:t> </a:t>
            </a:r>
            <a:r>
              <a:rPr lang="fi-FI" dirty="0" smtClean="0">
                <a:solidFill>
                  <a:srgbClr val="004494"/>
                </a:solidFill>
              </a:rPr>
              <a:t>SDL </a:t>
            </a:r>
            <a:r>
              <a:rPr lang="fi-FI" dirty="0">
                <a:solidFill>
                  <a:srgbClr val="004494"/>
                </a:solidFill>
              </a:rPr>
              <a:t>Trados</a:t>
            </a:r>
            <a:r>
              <a:rPr lang="fi-FI" dirty="0">
                <a:solidFill>
                  <a:srgbClr val="004494"/>
                </a:solidFill>
              </a:rPr>
              <a:t> </a:t>
            </a:r>
            <a:r>
              <a:rPr lang="et-EE" dirty="0" smtClean="0">
                <a:solidFill>
                  <a:srgbClr val="004494"/>
                </a:solidFill>
              </a:rPr>
              <a:t>S</a:t>
            </a:r>
            <a:r>
              <a:rPr lang="pl-PL" b="0" dirty="0" smtClean="0">
                <a:solidFill>
                  <a:srgbClr val="004494"/>
                </a:solidFill>
              </a:rPr>
              <a:t>tudio</a:t>
            </a:r>
            <a:endParaRPr lang="et-EE" b="0" dirty="0" smtClean="0">
              <a:solidFill>
                <a:srgbClr val="004494"/>
              </a:solidFill>
            </a:endParaRP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TraDesk</a:t>
            </a:r>
            <a:endParaRPr lang="et-EE" dirty="0" smtClean="0">
              <a:solidFill>
                <a:srgbClr val="004494"/>
              </a:solidFill>
            </a:endParaRP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Euramis</a:t>
            </a:r>
            <a:endParaRPr lang="et-EE" dirty="0" smtClean="0">
              <a:solidFill>
                <a:srgbClr val="004494"/>
              </a:solidFill>
            </a:endParaRP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Quest</a:t>
            </a:r>
            <a:endParaRPr lang="et-EE" dirty="0" smtClean="0">
              <a:solidFill>
                <a:srgbClr val="004494"/>
              </a:solidFill>
            </a:endParaRP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eTranslation</a:t>
            </a:r>
            <a:endParaRPr lang="et-EE" dirty="0" smtClean="0">
              <a:solidFill>
                <a:srgbClr val="004494"/>
              </a:solidFill>
            </a:endParaRP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Tellija</a:t>
            </a:r>
          </a:p>
          <a:p>
            <a:pPr lvl="1"/>
            <a:r>
              <a:rPr lang="et-EE" b="0" dirty="0" smtClean="0">
                <a:solidFill>
                  <a:srgbClr val="004494"/>
                </a:solidFill>
              </a:rPr>
              <a:t>Eksperdid</a:t>
            </a: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Koolitused</a:t>
            </a:r>
          </a:p>
          <a:p>
            <a:pPr lvl="1"/>
            <a:r>
              <a:rPr lang="et-EE" dirty="0" smtClean="0">
                <a:solidFill>
                  <a:srgbClr val="004494"/>
                </a:solidFill>
              </a:rPr>
              <a:t>Lisaallikad</a:t>
            </a:r>
            <a:endParaRPr lang="et-EE" b="0" dirty="0" smtClean="0">
              <a:solidFill>
                <a:srgbClr val="004494"/>
              </a:solidFill>
            </a:endParaRPr>
          </a:p>
          <a:p>
            <a:pPr lvl="1"/>
            <a:endParaRPr lang="en-GB" b="0" dirty="0">
              <a:solidFill>
                <a:srgbClr val="004494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007768" y="1139411"/>
            <a:ext cx="6945982" cy="782357"/>
          </a:xfrm>
        </p:spPr>
        <p:txBody>
          <a:bodyPr/>
          <a:lstStyle/>
          <a:p>
            <a:r>
              <a:rPr lang="en-GB" sz="3600" b="1" dirty="0" smtClean="0"/>
              <a:t>T</a:t>
            </a:r>
            <a:r>
              <a:rPr lang="et-EE" sz="3600" b="1" dirty="0" smtClean="0"/>
              <a:t>õlkija</a:t>
            </a:r>
            <a:r>
              <a:rPr lang="et-EE" sz="3600" b="1" dirty="0" smtClean="0"/>
              <a:t> töövahendid ja abilised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653844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Rändevaldkond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1330036" y="2053244"/>
            <a:ext cx="2028306" cy="14464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Seaduslik ränne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4937760" y="1577733"/>
            <a:ext cx="2485506" cy="1753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Ebaseaduslik ränne ja tagasisaatmine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1330036" y="4430683"/>
            <a:ext cx="2211185" cy="14879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Välispiirid</a:t>
            </a:r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Frontex</a:t>
            </a:r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7922029" y="3331718"/>
            <a:ext cx="2342322" cy="1878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Varjupaiga-küsimused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4713317" y="4746567"/>
            <a:ext cx="2709949" cy="1936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Schengen ja </a:t>
            </a:r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sisepiirid</a:t>
            </a:r>
            <a:r>
              <a:rPr lang="et-EE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t-EE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41469" y="3331718"/>
            <a:ext cx="1363287" cy="109896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991004" y="3408218"/>
            <a:ext cx="748146" cy="5818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8342" y="3331718"/>
            <a:ext cx="1837113" cy="14148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150524" y="3990109"/>
            <a:ext cx="4405746" cy="440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68291" y="3489660"/>
            <a:ext cx="0" cy="10175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5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82861"/>
            <a:ext cx="10515600" cy="782357"/>
          </a:xfrm>
        </p:spPr>
        <p:txBody>
          <a:bodyPr/>
          <a:lstStyle/>
          <a:p>
            <a:r>
              <a:rPr lang="et-EE" b="1" dirty="0" smtClean="0"/>
              <a:t>Dokumentidevaheli</a:t>
            </a:r>
            <a:r>
              <a:rPr lang="en-IE" b="1" dirty="0" smtClean="0"/>
              <a:t>sed</a:t>
            </a:r>
            <a:r>
              <a:rPr lang="et-EE" b="1" dirty="0" smtClean="0"/>
              <a:t> seosed</a:t>
            </a:r>
            <a:endParaRPr lang="et-EE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5218"/>
            <a:ext cx="10915650" cy="2554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9526"/>
            <a:ext cx="10515600" cy="24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7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Terminoloogia (1)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48545" y="2236124"/>
            <a:ext cx="285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400" b="1" dirty="0" smtClean="0">
                <a:solidFill>
                  <a:srgbClr val="004494"/>
                </a:solidFill>
              </a:rPr>
              <a:t>PÕGENIKUD</a:t>
            </a:r>
            <a:endParaRPr lang="en-US" sz="2400" b="1" dirty="0">
              <a:solidFill>
                <a:srgbClr val="004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2422" y="3490796"/>
            <a:ext cx="1812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>
                <a:solidFill>
                  <a:srgbClr val="004494"/>
                </a:solidFill>
              </a:rPr>
              <a:t>Pagulased</a:t>
            </a:r>
            <a:endParaRPr lang="en-US" sz="2000" dirty="0">
              <a:solidFill>
                <a:srgbClr val="00449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0684" y="3690851"/>
            <a:ext cx="1911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 smtClean="0">
                <a:solidFill>
                  <a:srgbClr val="004494"/>
                </a:solidFill>
              </a:rPr>
              <a:t>Täiendava kaitse saajad</a:t>
            </a:r>
            <a:endParaRPr lang="en-US" sz="2000" dirty="0">
              <a:solidFill>
                <a:srgbClr val="004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022" y="3574473"/>
            <a:ext cx="219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2000" dirty="0" smtClean="0">
                <a:solidFill>
                  <a:srgbClr val="004494"/>
                </a:solidFill>
              </a:rPr>
              <a:t>Ajutise kaitse saajad</a:t>
            </a:r>
            <a:endParaRPr lang="en-US" sz="2000" dirty="0">
              <a:solidFill>
                <a:srgbClr val="004494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33404" y="2884516"/>
            <a:ext cx="756458" cy="423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78334" y="2982345"/>
            <a:ext cx="8313" cy="508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42364" y="2884516"/>
            <a:ext cx="914400" cy="606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2108" y="1754659"/>
            <a:ext cx="3509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b="1" dirty="0" smtClean="0">
                <a:solidFill>
                  <a:srgbClr val="004494"/>
                </a:solidFill>
              </a:rPr>
              <a:t>Põgenik/pagulane</a:t>
            </a:r>
            <a:endParaRPr lang="en-US" sz="2800" b="1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3209</TotalTime>
  <Words>312</Words>
  <Application>Microsoft Office PowerPoint</Application>
  <PresentationFormat>Widescreen</PresentationFormat>
  <Paragraphs>90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Tõlkimine  Euroopa Komisjonis: rändetemaatika </vt:lpstr>
      <vt:lpstr>Kirjaliku tõlke peadirektoraat (DGT - Directorate-General for Translation)</vt:lpstr>
      <vt:lpstr>Tõlkemahud </vt:lpstr>
      <vt:lpstr>Töövoog</vt:lpstr>
      <vt:lpstr>Mänguruum</vt:lpstr>
      <vt:lpstr>Tõlkija töövahendid ja abilised</vt:lpstr>
      <vt:lpstr>Rändevaldkond</vt:lpstr>
      <vt:lpstr>Dokumentidevahelised seosed</vt:lpstr>
      <vt:lpstr>Terminoloogia (1)</vt:lpstr>
      <vt:lpstr>Terminoloogia (2)</vt:lpstr>
      <vt:lpstr>Terminoloogia (3)</vt:lpstr>
      <vt:lpstr>Terminoloogia (4)</vt:lpstr>
      <vt:lpstr>Terminoloogia (5)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FRANCH Anu (DGT)</dc:creator>
  <cp:lastModifiedBy>FRANCH Anu (DGT)</cp:lastModifiedBy>
  <cp:revision>134</cp:revision>
  <cp:lastPrinted>2022-09-27T14:24:03Z</cp:lastPrinted>
  <dcterms:created xsi:type="dcterms:W3CDTF">2022-09-21T11:16:03Z</dcterms:created>
  <dcterms:modified xsi:type="dcterms:W3CDTF">2022-09-28T13:49:38Z</dcterms:modified>
</cp:coreProperties>
</file>