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60" r:id="rId2"/>
    <p:sldMasterId id="2147483669" r:id="rId3"/>
  </p:sldMasterIdLst>
  <p:notesMasterIdLst>
    <p:notesMasterId r:id="rId16"/>
  </p:notesMasterIdLst>
  <p:sldIdLst>
    <p:sldId id="260" r:id="rId4"/>
    <p:sldId id="346" r:id="rId5"/>
    <p:sldId id="347" r:id="rId6"/>
    <p:sldId id="314" r:id="rId7"/>
    <p:sldId id="334" r:id="rId8"/>
    <p:sldId id="264" r:id="rId9"/>
    <p:sldId id="345" r:id="rId10"/>
    <p:sldId id="340" r:id="rId11"/>
    <p:sldId id="341" r:id="rId12"/>
    <p:sldId id="333" r:id="rId13"/>
    <p:sldId id="336" r:id="rId14"/>
    <p:sldId id="337" r:id="rId15"/>
  </p:sldIdLst>
  <p:sldSz cx="9144000" cy="5143500" type="screen16x9"/>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356B1"/>
    <a:srgbClr val="292929"/>
    <a:srgbClr val="A9C00B"/>
    <a:srgbClr val="1DAF8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540C866-7F0E-CFA4-07F9-CA256C5FA420}" v="26" dt="2022-02-03T13:06:33.81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930" autoAdjust="0"/>
    <p:restoredTop sz="94343" autoAdjust="0"/>
  </p:normalViewPr>
  <p:slideViewPr>
    <p:cSldViewPr snapToGrid="0" snapToObjects="1">
      <p:cViewPr varScale="1">
        <p:scale>
          <a:sx n="143" d="100"/>
          <a:sy n="143" d="100"/>
        </p:scale>
        <p:origin x="306" y="120"/>
      </p:cViewPr>
      <p:guideLst>
        <p:guide orient="horz" pos="162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59"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heme" Target="theme/theme1.xml"/><Relationship Id="rId60" Type="http://schemas.microsoft.com/office/2016/11/relationships/changesInfo" Target="changesInfos/changesInfo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ter.surek@erstegroup.com" userId="S::urn:spo:guest#peter.surek@erstegroup.com::" providerId="AD" clId="Web-{A540C866-7F0E-CFA4-07F9-CA256C5FA420}"/>
    <pc:docChg chg="modSld">
      <pc:chgData name="peter.surek@erstegroup.com" userId="S::urn:spo:guest#peter.surek@erstegroup.com::" providerId="AD" clId="Web-{A540C866-7F0E-CFA4-07F9-CA256C5FA420}" dt="2022-02-03T13:06:33.819" v="24"/>
      <pc:docMkLst>
        <pc:docMk/>
      </pc:docMkLst>
      <pc:sldChg chg="delSp modSp">
        <pc:chgData name="peter.surek@erstegroup.com" userId="S::urn:spo:guest#peter.surek@erstegroup.com::" providerId="AD" clId="Web-{A540C866-7F0E-CFA4-07F9-CA256C5FA420}" dt="2022-02-03T13:04:32.956" v="6" actId="20577"/>
        <pc:sldMkLst>
          <pc:docMk/>
          <pc:sldMk cId="2888500760" sldId="260"/>
        </pc:sldMkLst>
        <pc:spChg chg="del">
          <ac:chgData name="peter.surek@erstegroup.com" userId="S::urn:spo:guest#peter.surek@erstegroup.com::" providerId="AD" clId="Web-{A540C866-7F0E-CFA4-07F9-CA256C5FA420}" dt="2022-02-03T13:04:13.377" v="0"/>
          <ac:spMkLst>
            <pc:docMk/>
            <pc:sldMk cId="2888500760" sldId="260"/>
            <ac:spMk id="2" creationId="{00000000-0000-0000-0000-000000000000}"/>
          </ac:spMkLst>
        </pc:spChg>
        <pc:spChg chg="mod">
          <ac:chgData name="peter.surek@erstegroup.com" userId="S::urn:spo:guest#peter.surek@erstegroup.com::" providerId="AD" clId="Web-{A540C866-7F0E-CFA4-07F9-CA256C5FA420}" dt="2022-02-03T13:04:32.956" v="6" actId="20577"/>
          <ac:spMkLst>
            <pc:docMk/>
            <pc:sldMk cId="2888500760" sldId="260"/>
            <ac:spMk id="8" creationId="{00000000-0000-0000-0000-000000000000}"/>
          </ac:spMkLst>
        </pc:spChg>
      </pc:sldChg>
      <pc:sldChg chg="modSp">
        <pc:chgData name="peter.surek@erstegroup.com" userId="S::urn:spo:guest#peter.surek@erstegroup.com::" providerId="AD" clId="Web-{A540C866-7F0E-CFA4-07F9-CA256C5FA420}" dt="2022-02-03T13:06:33.819" v="24"/>
        <pc:sldMkLst>
          <pc:docMk/>
          <pc:sldMk cId="1138124904" sldId="278"/>
        </pc:sldMkLst>
        <pc:graphicFrameChg chg="mod modGraphic">
          <ac:chgData name="peter.surek@erstegroup.com" userId="S::urn:spo:guest#peter.surek@erstegroup.com::" providerId="AD" clId="Web-{A540C866-7F0E-CFA4-07F9-CA256C5FA420}" dt="2022-02-03T13:06:33.819" v="24"/>
          <ac:graphicFrameMkLst>
            <pc:docMk/>
            <pc:sldMk cId="1138124904" sldId="278"/>
            <ac:graphicFrameMk id="5" creationId="{00000000-0000-0000-0000-000000000000}"/>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73E6AA-7ABF-457B-92F1-F3F07F6136D4}" type="doc">
      <dgm:prSet loTypeId="urn:microsoft.com/office/officeart/2005/8/layout/gear1" loCatId="cycle" qsTypeId="urn:microsoft.com/office/officeart/2005/8/quickstyle/3d1" qsCatId="3D" csTypeId="urn:microsoft.com/office/officeart/2005/8/colors/accent1_2" csCatId="accent1" phldr="1"/>
      <dgm:spPr/>
    </dgm:pt>
    <dgm:pt modelId="{9D9891F5-341B-40DF-89ED-C948FB82CD89}">
      <dgm:prSet phldrT="[Text]"/>
      <dgm:spPr/>
      <dgm:t>
        <a:bodyPr/>
        <a:lstStyle/>
        <a:p>
          <a:r>
            <a:rPr lang="en-US" smtClean="0"/>
            <a:t>Simplified access through InvestEU Advisory Hub </a:t>
          </a:r>
          <a:r>
            <a:rPr lang="en-US" b="1" smtClean="0"/>
            <a:t>Central Entry Point</a:t>
          </a:r>
          <a:endParaRPr lang="en-US" b="1" dirty="0"/>
        </a:p>
      </dgm:t>
    </dgm:pt>
    <dgm:pt modelId="{0AB7A71C-1499-4880-B458-5A0E186F57A8}" type="parTrans" cxnId="{E788B6F3-8576-4754-8D5F-A22529987FAF}">
      <dgm:prSet/>
      <dgm:spPr/>
      <dgm:t>
        <a:bodyPr/>
        <a:lstStyle/>
        <a:p>
          <a:endParaRPr lang="en-US"/>
        </a:p>
      </dgm:t>
    </dgm:pt>
    <dgm:pt modelId="{5502AD78-E984-47D4-8FD8-ED0697D7120E}" type="sibTrans" cxnId="{E788B6F3-8576-4754-8D5F-A22529987FAF}">
      <dgm:prSet/>
      <dgm:spPr/>
      <dgm:t>
        <a:bodyPr/>
        <a:lstStyle/>
        <a:p>
          <a:endParaRPr lang="en-US"/>
        </a:p>
      </dgm:t>
    </dgm:pt>
    <dgm:pt modelId="{3D62B58E-01C6-4E7B-A9A9-A213A7ED926A}">
      <dgm:prSet phldrT="[Text]" custT="1"/>
      <dgm:spPr/>
      <dgm:t>
        <a:bodyPr/>
        <a:lstStyle/>
        <a:p>
          <a:r>
            <a:rPr lang="en-US" sz="1200" dirty="0" smtClean="0"/>
            <a:t>Smooth transition from existing to new advisory  initiatives</a:t>
          </a:r>
          <a:endParaRPr lang="en-US" sz="1200" dirty="0"/>
        </a:p>
      </dgm:t>
    </dgm:pt>
    <dgm:pt modelId="{32FEB415-DF4B-4D39-80C9-301FB89F96CD}" type="parTrans" cxnId="{20328A90-354D-4E6C-80CC-2E5F8C60DEA3}">
      <dgm:prSet/>
      <dgm:spPr/>
      <dgm:t>
        <a:bodyPr/>
        <a:lstStyle/>
        <a:p>
          <a:endParaRPr lang="en-US"/>
        </a:p>
      </dgm:t>
    </dgm:pt>
    <dgm:pt modelId="{2937A4F8-E00F-4BD4-85DA-5822374DE195}" type="sibTrans" cxnId="{20328A90-354D-4E6C-80CC-2E5F8C60DEA3}">
      <dgm:prSet/>
      <dgm:spPr/>
      <dgm:t>
        <a:bodyPr/>
        <a:lstStyle/>
        <a:p>
          <a:endParaRPr lang="en-US"/>
        </a:p>
      </dgm:t>
    </dgm:pt>
    <dgm:pt modelId="{17125721-9E64-4345-9F98-69485110B060}" type="pres">
      <dgm:prSet presAssocID="{0573E6AA-7ABF-457B-92F1-F3F07F6136D4}" presName="composite" presStyleCnt="0">
        <dgm:presLayoutVars>
          <dgm:chMax val="3"/>
          <dgm:animLvl val="lvl"/>
          <dgm:resizeHandles val="exact"/>
        </dgm:presLayoutVars>
      </dgm:prSet>
      <dgm:spPr/>
    </dgm:pt>
    <dgm:pt modelId="{97C0163B-C937-4E32-8CC5-5627F0FA8668}" type="pres">
      <dgm:prSet presAssocID="{9D9891F5-341B-40DF-89ED-C948FB82CD89}" presName="gear1" presStyleLbl="node1" presStyleIdx="0" presStyleCnt="2" custLinFactNeighborX="11441" custLinFactNeighborY="15969">
        <dgm:presLayoutVars>
          <dgm:chMax val="1"/>
          <dgm:bulletEnabled val="1"/>
        </dgm:presLayoutVars>
      </dgm:prSet>
      <dgm:spPr/>
      <dgm:t>
        <a:bodyPr/>
        <a:lstStyle/>
        <a:p>
          <a:endParaRPr lang="en-US"/>
        </a:p>
      </dgm:t>
    </dgm:pt>
    <dgm:pt modelId="{934AD000-046F-46C8-9188-4AEC819F014C}" type="pres">
      <dgm:prSet presAssocID="{9D9891F5-341B-40DF-89ED-C948FB82CD89}" presName="gear1srcNode" presStyleLbl="node1" presStyleIdx="0" presStyleCnt="2"/>
      <dgm:spPr/>
      <dgm:t>
        <a:bodyPr/>
        <a:lstStyle/>
        <a:p>
          <a:endParaRPr lang="en-US"/>
        </a:p>
      </dgm:t>
    </dgm:pt>
    <dgm:pt modelId="{CFC19C53-FA6B-4DCC-8482-EDBBB15B2367}" type="pres">
      <dgm:prSet presAssocID="{9D9891F5-341B-40DF-89ED-C948FB82CD89}" presName="gear1dstNode" presStyleLbl="node1" presStyleIdx="0" presStyleCnt="2"/>
      <dgm:spPr/>
      <dgm:t>
        <a:bodyPr/>
        <a:lstStyle/>
        <a:p>
          <a:endParaRPr lang="en-US"/>
        </a:p>
      </dgm:t>
    </dgm:pt>
    <dgm:pt modelId="{56A0F768-609C-443A-B9EA-9F5E52596ABD}" type="pres">
      <dgm:prSet presAssocID="{3D62B58E-01C6-4E7B-A9A9-A213A7ED926A}" presName="gear2" presStyleLbl="node1" presStyleIdx="1" presStyleCnt="2" custAng="194411" custScaleX="121224" custScaleY="119372" custLinFactNeighborX="8056" custLinFactNeighborY="12262">
        <dgm:presLayoutVars>
          <dgm:chMax val="1"/>
          <dgm:bulletEnabled val="1"/>
        </dgm:presLayoutVars>
      </dgm:prSet>
      <dgm:spPr/>
      <dgm:t>
        <a:bodyPr/>
        <a:lstStyle/>
        <a:p>
          <a:endParaRPr lang="en-US"/>
        </a:p>
      </dgm:t>
    </dgm:pt>
    <dgm:pt modelId="{1FC2DA9A-9F8F-4066-A0F0-E328B4055B18}" type="pres">
      <dgm:prSet presAssocID="{3D62B58E-01C6-4E7B-A9A9-A213A7ED926A}" presName="gear2srcNode" presStyleLbl="node1" presStyleIdx="1" presStyleCnt="2"/>
      <dgm:spPr/>
      <dgm:t>
        <a:bodyPr/>
        <a:lstStyle/>
        <a:p>
          <a:endParaRPr lang="en-US"/>
        </a:p>
      </dgm:t>
    </dgm:pt>
    <dgm:pt modelId="{DA1947A2-FCE5-4E2A-AA98-119DA4021AF8}" type="pres">
      <dgm:prSet presAssocID="{3D62B58E-01C6-4E7B-A9A9-A213A7ED926A}" presName="gear2dstNode" presStyleLbl="node1" presStyleIdx="1" presStyleCnt="2"/>
      <dgm:spPr/>
      <dgm:t>
        <a:bodyPr/>
        <a:lstStyle/>
        <a:p>
          <a:endParaRPr lang="en-US"/>
        </a:p>
      </dgm:t>
    </dgm:pt>
    <dgm:pt modelId="{4CAC71AD-F760-4640-99AE-6725DC648991}" type="pres">
      <dgm:prSet presAssocID="{5502AD78-E984-47D4-8FD8-ED0697D7120E}" presName="connector1" presStyleLbl="sibTrans2D1" presStyleIdx="0" presStyleCnt="2" custLinFactNeighborX="-3693" custLinFactNeighborY="15094"/>
      <dgm:spPr/>
      <dgm:t>
        <a:bodyPr/>
        <a:lstStyle/>
        <a:p>
          <a:endParaRPr lang="en-US"/>
        </a:p>
      </dgm:t>
    </dgm:pt>
    <dgm:pt modelId="{40B3EB2E-BD3E-4C3C-A365-F41CAA39390E}" type="pres">
      <dgm:prSet presAssocID="{2937A4F8-E00F-4BD4-85DA-5822374DE195}" presName="connector2" presStyleLbl="sibTrans2D1" presStyleIdx="1" presStyleCnt="2" custLinFactNeighborX="-4472" custLinFactNeighborY="5046"/>
      <dgm:spPr/>
      <dgm:t>
        <a:bodyPr/>
        <a:lstStyle/>
        <a:p>
          <a:endParaRPr lang="en-US"/>
        </a:p>
      </dgm:t>
    </dgm:pt>
  </dgm:ptLst>
  <dgm:cxnLst>
    <dgm:cxn modelId="{9F242A8B-328A-46E3-9DC0-17F963FD4C1B}" type="presOf" srcId="{3D62B58E-01C6-4E7B-A9A9-A213A7ED926A}" destId="{DA1947A2-FCE5-4E2A-AA98-119DA4021AF8}" srcOrd="2" destOrd="0" presId="urn:microsoft.com/office/officeart/2005/8/layout/gear1"/>
    <dgm:cxn modelId="{AD134AA8-1F7E-40A1-B1F5-80E4E25F9056}" type="presOf" srcId="{3D62B58E-01C6-4E7B-A9A9-A213A7ED926A}" destId="{56A0F768-609C-443A-B9EA-9F5E52596ABD}" srcOrd="0" destOrd="0" presId="urn:microsoft.com/office/officeart/2005/8/layout/gear1"/>
    <dgm:cxn modelId="{068D50A8-8174-404C-8844-2077D32BE599}" type="presOf" srcId="{9D9891F5-341B-40DF-89ED-C948FB82CD89}" destId="{CFC19C53-FA6B-4DCC-8482-EDBBB15B2367}" srcOrd="2" destOrd="0" presId="urn:microsoft.com/office/officeart/2005/8/layout/gear1"/>
    <dgm:cxn modelId="{E19852FD-F5AE-4FCB-87B9-7B91BA4EFA45}" type="presOf" srcId="{9D9891F5-341B-40DF-89ED-C948FB82CD89}" destId="{97C0163B-C937-4E32-8CC5-5627F0FA8668}" srcOrd="0" destOrd="0" presId="urn:microsoft.com/office/officeart/2005/8/layout/gear1"/>
    <dgm:cxn modelId="{821D432D-61E2-4D54-8FDC-BDF5634E6AED}" type="presOf" srcId="{0573E6AA-7ABF-457B-92F1-F3F07F6136D4}" destId="{17125721-9E64-4345-9F98-69485110B060}" srcOrd="0" destOrd="0" presId="urn:microsoft.com/office/officeart/2005/8/layout/gear1"/>
    <dgm:cxn modelId="{20328A90-354D-4E6C-80CC-2E5F8C60DEA3}" srcId="{0573E6AA-7ABF-457B-92F1-F3F07F6136D4}" destId="{3D62B58E-01C6-4E7B-A9A9-A213A7ED926A}" srcOrd="1" destOrd="0" parTransId="{32FEB415-DF4B-4D39-80C9-301FB89F96CD}" sibTransId="{2937A4F8-E00F-4BD4-85DA-5822374DE195}"/>
    <dgm:cxn modelId="{927F4E1B-EA2C-42B5-A4B3-DD17D0BD989F}" type="presOf" srcId="{9D9891F5-341B-40DF-89ED-C948FB82CD89}" destId="{934AD000-046F-46C8-9188-4AEC819F014C}" srcOrd="1" destOrd="0" presId="urn:microsoft.com/office/officeart/2005/8/layout/gear1"/>
    <dgm:cxn modelId="{C6B244DC-D0BD-4825-8771-ABAB48CEAB22}" type="presOf" srcId="{5502AD78-E984-47D4-8FD8-ED0697D7120E}" destId="{4CAC71AD-F760-4640-99AE-6725DC648991}" srcOrd="0" destOrd="0" presId="urn:microsoft.com/office/officeart/2005/8/layout/gear1"/>
    <dgm:cxn modelId="{BBB7F52B-FE61-4EB0-8BA3-2A96809F1444}" type="presOf" srcId="{2937A4F8-E00F-4BD4-85DA-5822374DE195}" destId="{40B3EB2E-BD3E-4C3C-A365-F41CAA39390E}" srcOrd="0" destOrd="0" presId="urn:microsoft.com/office/officeart/2005/8/layout/gear1"/>
    <dgm:cxn modelId="{E788B6F3-8576-4754-8D5F-A22529987FAF}" srcId="{0573E6AA-7ABF-457B-92F1-F3F07F6136D4}" destId="{9D9891F5-341B-40DF-89ED-C948FB82CD89}" srcOrd="0" destOrd="0" parTransId="{0AB7A71C-1499-4880-B458-5A0E186F57A8}" sibTransId="{5502AD78-E984-47D4-8FD8-ED0697D7120E}"/>
    <dgm:cxn modelId="{9A6288FB-C09C-4E97-9592-D4395142AB75}" type="presOf" srcId="{3D62B58E-01C6-4E7B-A9A9-A213A7ED926A}" destId="{1FC2DA9A-9F8F-4066-A0F0-E328B4055B18}" srcOrd="1" destOrd="0" presId="urn:microsoft.com/office/officeart/2005/8/layout/gear1"/>
    <dgm:cxn modelId="{FCE2B74F-8939-4046-A5E1-5F8D04FCDE27}" type="presParOf" srcId="{17125721-9E64-4345-9F98-69485110B060}" destId="{97C0163B-C937-4E32-8CC5-5627F0FA8668}" srcOrd="0" destOrd="0" presId="urn:microsoft.com/office/officeart/2005/8/layout/gear1"/>
    <dgm:cxn modelId="{078D1AE9-32AB-4348-92C2-028DD95E4778}" type="presParOf" srcId="{17125721-9E64-4345-9F98-69485110B060}" destId="{934AD000-046F-46C8-9188-4AEC819F014C}" srcOrd="1" destOrd="0" presId="urn:microsoft.com/office/officeart/2005/8/layout/gear1"/>
    <dgm:cxn modelId="{2E9F1852-1B93-4C55-899D-0B3E7F89E9E2}" type="presParOf" srcId="{17125721-9E64-4345-9F98-69485110B060}" destId="{CFC19C53-FA6B-4DCC-8482-EDBBB15B2367}" srcOrd="2" destOrd="0" presId="urn:microsoft.com/office/officeart/2005/8/layout/gear1"/>
    <dgm:cxn modelId="{7E28560D-8383-4E0B-936B-3413E8757B35}" type="presParOf" srcId="{17125721-9E64-4345-9F98-69485110B060}" destId="{56A0F768-609C-443A-B9EA-9F5E52596ABD}" srcOrd="3" destOrd="0" presId="urn:microsoft.com/office/officeart/2005/8/layout/gear1"/>
    <dgm:cxn modelId="{71F37696-02AF-477A-9345-BA4D4FFEEC70}" type="presParOf" srcId="{17125721-9E64-4345-9F98-69485110B060}" destId="{1FC2DA9A-9F8F-4066-A0F0-E328B4055B18}" srcOrd="4" destOrd="0" presId="urn:microsoft.com/office/officeart/2005/8/layout/gear1"/>
    <dgm:cxn modelId="{1431F434-1ACF-48C3-9F0E-2EF7DE249805}" type="presParOf" srcId="{17125721-9E64-4345-9F98-69485110B060}" destId="{DA1947A2-FCE5-4E2A-AA98-119DA4021AF8}" srcOrd="5" destOrd="0" presId="urn:microsoft.com/office/officeart/2005/8/layout/gear1"/>
    <dgm:cxn modelId="{8448093D-86A6-4319-AB81-962ACECF8237}" type="presParOf" srcId="{17125721-9E64-4345-9F98-69485110B060}" destId="{4CAC71AD-F760-4640-99AE-6725DC648991}" srcOrd="6" destOrd="0" presId="urn:microsoft.com/office/officeart/2005/8/layout/gear1"/>
    <dgm:cxn modelId="{A40D865F-7E3C-4DF4-BD5F-634535EA967A}" type="presParOf" srcId="{17125721-9E64-4345-9F98-69485110B060}" destId="{40B3EB2E-BD3E-4C3C-A365-F41CAA39390E}" srcOrd="7" destOrd="0" presId="urn:microsoft.com/office/officeart/2005/8/layout/gear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C0163B-C937-4E32-8CC5-5627F0FA8668}">
      <dsp:nvSpPr>
        <dsp:cNvPr id="0" name=""/>
        <dsp:cNvSpPr/>
      </dsp:nvSpPr>
      <dsp:spPr>
        <a:xfrm>
          <a:off x="3097635" y="1759119"/>
          <a:ext cx="2209799" cy="2209799"/>
        </a:xfrm>
        <a:prstGeom prst="gear9">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smtClean="0"/>
            <a:t>Simplified access through InvestEU Advisory Hub </a:t>
          </a:r>
          <a:r>
            <a:rPr lang="en-US" sz="1300" b="1" kern="1200" smtClean="0"/>
            <a:t>Central Entry Point</a:t>
          </a:r>
          <a:endParaRPr lang="en-US" sz="1300" b="1" kern="1200" dirty="0"/>
        </a:p>
      </dsp:txBody>
      <dsp:txXfrm>
        <a:off x="3541903" y="2276754"/>
        <a:ext cx="1321263" cy="1135882"/>
      </dsp:txXfrm>
    </dsp:sp>
    <dsp:sp modelId="{56A0F768-609C-443A-B9EA-9F5E52596ABD}">
      <dsp:nvSpPr>
        <dsp:cNvPr id="0" name=""/>
        <dsp:cNvSpPr/>
      </dsp:nvSpPr>
      <dsp:spPr>
        <a:xfrm rot="194411">
          <a:off x="1518032" y="925319"/>
          <a:ext cx="1948223" cy="1918459"/>
        </a:xfrm>
        <a:prstGeom prst="gear6">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Smooth transition from existing to new advisory  initiatives</a:t>
          </a:r>
          <a:endParaRPr lang="en-US" sz="1200" kern="1200" dirty="0"/>
        </a:p>
      </dsp:txBody>
      <dsp:txXfrm>
        <a:off x="2005336" y="1411216"/>
        <a:ext cx="973615" cy="946665"/>
      </dsp:txXfrm>
    </dsp:sp>
    <dsp:sp modelId="{4CAC71AD-F760-4640-99AE-6725DC648991}">
      <dsp:nvSpPr>
        <dsp:cNvPr id="0" name=""/>
        <dsp:cNvSpPr/>
      </dsp:nvSpPr>
      <dsp:spPr>
        <a:xfrm>
          <a:off x="2841513" y="1442806"/>
          <a:ext cx="2718053" cy="2718053"/>
        </a:xfrm>
        <a:prstGeom prst="circularArrow">
          <a:avLst>
            <a:gd name="adj1" fmla="val 4878"/>
            <a:gd name="adj2" fmla="val 312630"/>
            <a:gd name="adj3" fmla="val 3129620"/>
            <a:gd name="adj4" fmla="val 15239152"/>
            <a:gd name="adj5" fmla="val 5691"/>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40B3EB2E-BD3E-4C3C-A365-F41CAA39390E}">
      <dsp:nvSpPr>
        <dsp:cNvPr id="0" name=""/>
        <dsp:cNvSpPr/>
      </dsp:nvSpPr>
      <dsp:spPr>
        <a:xfrm>
          <a:off x="1182586" y="632781"/>
          <a:ext cx="2055113" cy="2055113"/>
        </a:xfrm>
        <a:prstGeom prst="leftCircularArrow">
          <a:avLst>
            <a:gd name="adj1" fmla="val 6452"/>
            <a:gd name="adj2" fmla="val 429999"/>
            <a:gd name="adj3" fmla="val 10489124"/>
            <a:gd name="adj4" fmla="val 14837806"/>
            <a:gd name="adj5" fmla="val 7527"/>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FDC2F2-E41A-4761-A70E-F84330132414}" type="datetimeFigureOut">
              <a:rPr lang="it-IT" smtClean="0"/>
              <a:t>07/04/2022</a:t>
            </a:fld>
            <a:endParaRPr lang="it-IT"/>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F27133-F025-4C0B-A7DD-F07E0059550C}" type="slidenum">
              <a:rPr lang="it-IT" smtClean="0"/>
              <a:t>‹#›</a:t>
            </a:fld>
            <a:endParaRPr lang="it-IT"/>
          </a:p>
        </p:txBody>
      </p:sp>
    </p:spTree>
    <p:extLst>
      <p:ext uri="{BB962C8B-B14F-4D97-AF65-F5344CB8AC3E}">
        <p14:creationId xmlns:p14="http://schemas.microsoft.com/office/powerpoint/2010/main" val="937402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5F27133-F025-4C0B-A7DD-F07E0059550C}" type="slidenum">
              <a:rPr lang="it-IT" smtClean="0"/>
              <a:t>1</a:t>
            </a:fld>
            <a:endParaRPr lang="it-IT"/>
          </a:p>
        </p:txBody>
      </p:sp>
    </p:spTree>
    <p:extLst>
      <p:ext uri="{BB962C8B-B14F-4D97-AF65-F5344CB8AC3E}">
        <p14:creationId xmlns:p14="http://schemas.microsoft.com/office/powerpoint/2010/main" val="30757905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Our pitching events and project promotions on the </a:t>
            </a:r>
            <a:r>
              <a:rPr lang="en-US" dirty="0" err="1" smtClean="0"/>
              <a:t>InvestEU</a:t>
            </a:r>
            <a:r>
              <a:rPr lang="en-US" dirty="0" smtClean="0"/>
              <a:t> Portal work. </a:t>
            </a:r>
          </a:p>
          <a:p>
            <a:pPr marL="171450" indent="-171450">
              <a:buFontTx/>
              <a:buChar char="-"/>
            </a:pPr>
            <a:r>
              <a:rPr lang="en-US" dirty="0" err="1" smtClean="0"/>
              <a:t>InvestEU</a:t>
            </a:r>
            <a:r>
              <a:rPr lang="en-US" baseline="0" dirty="0" smtClean="0"/>
              <a:t> Portal insures </a:t>
            </a:r>
            <a:r>
              <a:rPr lang="en-US" dirty="0" smtClean="0"/>
              <a:t>continuity and improvement from the</a:t>
            </a:r>
            <a:r>
              <a:rPr lang="en-US" baseline="0" dirty="0" smtClean="0"/>
              <a:t> European Investment Project Portal (</a:t>
            </a:r>
            <a:r>
              <a:rPr lang="en-US" dirty="0" smtClean="0"/>
              <a:t>EIPP), where more than 90 projects advertised have already received financing after their publication on the Portal.</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1E11402-70A0-40C4-9B94-957B03E64FE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12205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 Last but not the least, let me share an outstanding success stories that has received financing after being published on the Portal:</a:t>
            </a:r>
            <a:endParaRPr lang="en-US" sz="1100" kern="1200" dirty="0" smtClean="0">
              <a:solidFill>
                <a:schemeClr val="tx1"/>
              </a:solidFill>
              <a:effectLst/>
              <a:latin typeface="+mn-lt"/>
              <a:ea typeface="+mn-ea"/>
              <a:cs typeface="+mn-cs"/>
            </a:endParaRPr>
          </a:p>
          <a:p>
            <a:pPr marL="1085850" lvl="2" indent="-171450">
              <a:buFontTx/>
              <a:buChar char="-"/>
            </a:pPr>
            <a:r>
              <a:rPr lang="en-US" sz="1200" b="1" kern="1200" dirty="0" smtClean="0">
                <a:solidFill>
                  <a:schemeClr val="tx1"/>
                </a:solidFill>
                <a:effectLst/>
                <a:latin typeface="+mn-lt"/>
                <a:ea typeface="+mn-ea"/>
                <a:cs typeface="+mn-cs"/>
              </a:rPr>
              <a:t>Capri (from Capri-Medical)</a:t>
            </a:r>
            <a:r>
              <a:rPr lang="en-US" sz="1200" kern="1200" dirty="0" smtClean="0">
                <a:solidFill>
                  <a:schemeClr val="tx1"/>
                </a:solidFill>
                <a:effectLst/>
                <a:latin typeface="+mn-lt"/>
                <a:ea typeface="+mn-ea"/>
                <a:cs typeface="+mn-cs"/>
              </a:rPr>
              <a:t> from Ireland is a successful project that attracted its investors for financing a smart and digital </a:t>
            </a:r>
            <a:r>
              <a:rPr lang="en-US" sz="1200" kern="1200" dirty="0" err="1" smtClean="0">
                <a:solidFill>
                  <a:schemeClr val="tx1"/>
                </a:solidFill>
                <a:effectLst/>
                <a:latin typeface="+mn-lt"/>
                <a:ea typeface="+mn-ea"/>
                <a:cs typeface="+mn-cs"/>
              </a:rPr>
              <a:t>BioElectronics</a:t>
            </a:r>
            <a:r>
              <a:rPr lang="en-US" sz="1200" kern="1200" dirty="0" smtClean="0">
                <a:solidFill>
                  <a:schemeClr val="tx1"/>
                </a:solidFill>
                <a:effectLst/>
                <a:latin typeface="+mn-lt"/>
                <a:ea typeface="+mn-ea"/>
                <a:cs typeface="+mn-cs"/>
              </a:rPr>
              <a:t> device that stimulates the peripheral nervous system and helps to address certain health conditions. The project secured 70% of financing after being published on the Portal.</a:t>
            </a:r>
          </a:p>
          <a:p>
            <a:pPr marL="1085850" marR="0" lvl="2" indent="-171450" algn="l" defTabSz="914400" rtl="0" eaLnBrk="1" fontAlgn="auto" latinLnBrk="0" hangingPunct="1">
              <a:lnSpc>
                <a:spcPct val="100000"/>
              </a:lnSpc>
              <a:spcBef>
                <a:spcPts val="0"/>
              </a:spcBef>
              <a:spcAft>
                <a:spcPts val="0"/>
              </a:spcAft>
              <a:buClrTx/>
              <a:buSzTx/>
              <a:buFontTx/>
              <a:buChar char="-"/>
              <a:tabLst/>
              <a:defRPr/>
            </a:pPr>
            <a:r>
              <a:rPr lang="en-GB" sz="1200" b="1" kern="1200" dirty="0" err="1" smtClean="0">
                <a:solidFill>
                  <a:schemeClr val="tx1"/>
                </a:solidFill>
                <a:effectLst/>
                <a:latin typeface="+mn-lt"/>
                <a:ea typeface="+mn-ea"/>
                <a:cs typeface="+mn-cs"/>
              </a:rPr>
              <a:t>eCustoms</a:t>
            </a:r>
            <a:r>
              <a:rPr lang="en-GB" sz="1200" b="1" kern="1200" dirty="0" smtClean="0">
                <a:solidFill>
                  <a:schemeClr val="tx1"/>
                </a:solidFill>
                <a:effectLst/>
                <a:latin typeface="+mn-lt"/>
                <a:ea typeface="+mn-ea"/>
                <a:cs typeface="+mn-cs"/>
              </a:rPr>
              <a:t> (from </a:t>
            </a:r>
            <a:r>
              <a:rPr lang="en-GB" sz="1200" b="1" kern="1200" dirty="0" err="1" smtClean="0">
                <a:solidFill>
                  <a:schemeClr val="tx1"/>
                </a:solidFill>
                <a:effectLst/>
                <a:latin typeface="+mn-lt"/>
                <a:ea typeface="+mn-ea"/>
                <a:cs typeface="+mn-cs"/>
              </a:rPr>
              <a:t>Blockchain</a:t>
            </a:r>
            <a:r>
              <a:rPr lang="en-GB" sz="1200" b="1" kern="1200" dirty="0" smtClean="0">
                <a:solidFill>
                  <a:schemeClr val="tx1"/>
                </a:solidFill>
                <a:effectLst/>
                <a:latin typeface="+mn-lt"/>
                <a:ea typeface="+mn-ea"/>
                <a:cs typeface="+mn-cs"/>
              </a:rPr>
              <a:t> Customs Technology) </a:t>
            </a:r>
            <a:r>
              <a:rPr lang="en-GB" sz="1200" b="0" kern="1200" dirty="0" smtClean="0">
                <a:solidFill>
                  <a:schemeClr val="tx1"/>
                </a:solidFill>
                <a:effectLst/>
                <a:latin typeface="+mn-lt"/>
                <a:ea typeface="+mn-ea"/>
                <a:cs typeface="+mn-cs"/>
              </a:rPr>
              <a:t>is a successful Spanish project simplifying</a:t>
            </a:r>
            <a:r>
              <a:rPr lang="en-GB" sz="1200" b="0" kern="1200" baseline="0" dirty="0" smtClean="0">
                <a:solidFill>
                  <a:schemeClr val="tx1"/>
                </a:solidFill>
                <a:effectLst/>
                <a:latin typeface="+mn-lt"/>
                <a:ea typeface="+mn-ea"/>
                <a:cs typeface="+mn-cs"/>
              </a:rPr>
              <a:t>, digitalising and accelerating the logistic and customs processes within companies through the use of </a:t>
            </a:r>
            <a:r>
              <a:rPr lang="en-GB" sz="1200" b="0" kern="1200" baseline="0" dirty="0" err="1" smtClean="0">
                <a:solidFill>
                  <a:schemeClr val="tx1"/>
                </a:solidFill>
                <a:effectLst/>
                <a:latin typeface="+mn-lt"/>
                <a:ea typeface="+mn-ea"/>
                <a:cs typeface="+mn-cs"/>
              </a:rPr>
              <a:t>Blockchain</a:t>
            </a:r>
            <a:r>
              <a:rPr lang="en-GB" sz="1200" b="0" kern="1200" baseline="0" dirty="0" smtClean="0">
                <a:solidFill>
                  <a:schemeClr val="tx1"/>
                </a:solidFill>
                <a:effectLst/>
                <a:latin typeface="+mn-lt"/>
                <a:ea typeface="+mn-ea"/>
                <a:cs typeface="+mn-cs"/>
              </a:rPr>
              <a:t> technologies. </a:t>
            </a:r>
            <a:endParaRPr lang="en-US" sz="1200" b="1" kern="1200" dirty="0" smtClean="0">
              <a:solidFill>
                <a:schemeClr val="tx1"/>
              </a:solidFill>
              <a:effectLst/>
              <a:latin typeface="+mn-lt"/>
              <a:ea typeface="+mn-ea"/>
              <a:cs typeface="+mn-cs"/>
            </a:endParaRPr>
          </a:p>
          <a:p>
            <a:pPr marL="1085850" lvl="2" indent="-171450">
              <a:buFontTx/>
              <a:buChar char="-"/>
            </a:pPr>
            <a:endParaRPr lang="en-US" sz="1100" kern="1200" dirty="0" smtClean="0">
              <a:solidFill>
                <a:schemeClr val="tx1"/>
              </a:solidFill>
              <a:effectLst/>
              <a:latin typeface="+mn-lt"/>
              <a:ea typeface="+mn-ea"/>
              <a:cs typeface="+mn-cs"/>
            </a:endParaRPr>
          </a:p>
          <a:p>
            <a:pPr marL="0" indent="0">
              <a:buFont typeface="Arial" panose="020B0604020202020204" pitchFamily="34" charset="0"/>
              <a:buNone/>
            </a:pPr>
            <a:endParaRPr lang="en-IE" baseline="0" dirty="0" smtClean="0"/>
          </a:p>
        </p:txBody>
      </p:sp>
      <p:sp>
        <p:nvSpPr>
          <p:cNvPr id="4" name="Slide Number Placeholder 3"/>
          <p:cNvSpPr>
            <a:spLocks noGrp="1"/>
          </p:cNvSpPr>
          <p:nvPr>
            <p:ph type="sldNum" sz="quarter" idx="10"/>
          </p:nvPr>
        </p:nvSpPr>
        <p:spPr/>
        <p:txBody>
          <a:bodyPr/>
          <a:lstStyle/>
          <a:p>
            <a:fld id="{D1E11402-70A0-40C4-9B94-957B03E64FE5}" type="slidenum">
              <a:rPr lang="en-GB" smtClean="0"/>
              <a:t>12</a:t>
            </a:fld>
            <a:endParaRPr lang="en-GB"/>
          </a:p>
        </p:txBody>
      </p:sp>
    </p:spTree>
    <p:extLst>
      <p:ext uri="{BB962C8B-B14F-4D97-AF65-F5344CB8AC3E}">
        <p14:creationId xmlns:p14="http://schemas.microsoft.com/office/powerpoint/2010/main" val="623148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kern="1200" baseline="0" dirty="0" smtClean="0">
                <a:solidFill>
                  <a:schemeClr val="tx1"/>
                </a:solidFill>
                <a:effectLst/>
                <a:latin typeface="+mn-lt"/>
                <a:ea typeface="+mn-ea"/>
                <a:cs typeface="+mn-cs"/>
              </a:rPr>
              <a:t>InvestEU builds on the positive experience of Investment Plan for Europe with its European Fund for Strategic Investments (EFSI) implemented by the European Commission and the European Investment Bank Group.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baseline="0" dirty="0" smtClean="0">
                <a:solidFill>
                  <a:schemeClr val="tx1"/>
                </a:solidFill>
                <a:effectLst/>
                <a:latin typeface="+mn-lt"/>
                <a:ea typeface="+mn-ea"/>
                <a:cs typeface="+mn-cs"/>
              </a:rPr>
              <a:t>With the help of EU budget guarantee of 33.5 </a:t>
            </a:r>
            <a:r>
              <a:rPr lang="en-US" sz="1200" b="0" i="0" kern="1200" baseline="0" dirty="0" err="1" smtClean="0">
                <a:solidFill>
                  <a:schemeClr val="tx1"/>
                </a:solidFill>
                <a:effectLst/>
                <a:latin typeface="+mn-lt"/>
                <a:ea typeface="+mn-ea"/>
                <a:cs typeface="+mn-cs"/>
              </a:rPr>
              <a:t>bn</a:t>
            </a:r>
            <a:r>
              <a:rPr lang="en-US" sz="1200" b="0" i="0" kern="1200" baseline="0" dirty="0" smtClean="0">
                <a:solidFill>
                  <a:schemeClr val="tx1"/>
                </a:solidFill>
                <a:effectLst/>
                <a:latin typeface="+mn-lt"/>
                <a:ea typeface="+mn-ea"/>
                <a:cs typeface="+mn-cs"/>
              </a:rPr>
              <a:t> EUR within five years EFSI mobilized investments of almost 550 </a:t>
            </a:r>
            <a:r>
              <a:rPr lang="en-US" sz="1200" b="0" i="0" kern="1200" baseline="0" dirty="0" err="1" smtClean="0">
                <a:solidFill>
                  <a:schemeClr val="tx1"/>
                </a:solidFill>
                <a:effectLst/>
                <a:latin typeface="+mn-lt"/>
                <a:ea typeface="+mn-ea"/>
                <a:cs typeface="+mn-cs"/>
              </a:rPr>
              <a:t>bn</a:t>
            </a:r>
            <a:r>
              <a:rPr lang="en-US" sz="1200" b="0" i="0" kern="1200" baseline="0" dirty="0" smtClean="0">
                <a:solidFill>
                  <a:schemeClr val="tx1"/>
                </a:solidFill>
                <a:effectLst/>
                <a:latin typeface="+mn-lt"/>
                <a:ea typeface="+mn-ea"/>
                <a:cs typeface="+mn-cs"/>
              </a:rPr>
              <a:t> EUR. </a:t>
            </a:r>
          </a:p>
          <a:p>
            <a:pPr marL="171450" indent="-171450">
              <a:buFont typeface="Arial" panose="020B0604020202020204" pitchFamily="34" charset="0"/>
              <a:buChar char="•"/>
            </a:pPr>
            <a:r>
              <a:rPr lang="en-US" sz="1200" b="0" i="0" kern="1200" baseline="0" dirty="0" smtClean="0">
                <a:solidFill>
                  <a:schemeClr val="tx1"/>
                </a:solidFill>
                <a:effectLst/>
                <a:latin typeface="+mn-lt"/>
                <a:ea typeface="+mn-ea"/>
                <a:cs typeface="+mn-cs"/>
              </a:rPr>
              <a:t>Around 740 infrastructure projects benefitted from EU funded investment support and more than 800 deals/investments were made in funds supporting SMEs access to finance. Around 1.5 million SMEs benefitted from financing.</a:t>
            </a:r>
          </a:p>
          <a:p>
            <a:pPr marL="171450" indent="-171450">
              <a:buFont typeface="Arial" panose="020B0604020202020204" pitchFamily="34" charset="0"/>
              <a:buChar char="•"/>
            </a:pPr>
            <a:r>
              <a:rPr lang="en-US" sz="1200" b="0" i="0" kern="1200" baseline="0" dirty="0" smtClean="0">
                <a:solidFill>
                  <a:schemeClr val="tx1"/>
                </a:solidFill>
                <a:effectLst/>
                <a:latin typeface="+mn-lt"/>
                <a:ea typeface="+mn-ea"/>
                <a:cs typeface="+mn-cs"/>
              </a:rPr>
              <a:t>Investment Plan for Europe helped financing more than 500,000 affordable flats in the EU, renewable energy for over 10 million households as well as better waste treatment for more than 33 million people.</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Macroeconomic impact</a:t>
            </a:r>
            <a:r>
              <a:rPr lang="en-US" sz="1200" b="0" i="0" kern="1200" baseline="0" dirty="0" smtClean="0">
                <a:solidFill>
                  <a:schemeClr val="tx1"/>
                </a:solidFill>
                <a:effectLst/>
                <a:latin typeface="+mn-lt"/>
                <a:ea typeface="+mn-ea"/>
                <a:cs typeface="+mn-cs"/>
              </a:rPr>
              <a:t> of Investment Plan for Europe: e</a:t>
            </a:r>
            <a:r>
              <a:rPr lang="en-US" sz="1200" b="0" i="0" kern="1200" dirty="0" smtClean="0">
                <a:solidFill>
                  <a:schemeClr val="tx1"/>
                </a:solidFill>
                <a:effectLst/>
                <a:latin typeface="+mn-lt"/>
                <a:ea typeface="+mn-ea"/>
                <a:cs typeface="+mn-cs"/>
              </a:rPr>
              <a:t>conomic estimates suggest that by 2022, investments realized with the Investment</a:t>
            </a:r>
            <a:r>
              <a:rPr lang="en-US" sz="1200" b="0" i="0" kern="1200" baseline="0" dirty="0" smtClean="0">
                <a:solidFill>
                  <a:schemeClr val="tx1"/>
                </a:solidFill>
                <a:effectLst/>
                <a:latin typeface="+mn-lt"/>
                <a:ea typeface="+mn-ea"/>
                <a:cs typeface="+mn-cs"/>
              </a:rPr>
              <a:t> plan/</a:t>
            </a:r>
            <a:r>
              <a:rPr lang="en-US" sz="1200" b="0" i="0" kern="1200" dirty="0" smtClean="0">
                <a:solidFill>
                  <a:schemeClr val="tx1"/>
                </a:solidFill>
                <a:effectLst/>
                <a:latin typeface="+mn-lt"/>
                <a:ea typeface="+mn-ea"/>
                <a:cs typeface="+mn-cs"/>
              </a:rPr>
              <a:t>EFSI increased EU’s GDP by 1.9% and added 1.8 million jobs compared to the baseline scenario.</a:t>
            </a:r>
          </a:p>
          <a:p>
            <a:endParaRPr lang="en-I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F27133-F025-4C0B-A7DD-F07E0059550C}"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92291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Estonia</a:t>
            </a:r>
            <a:endParaRPr lang="en-I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F27133-F025-4C0B-A7DD-F07E0059550C}"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7212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000" dirty="0" smtClean="0"/>
              <a:t>InvestEU contributes to a sustainable growth of the EU economy, driven by private and public sector investments supporting EU policy priorities: Green</a:t>
            </a:r>
            <a:r>
              <a:rPr lang="en-US" sz="1000" baseline="0" dirty="0" smtClean="0"/>
              <a:t> Deal, Digital transition, Innovation and Social investments and skills</a:t>
            </a:r>
            <a:r>
              <a:rPr lang="en-US" sz="1000" dirty="0" smtClean="0"/>
              <a:t>. </a:t>
            </a:r>
          </a:p>
          <a:p>
            <a:pPr marL="171450" indent="-171450">
              <a:buFont typeface="Arial" panose="020B0604020202020204" pitchFamily="34" charset="0"/>
              <a:buChar char="•"/>
            </a:pPr>
            <a:r>
              <a:rPr lang="en-US" sz="1000" dirty="0" smtClean="0"/>
              <a:t>The </a:t>
            </a:r>
            <a:r>
              <a:rPr lang="en-US" sz="1000" dirty="0" err="1" smtClean="0"/>
              <a:t>programme</a:t>
            </a:r>
            <a:r>
              <a:rPr lang="en-US" sz="1000" dirty="0" smtClean="0"/>
              <a:t> consists of three components: the </a:t>
            </a:r>
            <a:r>
              <a:rPr lang="en-US" sz="1000" dirty="0" err="1" smtClean="0"/>
              <a:t>InvestEU</a:t>
            </a:r>
            <a:r>
              <a:rPr lang="en-US" sz="1000" dirty="0" smtClean="0"/>
              <a:t> Fund, the </a:t>
            </a:r>
            <a:r>
              <a:rPr lang="en-US" sz="1000" dirty="0" err="1" smtClean="0"/>
              <a:t>InvestEU</a:t>
            </a:r>
            <a:r>
              <a:rPr lang="en-US" sz="1000" dirty="0" smtClean="0"/>
              <a:t> </a:t>
            </a:r>
            <a:r>
              <a:rPr lang="en-US" sz="1000" dirty="0" err="1" smtClean="0"/>
              <a:t>AdvisoryHub</a:t>
            </a:r>
            <a:r>
              <a:rPr lang="en-US" sz="1000" dirty="0" smtClean="0"/>
              <a:t>, and the </a:t>
            </a:r>
            <a:r>
              <a:rPr lang="en-US" sz="1000" dirty="0" err="1" smtClean="0"/>
              <a:t>InvestEU</a:t>
            </a:r>
            <a:r>
              <a:rPr lang="en-US" sz="1000" dirty="0" smtClean="0"/>
              <a:t> Portal. </a:t>
            </a:r>
          </a:p>
          <a:p>
            <a:pPr marL="171450" indent="-171450">
              <a:buFont typeface="Arial" panose="020B0604020202020204" pitchFamily="34" charset="0"/>
              <a:buChar char="•"/>
            </a:pPr>
            <a:r>
              <a:rPr lang="en-US" sz="1000" dirty="0" smtClean="0"/>
              <a:t>The InvestEU Fund will be implemented through financial partners who will invest in projects using the EU budget guarantee of €26.2 billion. </a:t>
            </a:r>
          </a:p>
          <a:p>
            <a:pPr marL="171450" indent="-171450">
              <a:buFont typeface="Arial" panose="020B0604020202020204" pitchFamily="34" charset="0"/>
              <a:buChar char="•"/>
            </a:pPr>
            <a:r>
              <a:rPr lang="en-US" sz="1000" dirty="0" smtClean="0"/>
              <a:t>75% of this EU budget guarantee is attributed to the financial products offered by the EIB Group, our main implementing</a:t>
            </a:r>
            <a:r>
              <a:rPr lang="en-US" sz="1000" baseline="0" dirty="0" smtClean="0"/>
              <a:t> partner</a:t>
            </a:r>
            <a:r>
              <a:rPr lang="en-US" sz="1000" dirty="0" smtClean="0"/>
              <a:t>. Remaining 25% of the EU budget</a:t>
            </a:r>
            <a:r>
              <a:rPr lang="en-US" sz="1000" baseline="0" dirty="0" smtClean="0"/>
              <a:t> guarantee is accessible to other </a:t>
            </a:r>
            <a:r>
              <a:rPr lang="en-US" sz="1000" dirty="0" smtClean="0"/>
              <a:t>international financial institutions active in the EU and national promotional banks.</a:t>
            </a:r>
          </a:p>
          <a:p>
            <a:pPr marL="171450" indent="-171450">
              <a:buFont typeface="Arial" panose="020B0604020202020204" pitchFamily="34" charset="0"/>
              <a:buChar char="•"/>
            </a:pPr>
            <a:r>
              <a:rPr lang="en-US" sz="1000" dirty="0" smtClean="0"/>
              <a:t>The EU budget guarantee will back the investment projects of the implementing partners, increasing their risk-bearing capacity and helping to crowd-in at least €372 billion in additional investment. </a:t>
            </a:r>
          </a:p>
          <a:p>
            <a:pPr marL="171450" indent="-171450">
              <a:buFont typeface="Arial" panose="020B0604020202020204" pitchFamily="34" charset="0"/>
              <a:buChar char="•"/>
            </a:pPr>
            <a:r>
              <a:rPr lang="en-US" sz="1000" baseline="0" dirty="0" smtClean="0"/>
              <a:t>InvestEU Fund will provide loans, equity or guarantees.</a:t>
            </a:r>
            <a:endParaRPr lang="en-US" sz="1000" dirty="0" smtClean="0"/>
          </a:p>
          <a:p>
            <a:pPr marL="171450" indent="-171450">
              <a:buFont typeface="Arial" panose="020B0604020202020204" pitchFamily="34" charset="0"/>
              <a:buChar char="•"/>
            </a:pPr>
            <a:r>
              <a:rPr lang="en-US" sz="1000" dirty="0" smtClean="0"/>
              <a:t>To support the mobilization of investments and help with building a steady pipeline of qualitative investment projects, the InvestEU Advisory Hub will provide technical assistance and advisory</a:t>
            </a:r>
            <a:r>
              <a:rPr lang="en-US" sz="1000" baseline="0" dirty="0" smtClean="0"/>
              <a:t> support to </a:t>
            </a:r>
            <a:r>
              <a:rPr lang="en-US" sz="1000" dirty="0" smtClean="0"/>
              <a:t>project promoters and financial intermediaries. The InvestEU Advisory Hub also provides advisory support to any project developer seeking to finance investments and growth, not only those seeking support from the InvestEU Fund. </a:t>
            </a:r>
          </a:p>
          <a:p>
            <a:pPr marL="171450" indent="-171450">
              <a:buFont typeface="Arial" panose="020B0604020202020204" pitchFamily="34" charset="0"/>
              <a:buChar char="•"/>
            </a:pPr>
            <a:r>
              <a:rPr lang="en-US" sz="1000" dirty="0" smtClean="0"/>
              <a:t>The InvestEU Portal as the third pillar of the InvestEU </a:t>
            </a:r>
            <a:r>
              <a:rPr lang="en-US" sz="1000" dirty="0" err="1" smtClean="0"/>
              <a:t>Programme</a:t>
            </a:r>
            <a:r>
              <a:rPr lang="en-US" sz="1000" dirty="0" smtClean="0"/>
              <a:t>.</a:t>
            </a:r>
            <a:r>
              <a:rPr lang="en-US" sz="1000" baseline="0" dirty="0" smtClean="0"/>
              <a:t> It is the EU financed meeting space providing </a:t>
            </a:r>
            <a:r>
              <a:rPr lang="en-US" sz="1000" dirty="0" smtClean="0"/>
              <a:t>visibility</a:t>
            </a:r>
            <a:r>
              <a:rPr lang="en-US" sz="1000" baseline="0" dirty="0" smtClean="0"/>
              <a:t> and networking and matchmaking opportunities for EU project developers and global investors.</a:t>
            </a:r>
          </a:p>
          <a:p>
            <a:pPr marL="171450" indent="-171450">
              <a:buFont typeface="Arial" panose="020B0604020202020204" pitchFamily="34" charset="0"/>
              <a:buChar char="•"/>
            </a:pPr>
            <a:endParaRPr lang="en-US" sz="1000" baseline="0" dirty="0" smtClean="0"/>
          </a:p>
          <a:p>
            <a:pPr marL="171450" indent="-171450">
              <a:buFont typeface="Arial" panose="020B0604020202020204" pitchFamily="34" charset="0"/>
              <a:buChar char="•"/>
            </a:pPr>
            <a:r>
              <a:rPr lang="en-US" sz="1000" dirty="0" err="1" smtClean="0"/>
              <a:t>InvestEU</a:t>
            </a:r>
            <a:r>
              <a:rPr lang="en-US" sz="1000" dirty="0" smtClean="0"/>
              <a:t> </a:t>
            </a:r>
            <a:r>
              <a:rPr lang="en-US" sz="1000" dirty="0" err="1" smtClean="0"/>
              <a:t>programme</a:t>
            </a:r>
            <a:r>
              <a:rPr lang="en-US" sz="1000" dirty="0" smtClean="0"/>
              <a:t> is part of the </a:t>
            </a:r>
            <a:r>
              <a:rPr lang="en-US" sz="1000" dirty="0" err="1" smtClean="0"/>
              <a:t>NextGenerationEU</a:t>
            </a:r>
            <a:r>
              <a:rPr lang="en-US" sz="1000" dirty="0" smtClean="0"/>
              <a:t>, a €800 billion temporary recovery instrument, and the new EU multiannual financial framework for 2021-2027. </a:t>
            </a:r>
          </a:p>
          <a:p>
            <a:pPr marL="171450" indent="-171450">
              <a:buFont typeface="Arial" panose="020B0604020202020204" pitchFamily="34" charset="0"/>
              <a:buChar char="•"/>
            </a:pPr>
            <a:endParaRPr lang="en-US" sz="1000" dirty="0" smtClean="0"/>
          </a:p>
          <a:p>
            <a:pPr marL="171450" indent="-171450">
              <a:buFont typeface="Arial" panose="020B0604020202020204" pitchFamily="34" charset="0"/>
              <a:buChar char="•"/>
            </a:pPr>
            <a:r>
              <a:rPr lang="en-US" sz="1000" dirty="0" err="1" smtClean="0"/>
              <a:t>NextGenerationEU</a:t>
            </a:r>
            <a:r>
              <a:rPr lang="en-US" sz="1000" dirty="0" smtClean="0"/>
              <a:t> and the multiannual EU budget have been design with the overarching objective of repairing the immediate economic and social damage caused by the coronavirus pandemic. The investment focus in the EU will be towards greener, more digital, more resilient and better fit economy for the current and forthcoming challenges.</a:t>
            </a:r>
          </a:p>
          <a:p>
            <a:pPr marL="171450" indent="-171450">
              <a:buFont typeface="Arial" panose="020B0604020202020204" pitchFamily="34" charset="0"/>
              <a:buChar char="•"/>
            </a:pPr>
            <a:endParaRPr lang="en-IE" sz="1000" dirty="0"/>
          </a:p>
        </p:txBody>
      </p:sp>
      <p:sp>
        <p:nvSpPr>
          <p:cNvPr id="4" name="Slide Number Placeholder 3"/>
          <p:cNvSpPr>
            <a:spLocks noGrp="1"/>
          </p:cNvSpPr>
          <p:nvPr>
            <p:ph type="sldNum" sz="quarter" idx="10"/>
          </p:nvPr>
        </p:nvSpPr>
        <p:spPr/>
        <p:txBody>
          <a:bodyPr/>
          <a:lstStyle/>
          <a:p>
            <a:fld id="{85F27133-F025-4C0B-A7DD-F07E0059550C}" type="slidenum">
              <a:rPr lang="it-IT" smtClean="0"/>
              <a:t>4</a:t>
            </a:fld>
            <a:endParaRPr lang="it-IT"/>
          </a:p>
        </p:txBody>
      </p:sp>
    </p:spTree>
    <p:extLst>
      <p:ext uri="{BB962C8B-B14F-4D97-AF65-F5344CB8AC3E}">
        <p14:creationId xmlns:p14="http://schemas.microsoft.com/office/powerpoint/2010/main" val="11770791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dirty="0" err="1" smtClean="0"/>
              <a:t>InvestEU</a:t>
            </a:r>
            <a:r>
              <a:rPr lang="en-US" dirty="0" smtClean="0"/>
              <a:t> Fund will be implemented through financial partners who will invest in projects using the EU budget guarantee of €26.2 billion, whereof 75% are attributed to the EIB Group. The entire budget guarantee will back the investment projects of the implementing partners, increase their risk-bearing capacity and thus </a:t>
            </a:r>
            <a:r>
              <a:rPr lang="en-US" dirty="0" err="1" smtClean="0"/>
              <a:t>mobilise</a:t>
            </a:r>
            <a:r>
              <a:rPr lang="en-US" dirty="0" smtClean="0"/>
              <a:t> at least €372 billion in additional investment. </a:t>
            </a:r>
          </a:p>
          <a:p>
            <a:r>
              <a:rPr lang="en-US" dirty="0" smtClean="0"/>
              <a:t>Further to the EIB Group who is the main partner, international financial institutions active in Europe and national promotional banks will be able to use a share of the guarantee (25% in total) to support investment and projects schemes. </a:t>
            </a:r>
          </a:p>
          <a:p>
            <a:endParaRPr lang="en-US" dirty="0" smtClean="0"/>
          </a:p>
          <a:p>
            <a:r>
              <a:rPr lang="en-US" dirty="0" smtClean="0"/>
              <a:t>The </a:t>
            </a:r>
            <a:r>
              <a:rPr lang="en-US" dirty="0" err="1" smtClean="0"/>
              <a:t>InvestEU</a:t>
            </a:r>
            <a:r>
              <a:rPr lang="en-US" dirty="0" smtClean="0"/>
              <a:t> Fund General Scheme:</a:t>
            </a:r>
          </a:p>
          <a:p>
            <a:pPr marL="342900" marR="0" lvl="0" indent="-342900" algn="l" defTabSz="457200" rtl="0" eaLnBrk="1" fontAlgn="auto" latinLnBrk="0" hangingPunct="1">
              <a:lnSpc>
                <a:spcPct val="100000"/>
              </a:lnSpc>
              <a:spcBef>
                <a:spcPct val="20000"/>
              </a:spcBef>
              <a:spcAft>
                <a:spcPts val="600"/>
              </a:spcAft>
              <a:buClr>
                <a:srgbClr val="DA3686"/>
              </a:buClr>
              <a:buSzTx/>
              <a:buFont typeface="Arial"/>
              <a:buChar char="•"/>
              <a:tabLst/>
              <a:defRPr/>
            </a:pPr>
            <a:r>
              <a:rPr kumimoji="0" lang="en-GB" sz="1600" b="1" i="0" u="none" strike="noStrike" kern="1200" cap="none" spc="0" normalizeH="0" baseline="0" noProof="0" dirty="0" smtClean="0">
                <a:ln>
                  <a:noFill/>
                </a:ln>
                <a:solidFill>
                  <a:srgbClr val="008E4D">
                    <a:lumMod val="75000"/>
                  </a:srgbClr>
                </a:solidFill>
                <a:effectLst/>
                <a:uLnTx/>
                <a:uFillTx/>
                <a:latin typeface="Verdana"/>
                <a:ea typeface="+mn-ea"/>
                <a:cs typeface="+mn-cs"/>
              </a:rPr>
              <a:t>The EU guarantee has to:</a:t>
            </a:r>
          </a:p>
          <a:p>
            <a:pPr marL="742950" marR="0" lvl="1" indent="-285750" algn="l" defTabSz="457200" rtl="0" eaLnBrk="1" fontAlgn="auto" latinLnBrk="0" hangingPunct="1">
              <a:lnSpc>
                <a:spcPct val="100000"/>
              </a:lnSpc>
              <a:spcBef>
                <a:spcPct val="20000"/>
              </a:spcBef>
              <a:spcAft>
                <a:spcPts val="600"/>
              </a:spcAft>
              <a:buClr>
                <a:srgbClr val="DA3686"/>
              </a:buClr>
              <a:buSzTx/>
              <a:buFont typeface="Arial"/>
              <a:buChar char="–"/>
              <a:tabLst/>
              <a:defRPr/>
            </a:pPr>
            <a:r>
              <a:rPr kumimoji="0" lang="en-US" sz="1500" b="0" i="0" u="none" strike="noStrike" kern="1200" cap="none" spc="0" normalizeH="0" baseline="0" noProof="0" dirty="0" smtClean="0">
                <a:ln>
                  <a:noFill/>
                </a:ln>
                <a:solidFill>
                  <a:srgbClr val="008E4D">
                    <a:lumMod val="75000"/>
                  </a:srgbClr>
                </a:solidFill>
                <a:effectLst/>
                <a:uLnTx/>
                <a:uFillTx/>
                <a:latin typeface="Verdana"/>
                <a:ea typeface="+mn-ea"/>
                <a:cs typeface="+mn-cs"/>
              </a:rPr>
              <a:t>Address </a:t>
            </a:r>
            <a:r>
              <a:rPr kumimoji="0" lang="en-US" sz="1500" b="1" i="0" u="none" strike="noStrike" kern="1200" cap="none" spc="0" normalizeH="0" baseline="0" noProof="0" dirty="0" smtClean="0">
                <a:ln>
                  <a:noFill/>
                </a:ln>
                <a:solidFill>
                  <a:srgbClr val="008E4D">
                    <a:lumMod val="75000"/>
                  </a:srgbClr>
                </a:solidFill>
                <a:effectLst/>
                <a:uLnTx/>
                <a:uFillTx/>
                <a:latin typeface="Verdana"/>
                <a:ea typeface="+mn-ea"/>
                <a:cs typeface="+mn-cs"/>
              </a:rPr>
              <a:t>market failures or sub-optimal investment </a:t>
            </a:r>
            <a:r>
              <a:rPr kumimoji="0" lang="en-US" sz="1500" b="0" i="0" u="none" strike="noStrike" kern="1200" cap="none" spc="0" normalizeH="0" baseline="0" noProof="0" dirty="0" smtClean="0">
                <a:ln>
                  <a:noFill/>
                </a:ln>
                <a:solidFill>
                  <a:srgbClr val="008E4D">
                    <a:lumMod val="75000"/>
                  </a:srgbClr>
                </a:solidFill>
                <a:effectLst/>
                <a:uLnTx/>
                <a:uFillTx/>
                <a:latin typeface="Verdana"/>
                <a:ea typeface="+mn-ea"/>
                <a:cs typeface="+mn-cs"/>
              </a:rPr>
              <a:t>situations</a:t>
            </a:r>
          </a:p>
          <a:p>
            <a:pPr marL="742950" marR="0" lvl="1" indent="-285750" algn="l" defTabSz="457200" rtl="0" eaLnBrk="1" fontAlgn="auto" latinLnBrk="0" hangingPunct="1">
              <a:lnSpc>
                <a:spcPct val="100000"/>
              </a:lnSpc>
              <a:spcBef>
                <a:spcPct val="20000"/>
              </a:spcBef>
              <a:spcAft>
                <a:spcPts val="600"/>
              </a:spcAft>
              <a:buClr>
                <a:srgbClr val="DA3686"/>
              </a:buClr>
              <a:buSzTx/>
              <a:buFont typeface="Arial"/>
              <a:buChar char="–"/>
              <a:tabLst/>
              <a:defRPr/>
            </a:pPr>
            <a:r>
              <a:rPr kumimoji="0" lang="en-US" sz="1500" b="0" i="0" u="none" strike="noStrike" kern="1200" cap="none" spc="0" normalizeH="0" baseline="0" noProof="0" dirty="0" smtClean="0">
                <a:ln>
                  <a:noFill/>
                </a:ln>
                <a:solidFill>
                  <a:srgbClr val="008E4D">
                    <a:lumMod val="75000"/>
                  </a:srgbClr>
                </a:solidFill>
                <a:effectLst/>
                <a:uLnTx/>
                <a:uFillTx/>
                <a:latin typeface="Verdana"/>
                <a:ea typeface="+mn-ea"/>
                <a:cs typeface="+mn-cs"/>
              </a:rPr>
              <a:t>Provide support only </a:t>
            </a:r>
            <a:r>
              <a:rPr kumimoji="0" lang="en-US" sz="1500" b="1" i="0" u="none" strike="noStrike" kern="1200" cap="none" spc="0" normalizeH="0" baseline="0" noProof="0" dirty="0" smtClean="0">
                <a:ln>
                  <a:noFill/>
                </a:ln>
                <a:solidFill>
                  <a:srgbClr val="008E4D">
                    <a:lumMod val="75000"/>
                  </a:srgbClr>
                </a:solidFill>
                <a:effectLst/>
                <a:uLnTx/>
                <a:uFillTx/>
                <a:latin typeface="Verdana"/>
                <a:ea typeface="+mn-ea"/>
                <a:cs typeface="+mn-cs"/>
              </a:rPr>
              <a:t>to final recipients that are deemed economically viable </a:t>
            </a:r>
            <a:r>
              <a:rPr kumimoji="0" lang="en-US" sz="1500" b="0" i="0" u="none" strike="noStrike" kern="1200" cap="none" spc="0" normalizeH="0" baseline="0" noProof="0" dirty="0" smtClean="0">
                <a:ln>
                  <a:noFill/>
                </a:ln>
                <a:solidFill>
                  <a:srgbClr val="008E4D">
                    <a:lumMod val="75000"/>
                  </a:srgbClr>
                </a:solidFill>
                <a:effectLst/>
                <a:uLnTx/>
                <a:uFillTx/>
                <a:latin typeface="Verdana"/>
                <a:ea typeface="+mn-ea"/>
                <a:cs typeface="+mn-cs"/>
              </a:rPr>
              <a:t>according to internationally accepted standards</a:t>
            </a:r>
          </a:p>
          <a:p>
            <a:pPr marL="742950" marR="0" lvl="1" indent="-285750" algn="l" defTabSz="457200" rtl="0" eaLnBrk="1" fontAlgn="auto" latinLnBrk="0" hangingPunct="1">
              <a:lnSpc>
                <a:spcPct val="100000"/>
              </a:lnSpc>
              <a:spcBef>
                <a:spcPct val="20000"/>
              </a:spcBef>
              <a:spcAft>
                <a:spcPts val="600"/>
              </a:spcAft>
              <a:buClr>
                <a:srgbClr val="DA3686"/>
              </a:buClr>
              <a:buSzTx/>
              <a:buFont typeface="Arial"/>
              <a:buChar char="–"/>
              <a:tabLst/>
              <a:defRPr/>
            </a:pPr>
            <a:r>
              <a:rPr kumimoji="0" lang="en-US" sz="1500" b="0" i="0" u="none" strike="noStrike" kern="1200" cap="none" spc="0" normalizeH="0" baseline="0" noProof="0" dirty="0" smtClean="0">
                <a:ln>
                  <a:noFill/>
                </a:ln>
                <a:solidFill>
                  <a:srgbClr val="008E4D">
                    <a:lumMod val="75000"/>
                  </a:srgbClr>
                </a:solidFill>
                <a:effectLst/>
                <a:uLnTx/>
                <a:uFillTx/>
                <a:latin typeface="Verdana"/>
                <a:ea typeface="+mn-ea"/>
                <a:cs typeface="+mn-cs"/>
              </a:rPr>
              <a:t>Achieve </a:t>
            </a:r>
            <a:r>
              <a:rPr kumimoji="0" lang="en-US" sz="1500" b="1" i="0" u="none" strike="noStrike" kern="1200" cap="none" spc="0" normalizeH="0" baseline="0" noProof="0" dirty="0" err="1" smtClean="0">
                <a:ln>
                  <a:noFill/>
                </a:ln>
                <a:solidFill>
                  <a:srgbClr val="008E4D">
                    <a:lumMod val="75000"/>
                  </a:srgbClr>
                </a:solidFill>
                <a:effectLst/>
                <a:uLnTx/>
                <a:uFillTx/>
                <a:latin typeface="Verdana"/>
                <a:ea typeface="+mn-ea"/>
                <a:cs typeface="+mn-cs"/>
              </a:rPr>
              <a:t>additionality</a:t>
            </a:r>
            <a:r>
              <a:rPr kumimoji="0" lang="en-US" sz="1500" b="0" i="0" u="none" strike="noStrike" kern="1200" cap="none" spc="0" normalizeH="0" baseline="0" noProof="0" dirty="0" smtClean="0">
                <a:ln>
                  <a:noFill/>
                </a:ln>
                <a:solidFill>
                  <a:srgbClr val="008E4D">
                    <a:lumMod val="75000"/>
                  </a:srgbClr>
                </a:solidFill>
                <a:effectLst/>
                <a:uLnTx/>
                <a:uFillTx/>
                <a:latin typeface="Verdana"/>
                <a:ea typeface="+mn-ea"/>
                <a:cs typeface="+mn-cs"/>
              </a:rPr>
              <a:t> by preventing the replacement of potential support and investment from other sources</a:t>
            </a:r>
          </a:p>
          <a:p>
            <a:pPr marL="742950" marR="0" lvl="1" indent="-285750" algn="l" defTabSz="457200" rtl="0" eaLnBrk="1" fontAlgn="auto" latinLnBrk="0" hangingPunct="1">
              <a:lnSpc>
                <a:spcPct val="100000"/>
              </a:lnSpc>
              <a:spcBef>
                <a:spcPct val="20000"/>
              </a:spcBef>
              <a:spcAft>
                <a:spcPts val="600"/>
              </a:spcAft>
              <a:buClr>
                <a:srgbClr val="DA3686"/>
              </a:buClr>
              <a:buSzTx/>
              <a:buFont typeface="Arial"/>
              <a:buChar char="–"/>
              <a:tabLst/>
              <a:defRPr/>
            </a:pPr>
            <a:r>
              <a:rPr kumimoji="0" lang="en-US" sz="1500" b="1" i="0" u="none" strike="noStrike" kern="1200" cap="none" spc="0" normalizeH="0" baseline="0" noProof="0" dirty="0" smtClean="0">
                <a:ln>
                  <a:noFill/>
                </a:ln>
                <a:solidFill>
                  <a:srgbClr val="008E4D">
                    <a:lumMod val="75000"/>
                  </a:srgbClr>
                </a:solidFill>
                <a:effectLst/>
                <a:uLnTx/>
                <a:uFillTx/>
                <a:latin typeface="Verdana"/>
                <a:ea typeface="+mn-ea"/>
                <a:cs typeface="+mn-cs"/>
              </a:rPr>
              <a:t>Not distort competition </a:t>
            </a:r>
            <a:r>
              <a:rPr kumimoji="0" lang="en-US" sz="1500" b="0" i="0" u="none" strike="noStrike" kern="1200" cap="none" spc="0" normalizeH="0" baseline="0" noProof="0" dirty="0" smtClean="0">
                <a:ln>
                  <a:noFill/>
                </a:ln>
                <a:solidFill>
                  <a:srgbClr val="008E4D">
                    <a:lumMod val="75000"/>
                  </a:srgbClr>
                </a:solidFill>
                <a:effectLst/>
                <a:uLnTx/>
                <a:uFillTx/>
                <a:latin typeface="Verdana"/>
                <a:ea typeface="+mn-ea"/>
                <a:cs typeface="+mn-cs"/>
              </a:rPr>
              <a:t>in the internal market and be consistent with State aid rules</a:t>
            </a:r>
          </a:p>
          <a:p>
            <a:pPr marL="742950" marR="0" lvl="1" indent="-285750" algn="l" defTabSz="457200" rtl="0" eaLnBrk="1" fontAlgn="auto" latinLnBrk="0" hangingPunct="1">
              <a:lnSpc>
                <a:spcPct val="100000"/>
              </a:lnSpc>
              <a:spcBef>
                <a:spcPct val="20000"/>
              </a:spcBef>
              <a:spcAft>
                <a:spcPts val="600"/>
              </a:spcAft>
              <a:buClr>
                <a:srgbClr val="DA3686"/>
              </a:buClr>
              <a:buSzTx/>
              <a:buFont typeface="Arial"/>
              <a:buChar char="–"/>
              <a:tabLst/>
              <a:defRPr/>
            </a:pPr>
            <a:r>
              <a:rPr kumimoji="0" lang="en-US" sz="1500" b="0" i="0" u="none" strike="noStrike" kern="1200" cap="none" spc="0" normalizeH="0" baseline="0" noProof="0" dirty="0" smtClean="0">
                <a:ln>
                  <a:noFill/>
                </a:ln>
                <a:solidFill>
                  <a:srgbClr val="008E4D">
                    <a:lumMod val="75000"/>
                  </a:srgbClr>
                </a:solidFill>
                <a:effectLst/>
                <a:uLnTx/>
                <a:uFillTx/>
                <a:latin typeface="Verdana"/>
                <a:ea typeface="+mn-ea"/>
                <a:cs typeface="+mn-cs"/>
              </a:rPr>
              <a:t>Achieve a </a:t>
            </a:r>
            <a:r>
              <a:rPr kumimoji="0" lang="en-US" sz="1500" b="1" i="0" u="none" strike="noStrike" kern="1200" cap="none" spc="0" normalizeH="0" baseline="0" noProof="0" dirty="0" smtClean="0">
                <a:ln>
                  <a:noFill/>
                </a:ln>
                <a:solidFill>
                  <a:srgbClr val="008E4D">
                    <a:lumMod val="75000"/>
                  </a:srgbClr>
                </a:solidFill>
                <a:effectLst/>
                <a:uLnTx/>
                <a:uFillTx/>
                <a:latin typeface="Verdana"/>
                <a:ea typeface="+mn-ea"/>
                <a:cs typeface="+mn-cs"/>
              </a:rPr>
              <a:t>leverage and a multiplier effect</a:t>
            </a:r>
            <a:r>
              <a:rPr kumimoji="0" lang="en-US" sz="1500" b="0" i="0" u="none" strike="noStrike" kern="1200" cap="none" spc="0" normalizeH="0" baseline="0" noProof="0" dirty="0" smtClean="0">
                <a:ln>
                  <a:noFill/>
                </a:ln>
                <a:solidFill>
                  <a:srgbClr val="008E4D">
                    <a:lumMod val="75000"/>
                  </a:srgbClr>
                </a:solidFill>
                <a:effectLst/>
                <a:uLnTx/>
                <a:uFillTx/>
                <a:latin typeface="Verdana"/>
                <a:ea typeface="+mn-ea"/>
                <a:cs typeface="+mn-cs"/>
              </a:rPr>
              <a:t>, by </a:t>
            </a:r>
            <a:r>
              <a:rPr kumimoji="0" lang="en-US" sz="1500" b="0" i="0" u="none" strike="noStrike" kern="1200" cap="none" spc="0" normalizeH="0" baseline="0" noProof="0" dirty="0" err="1" smtClean="0">
                <a:ln>
                  <a:noFill/>
                </a:ln>
                <a:solidFill>
                  <a:srgbClr val="008E4D">
                    <a:lumMod val="75000"/>
                  </a:srgbClr>
                </a:solidFill>
                <a:effectLst/>
                <a:uLnTx/>
                <a:uFillTx/>
                <a:latin typeface="Verdana"/>
                <a:ea typeface="+mn-ea"/>
                <a:cs typeface="+mn-cs"/>
              </a:rPr>
              <a:t>mobilising</a:t>
            </a:r>
            <a:r>
              <a:rPr kumimoji="0" lang="en-US" sz="1500" b="0" i="0" u="none" strike="noStrike" kern="1200" cap="none" spc="0" normalizeH="0" baseline="0" noProof="0" dirty="0" smtClean="0">
                <a:ln>
                  <a:noFill/>
                </a:ln>
                <a:solidFill>
                  <a:srgbClr val="008E4D">
                    <a:lumMod val="75000"/>
                  </a:srgbClr>
                </a:solidFill>
                <a:effectLst/>
                <a:uLnTx/>
                <a:uFillTx/>
                <a:latin typeface="Verdana"/>
                <a:ea typeface="+mn-ea"/>
                <a:cs typeface="+mn-cs"/>
              </a:rPr>
              <a:t> a global investment exceeding the size of the guarantee including the </a:t>
            </a:r>
            <a:r>
              <a:rPr kumimoji="0" lang="en-US" sz="1500" b="1" i="0" u="none" strike="noStrike" kern="1200" cap="none" spc="0" normalizeH="0" baseline="0" noProof="0" dirty="0" err="1" smtClean="0">
                <a:ln>
                  <a:noFill/>
                </a:ln>
                <a:solidFill>
                  <a:srgbClr val="008E4D">
                    <a:lumMod val="75000"/>
                  </a:srgbClr>
                </a:solidFill>
                <a:effectLst/>
                <a:uLnTx/>
                <a:uFillTx/>
                <a:latin typeface="Verdana"/>
                <a:ea typeface="+mn-ea"/>
                <a:cs typeface="+mn-cs"/>
              </a:rPr>
              <a:t>maximisation</a:t>
            </a:r>
            <a:r>
              <a:rPr kumimoji="0" lang="en-US" sz="1500" b="1" i="0" u="none" strike="noStrike" kern="1200" cap="none" spc="0" normalizeH="0" baseline="0" noProof="0" dirty="0" smtClean="0">
                <a:ln>
                  <a:noFill/>
                </a:ln>
                <a:solidFill>
                  <a:srgbClr val="008E4D">
                    <a:lumMod val="75000"/>
                  </a:srgbClr>
                </a:solidFill>
                <a:effectLst/>
                <a:uLnTx/>
                <a:uFillTx/>
                <a:latin typeface="Verdana"/>
                <a:ea typeface="+mn-ea"/>
                <a:cs typeface="+mn-cs"/>
              </a:rPr>
              <a:t> of private investment</a:t>
            </a:r>
            <a:endParaRPr kumimoji="0" lang="en-US" sz="1500" b="0" i="0" u="none" strike="noStrike" kern="1200" cap="none" spc="0" normalizeH="0" baseline="0" noProof="0" dirty="0" smtClean="0">
              <a:ln>
                <a:noFill/>
              </a:ln>
              <a:solidFill>
                <a:srgbClr val="008E4D">
                  <a:lumMod val="75000"/>
                </a:srgbClr>
              </a:solidFill>
              <a:effectLst/>
              <a:uLnTx/>
              <a:uFillTx/>
              <a:latin typeface="Verdana"/>
              <a:ea typeface="+mn-ea"/>
              <a:cs typeface="+mn-cs"/>
            </a:endParaRPr>
          </a:p>
          <a:p>
            <a:endParaRPr lang="en-IE" dirty="0"/>
          </a:p>
        </p:txBody>
      </p:sp>
      <p:sp>
        <p:nvSpPr>
          <p:cNvPr id="4" name="Slide Number Placeholder 3"/>
          <p:cNvSpPr>
            <a:spLocks noGrp="1"/>
          </p:cNvSpPr>
          <p:nvPr>
            <p:ph type="sldNum" sz="quarter" idx="10"/>
          </p:nvPr>
        </p:nvSpPr>
        <p:spPr/>
        <p:txBody>
          <a:bodyPr/>
          <a:lstStyle/>
          <a:p>
            <a:fld id="{85F27133-F025-4C0B-A7DD-F07E0059550C}" type="slidenum">
              <a:rPr lang="it-IT" smtClean="0"/>
              <a:t>5</a:t>
            </a:fld>
            <a:endParaRPr lang="it-IT"/>
          </a:p>
        </p:txBody>
      </p:sp>
    </p:spTree>
    <p:extLst>
      <p:ext uri="{BB962C8B-B14F-4D97-AF65-F5344CB8AC3E}">
        <p14:creationId xmlns:p14="http://schemas.microsoft.com/office/powerpoint/2010/main" val="23700627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main objective under the InvestEU </a:t>
            </a:r>
            <a:r>
              <a:rPr lang="en-US" dirty="0" err="1" smtClean="0"/>
              <a:t>programme</a:t>
            </a:r>
            <a:r>
              <a:rPr lang="en-US" dirty="0" smtClean="0"/>
              <a:t> is to attract private capital and </a:t>
            </a:r>
            <a:r>
              <a:rPr lang="en-US" dirty="0" err="1" smtClean="0"/>
              <a:t>mobilise</a:t>
            </a:r>
            <a:r>
              <a:rPr lang="en-US" dirty="0" smtClean="0"/>
              <a:t> more than 372 billion euros to support public and private investment in key EU policy priorities structured under four policy windows:</a:t>
            </a:r>
          </a:p>
          <a:p>
            <a:endParaRPr lang="en-US" dirty="0" smtClean="0"/>
          </a:p>
          <a:p>
            <a:r>
              <a:rPr lang="en-US" dirty="0" smtClean="0"/>
              <a:t>•	Sustainable infrastructure </a:t>
            </a:r>
          </a:p>
          <a:p>
            <a:r>
              <a:rPr lang="en-US" dirty="0" smtClean="0"/>
              <a:t>•	Research, innovation and </a:t>
            </a:r>
            <a:r>
              <a:rPr lang="en-US" dirty="0" err="1" smtClean="0"/>
              <a:t>digitalisation</a:t>
            </a:r>
            <a:r>
              <a:rPr lang="en-US" dirty="0" smtClean="0"/>
              <a:t> </a:t>
            </a:r>
          </a:p>
          <a:p>
            <a:r>
              <a:rPr lang="en-US" dirty="0" smtClean="0"/>
              <a:t>•	Small and medium-sized companies </a:t>
            </a:r>
          </a:p>
          <a:p>
            <a:r>
              <a:rPr lang="en-US" dirty="0" smtClean="0"/>
              <a:t>•	Social investment and skills </a:t>
            </a:r>
          </a:p>
          <a:p>
            <a:endParaRPr lang="en-IE" dirty="0" smtClean="0"/>
          </a:p>
          <a:p>
            <a:r>
              <a:rPr lang="en-IE" dirty="0" smtClean="0"/>
              <a:t>There is also a link to the Recovery and Resilience Facility: funds from the RRF may be contributed by the Member States for provisioning the InvestEU guarantee.</a:t>
            </a:r>
          </a:p>
          <a:p>
            <a:endParaRPr lang="en-IE"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1" i="0" u="none" strike="noStrike" kern="1200" cap="none" spc="0" normalizeH="0" baseline="0" noProof="0" dirty="0" smtClean="0">
                <a:ln>
                  <a:noFill/>
                </a:ln>
                <a:solidFill>
                  <a:prstClr val="black"/>
                </a:solidFill>
                <a:effectLst/>
                <a:uLnTx/>
                <a:uFillTx/>
                <a:latin typeface="+mn-lt"/>
                <a:ea typeface="+mn-ea"/>
                <a:cs typeface="+mn-cs"/>
              </a:rPr>
              <a:t>Boosting investments into climate: </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Under the “sustainable infrastructure” window, 60% of the investments will contribute the EU climate objectives. For the entire </a:t>
            </a:r>
            <a:r>
              <a:rPr kumimoji="0" lang="en-GB" sz="1200" b="0" i="0" u="none" strike="noStrike" kern="1200" cap="none" spc="0" normalizeH="0" baseline="0" noProof="0" dirty="0" err="1" smtClean="0">
                <a:ln>
                  <a:noFill/>
                </a:ln>
                <a:solidFill>
                  <a:prstClr val="black"/>
                </a:solidFill>
                <a:effectLst/>
                <a:uLnTx/>
                <a:uFillTx/>
                <a:latin typeface="+mn-lt"/>
                <a:ea typeface="+mn-ea"/>
                <a:cs typeface="+mn-cs"/>
              </a:rPr>
              <a:t>InvestEU</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 at least one third (30%) of the investments will go towards climate change mitigation and adaptation.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E" sz="1200" b="0" i="0" u="none" strike="noStrike" kern="1200" cap="none" spc="0" normalizeH="0" baseline="0" noProof="0" dirty="0" smtClean="0">
                <a:ln>
                  <a:noFill/>
                </a:ln>
                <a:solidFill>
                  <a:prstClr val="black"/>
                </a:solidFill>
                <a:effectLst/>
                <a:uLnTx/>
                <a:uFillTx/>
                <a:latin typeface="+mn-lt"/>
                <a:ea typeface="+mn-ea"/>
                <a:cs typeface="+mn-cs"/>
              </a:rPr>
              <a:t>Commission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guidances</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IE" sz="1200" b="0" i="0" u="none" strike="noStrike" kern="1200" cap="none" spc="0" normalizeH="0" baseline="0" noProof="0" dirty="0" smtClean="0">
                <a:ln>
                  <a:noFill/>
                </a:ln>
                <a:solidFill>
                  <a:prstClr val="black"/>
                </a:solidFill>
                <a:effectLst/>
                <a:uLnTx/>
                <a:uFillTx/>
                <a:latin typeface="+mn-lt"/>
                <a:ea typeface="+mn-ea"/>
                <a:cs typeface="+mn-cs"/>
              </a:rPr>
              <a:t>on sustainability proofing and climate &amp; environment tracking will help potential project developers and financial partners to identify, assess and mitigate climate, environmental and social risks.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E" sz="1200" b="0" i="0" u="none" strike="noStrike" kern="1200" cap="none" spc="0" normalizeH="0" baseline="0" noProof="0" dirty="0" smtClean="0">
                <a:ln>
                  <a:noFill/>
                </a:ln>
                <a:solidFill>
                  <a:prstClr val="black"/>
                </a:solidFill>
                <a:effectLst/>
                <a:uLnTx/>
                <a:uFillTx/>
                <a:latin typeface="+mn-lt"/>
                <a:ea typeface="+mn-ea"/>
                <a:cs typeface="+mn-cs"/>
              </a:rPr>
              <a:t>The EU Taxonomy on sustainable activities will be used.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E" sz="1200" b="0" i="0" u="none" strike="noStrike" kern="1200" cap="none" spc="0" normalizeH="0" baseline="0" noProof="0" dirty="0" smtClean="0">
                <a:ln>
                  <a:noFill/>
                </a:ln>
                <a:solidFill>
                  <a:prstClr val="black"/>
                </a:solidFill>
                <a:effectLst/>
                <a:uLnTx/>
                <a:uFillTx/>
                <a:latin typeface="+mn-lt"/>
                <a:ea typeface="+mn-ea"/>
                <a:cs typeface="+mn-cs"/>
              </a:rPr>
              <a:t>All investments over 10M EUR will need to go through the sustainability proofing.</a:t>
            </a: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85F27133-F025-4C0B-A7DD-F07E0059550C}" type="slidenum">
              <a:rPr lang="it-IT" smtClean="0"/>
              <a:t>6</a:t>
            </a:fld>
            <a:endParaRPr lang="it-IT"/>
          </a:p>
        </p:txBody>
      </p:sp>
    </p:spTree>
    <p:extLst>
      <p:ext uri="{BB962C8B-B14F-4D97-AF65-F5344CB8AC3E}">
        <p14:creationId xmlns:p14="http://schemas.microsoft.com/office/powerpoint/2010/main" val="30326111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t>The Advisory</a:t>
            </a:r>
            <a:r>
              <a:rPr lang="en-GB" baseline="0" dirty="0" smtClean="0"/>
              <a:t> Hub has been launched following the signature of the first Agreement with the EIB and is now operational, which Ando will present more in detail in a moment.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dirty="0" smtClean="0"/>
              <a:t>The </a:t>
            </a:r>
            <a:r>
              <a:rPr lang="pl-PL" baseline="0" dirty="0" err="1" smtClean="0"/>
              <a:t>Hub’s</a:t>
            </a:r>
            <a:r>
              <a:rPr lang="pl-PL" baseline="0" dirty="0" smtClean="0"/>
              <a:t> role </a:t>
            </a:r>
            <a:r>
              <a:rPr lang="pl-PL" baseline="0" dirty="0" err="1" smtClean="0"/>
              <a:t>is</a:t>
            </a:r>
            <a:r>
              <a:rPr lang="pl-PL" baseline="0" dirty="0" smtClean="0"/>
              <a:t> to </a:t>
            </a:r>
            <a:r>
              <a:rPr lang="en-GB" sz="1200" kern="1200" dirty="0" smtClean="0">
                <a:solidFill>
                  <a:schemeClr val="tx1"/>
                </a:solidFill>
                <a:effectLst/>
                <a:latin typeface="+mn-lt"/>
                <a:ea typeface="+mn-ea"/>
                <a:cs typeface="+mn-cs"/>
              </a:rPr>
              <a:t>connect </a:t>
            </a:r>
            <a:r>
              <a:rPr lang="en-GB" sz="1200" b="1" kern="1200" dirty="0" smtClean="0">
                <a:solidFill>
                  <a:schemeClr val="tx1"/>
                </a:solidFill>
                <a:effectLst/>
                <a:latin typeface="+mn-lt"/>
                <a:ea typeface="+mn-ea"/>
                <a:cs typeface="+mn-cs"/>
              </a:rPr>
              <a:t>public and private sector promoters </a:t>
            </a:r>
            <a:r>
              <a:rPr lang="en-GB" sz="1200" kern="1200" dirty="0" smtClean="0">
                <a:solidFill>
                  <a:schemeClr val="tx1"/>
                </a:solidFill>
                <a:effectLst/>
                <a:latin typeface="+mn-lt"/>
                <a:ea typeface="+mn-ea"/>
                <a:cs typeface="+mn-cs"/>
              </a:rPr>
              <a:t>and </a:t>
            </a:r>
            <a:r>
              <a:rPr lang="pl-PL" sz="1200" b="1" kern="1200" dirty="0" err="1" smtClean="0">
                <a:solidFill>
                  <a:schemeClr val="tx1"/>
                </a:solidFill>
                <a:effectLst/>
                <a:latin typeface="+mn-lt"/>
                <a:ea typeface="+mn-ea"/>
                <a:cs typeface="+mn-cs"/>
              </a:rPr>
              <a:t>financial</a:t>
            </a:r>
            <a:r>
              <a:rPr lang="pl-PL" sz="1200" b="1" kern="1200" dirty="0" smtClean="0">
                <a:solidFill>
                  <a:schemeClr val="tx1"/>
                </a:solidFill>
                <a:effectLst/>
                <a:latin typeface="+mn-lt"/>
                <a:ea typeface="+mn-ea"/>
                <a:cs typeface="+mn-cs"/>
              </a:rPr>
              <a:t> </a:t>
            </a:r>
            <a:r>
              <a:rPr lang="en-GB" sz="1200" b="1" kern="1200" dirty="0" smtClean="0">
                <a:solidFill>
                  <a:schemeClr val="tx1"/>
                </a:solidFill>
                <a:effectLst/>
                <a:latin typeface="+mn-lt"/>
                <a:ea typeface="+mn-ea"/>
                <a:cs typeface="+mn-cs"/>
              </a:rPr>
              <a:t>intermediaries </a:t>
            </a:r>
            <a:r>
              <a:rPr lang="en-GB" sz="1200" kern="1200" dirty="0" smtClean="0">
                <a:solidFill>
                  <a:schemeClr val="tx1"/>
                </a:solidFill>
                <a:effectLst/>
                <a:latin typeface="+mn-lt"/>
                <a:ea typeface="+mn-ea"/>
                <a:cs typeface="+mn-cs"/>
              </a:rPr>
              <a:t>with </a:t>
            </a:r>
            <a:r>
              <a:rPr lang="en-GB" sz="1200" b="1" kern="1200" dirty="0" smtClean="0">
                <a:solidFill>
                  <a:schemeClr val="tx1"/>
                </a:solidFill>
                <a:effectLst/>
                <a:latin typeface="+mn-lt"/>
                <a:ea typeface="+mn-ea"/>
                <a:cs typeface="+mn-cs"/>
              </a:rPr>
              <a:t>Advisory Partners</a:t>
            </a:r>
            <a:r>
              <a:rPr lang="en-GB" sz="1200" kern="1200" dirty="0" smtClean="0">
                <a:solidFill>
                  <a:schemeClr val="tx1"/>
                </a:solidFill>
                <a:effectLst/>
                <a:latin typeface="+mn-lt"/>
                <a:ea typeface="+mn-ea"/>
                <a:cs typeface="+mn-cs"/>
              </a:rPr>
              <a:t>, who </a:t>
            </a:r>
            <a:r>
              <a:rPr lang="pl-PL" sz="1200" kern="1200" dirty="0" err="1" smtClean="0">
                <a:solidFill>
                  <a:schemeClr val="tx1"/>
                </a:solidFill>
                <a:effectLst/>
                <a:latin typeface="+mn-lt"/>
                <a:ea typeface="+mn-ea"/>
                <a:cs typeface="+mn-cs"/>
              </a:rPr>
              <a:t>then</a:t>
            </a:r>
            <a:r>
              <a:rPr lang="pl-PL" sz="1200"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work directly together to help projects reach the financing stage</a:t>
            </a:r>
            <a:r>
              <a:rPr lang="pl-PL" sz="1200" kern="1200" dirty="0" smtClean="0">
                <a:solidFill>
                  <a:schemeClr val="tx1"/>
                </a:solidFill>
                <a:effectLst/>
                <a:latin typeface="+mn-lt"/>
                <a:ea typeface="+mn-ea"/>
                <a:cs typeface="+mn-cs"/>
              </a:rPr>
              <a:t>.</a:t>
            </a:r>
            <a:endParaRPr lang="en-GB" sz="12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smtClean="0">
                <a:solidFill>
                  <a:schemeClr val="tx1"/>
                </a:solidFill>
                <a:effectLst/>
                <a:latin typeface="+mn-lt"/>
                <a:ea typeface="+mn-ea"/>
                <a:cs typeface="+mn-cs"/>
              </a:rPr>
              <a:t>The Advisory</a:t>
            </a:r>
            <a:r>
              <a:rPr lang="en-GB" sz="1200" kern="1200" baseline="0" dirty="0" smtClean="0">
                <a:solidFill>
                  <a:schemeClr val="tx1"/>
                </a:solidFill>
                <a:effectLst/>
                <a:latin typeface="+mn-lt"/>
                <a:ea typeface="+mn-ea"/>
                <a:cs typeface="+mn-cs"/>
              </a:rPr>
              <a:t> support is also focusing on the EU priorities such as </a:t>
            </a:r>
            <a:r>
              <a:rPr lang="en-US" sz="1200" kern="1200" dirty="0" smtClean="0">
                <a:solidFill>
                  <a:schemeClr val="tx1"/>
                </a:solidFill>
                <a:effectLst/>
                <a:latin typeface="+mn-lt"/>
                <a:ea typeface="+mn-ea"/>
                <a:cs typeface="+mn-cs"/>
              </a:rPr>
              <a:t>Climate action, </a:t>
            </a:r>
            <a:r>
              <a:rPr lang="en-US" sz="1200" kern="1200" dirty="0" err="1" smtClean="0">
                <a:solidFill>
                  <a:schemeClr val="tx1"/>
                </a:solidFill>
                <a:effectLst/>
                <a:latin typeface="+mn-lt"/>
                <a:ea typeface="+mn-ea"/>
                <a:cs typeface="+mn-cs"/>
              </a:rPr>
              <a:t>Digitalisation</a:t>
            </a:r>
            <a:r>
              <a:rPr lang="en-US" sz="1200" kern="1200" dirty="0" smtClean="0">
                <a:solidFill>
                  <a:schemeClr val="tx1"/>
                </a:solidFill>
                <a:effectLst/>
                <a:latin typeface="+mn-lt"/>
                <a:ea typeface="+mn-ea"/>
                <a:cs typeface="+mn-cs"/>
              </a:rPr>
              <a:t>, Just Transition (territories) or Strategic Investments, </a:t>
            </a:r>
            <a:r>
              <a:rPr lang="en-GB" sz="1200" kern="1200" baseline="0" dirty="0" smtClean="0">
                <a:solidFill>
                  <a:schemeClr val="tx1"/>
                </a:solidFill>
                <a:effectLst/>
                <a:latin typeface="+mn-lt"/>
                <a:ea typeface="+mn-ea"/>
                <a:cs typeface="+mn-cs"/>
              </a:rPr>
              <a:t>and like the rest of the </a:t>
            </a:r>
            <a:r>
              <a:rPr lang="en-GB" sz="1200" kern="1200" baseline="0" dirty="0" err="1" smtClean="0">
                <a:solidFill>
                  <a:schemeClr val="tx1"/>
                </a:solidFill>
                <a:effectLst/>
                <a:latin typeface="+mn-lt"/>
                <a:ea typeface="+mn-ea"/>
                <a:cs typeface="+mn-cs"/>
              </a:rPr>
              <a:t>InvestEU</a:t>
            </a:r>
            <a:r>
              <a:rPr lang="en-GB" sz="1200" kern="1200" baseline="0" dirty="0" smtClean="0">
                <a:solidFill>
                  <a:schemeClr val="tx1"/>
                </a:solidFill>
                <a:effectLst/>
                <a:latin typeface="+mn-lt"/>
                <a:ea typeface="+mn-ea"/>
                <a:cs typeface="+mn-cs"/>
              </a:rPr>
              <a:t> Programme is calibrated around the four policy windows.</a:t>
            </a:r>
            <a:endParaRPr lang="pl-PL" sz="12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sz="1200" b="0" i="0" kern="1200" dirty="0" smtClean="0">
                <a:solidFill>
                  <a:schemeClr val="tx1"/>
                </a:solidFill>
                <a:effectLst/>
                <a:latin typeface="+mn-lt"/>
                <a:ea typeface="+mn-ea"/>
                <a:cs typeface="+mn-cs"/>
              </a:rPr>
              <a:t>The </a:t>
            </a:r>
            <a:r>
              <a:rPr lang="en-GB" sz="1200" b="0" i="0" kern="1200" dirty="0" smtClean="0">
                <a:solidFill>
                  <a:schemeClr val="tx1"/>
                </a:solidFill>
                <a:effectLst/>
                <a:latin typeface="+mn-lt"/>
                <a:ea typeface="+mn-ea"/>
                <a:cs typeface="+mn-cs"/>
              </a:rPr>
              <a:t>Advisory Partners</a:t>
            </a:r>
            <a:r>
              <a:rPr lang="pl-PL" sz="1200" b="0" i="0" kern="1200" baseline="0" dirty="0" smtClean="0">
                <a:solidFill>
                  <a:schemeClr val="tx1"/>
                </a:solidFill>
                <a:effectLst/>
                <a:latin typeface="+mn-lt"/>
                <a:ea typeface="+mn-ea"/>
                <a:cs typeface="+mn-cs"/>
              </a:rPr>
              <a:t> </a:t>
            </a:r>
            <a:r>
              <a:rPr lang="pl-PL" sz="1200" b="0" i="0" kern="1200" baseline="0" dirty="0" err="1" smtClean="0">
                <a:solidFill>
                  <a:schemeClr val="tx1"/>
                </a:solidFill>
                <a:effectLst/>
                <a:latin typeface="+mn-lt"/>
                <a:ea typeface="+mn-ea"/>
                <a:cs typeface="+mn-cs"/>
              </a:rPr>
              <a:t>will</a:t>
            </a:r>
            <a:r>
              <a:rPr lang="pl-PL" sz="1200" b="0" i="0" kern="1200" baseline="0" dirty="0" smtClean="0">
                <a:solidFill>
                  <a:schemeClr val="tx1"/>
                </a:solidFill>
                <a:effectLst/>
                <a:latin typeface="+mn-lt"/>
                <a:ea typeface="+mn-ea"/>
                <a:cs typeface="+mn-cs"/>
              </a:rPr>
              <a:t> </a:t>
            </a:r>
            <a:r>
              <a:rPr lang="pl-PL" sz="1200" b="0" i="0" kern="1200" baseline="0" dirty="0" err="1" smtClean="0">
                <a:solidFill>
                  <a:schemeClr val="tx1"/>
                </a:solidFill>
                <a:effectLst/>
                <a:latin typeface="+mn-lt"/>
                <a:ea typeface="+mn-ea"/>
                <a:cs typeface="+mn-cs"/>
              </a:rPr>
              <a:t>assist</a:t>
            </a:r>
            <a:r>
              <a:rPr lang="pl-PL" sz="1200" b="0" i="0" kern="1200" baseline="0" dirty="0" smtClean="0">
                <a:solidFill>
                  <a:schemeClr val="tx1"/>
                </a:solidFill>
                <a:effectLst/>
                <a:latin typeface="+mn-lt"/>
                <a:ea typeface="+mn-ea"/>
                <a:cs typeface="+mn-cs"/>
              </a:rPr>
              <a:t> project </a:t>
            </a:r>
            <a:r>
              <a:rPr lang="pl-PL" sz="1200" b="0" i="0" kern="1200" baseline="0" dirty="0" err="1" smtClean="0">
                <a:solidFill>
                  <a:schemeClr val="tx1"/>
                </a:solidFill>
                <a:effectLst/>
                <a:latin typeface="+mn-lt"/>
                <a:ea typeface="+mn-ea"/>
                <a:cs typeface="+mn-cs"/>
              </a:rPr>
              <a:t>promoters</a:t>
            </a:r>
            <a:r>
              <a:rPr lang="pl-PL" sz="1200" b="0" i="0" kern="1200" baseline="0" dirty="0" smtClean="0">
                <a:solidFill>
                  <a:schemeClr val="tx1"/>
                </a:solidFill>
                <a:effectLst/>
                <a:latin typeface="+mn-lt"/>
                <a:ea typeface="+mn-ea"/>
                <a:cs typeface="+mn-cs"/>
              </a:rPr>
              <a:t> during the </a:t>
            </a:r>
            <a:r>
              <a:rPr lang="pl-PL" sz="1200" b="1" i="0" kern="1200" baseline="0" dirty="0" smtClean="0">
                <a:solidFill>
                  <a:schemeClr val="tx1"/>
                </a:solidFill>
                <a:effectLst/>
                <a:latin typeface="+mn-lt"/>
                <a:ea typeface="+mn-ea"/>
                <a:cs typeface="+mn-cs"/>
              </a:rPr>
              <a:t>entire project life-</a:t>
            </a:r>
            <a:r>
              <a:rPr lang="pl-PL" sz="1200" b="1" i="0" kern="1200" baseline="0" dirty="0" err="1" smtClean="0">
                <a:solidFill>
                  <a:schemeClr val="tx1"/>
                </a:solidFill>
                <a:effectLst/>
                <a:latin typeface="+mn-lt"/>
                <a:ea typeface="+mn-ea"/>
                <a:cs typeface="+mn-cs"/>
              </a:rPr>
              <a:t>cycle</a:t>
            </a:r>
            <a:r>
              <a:rPr lang="pl-PL" sz="1200" b="0" i="0" kern="1200" baseline="0" dirty="0" smtClean="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pl-PL" sz="1200" b="0" i="0" kern="1200" baseline="0" dirty="0" smtClean="0">
                <a:solidFill>
                  <a:schemeClr val="tx1"/>
                </a:solidFill>
                <a:effectLst/>
                <a:latin typeface="+mn-lt"/>
                <a:ea typeface="+mn-ea"/>
                <a:cs typeface="+mn-cs"/>
              </a:rPr>
              <a:t>     from </a:t>
            </a:r>
            <a:r>
              <a:rPr lang="en-GB" sz="1200" kern="1200" dirty="0" smtClean="0">
                <a:solidFill>
                  <a:srgbClr val="000000"/>
                </a:solidFill>
                <a:latin typeface="+mn-lt"/>
                <a:ea typeface="+mn-ea"/>
                <a:cs typeface="+mn-cs"/>
              </a:rPr>
              <a:t>identification</a:t>
            </a:r>
            <a:r>
              <a:rPr lang="pl-PL" sz="1200" kern="1200" baseline="0" dirty="0" smtClean="0">
                <a:solidFill>
                  <a:srgbClr val="000000"/>
                </a:solidFill>
                <a:latin typeface="+mn-lt"/>
                <a:ea typeface="+mn-ea"/>
                <a:cs typeface="+mn-cs"/>
              </a:rPr>
              <a:t> and </a:t>
            </a:r>
            <a:r>
              <a:rPr lang="en-GB" sz="1200" kern="1200" dirty="0" smtClean="0">
                <a:solidFill>
                  <a:srgbClr val="000000"/>
                </a:solidFill>
                <a:latin typeface="+mn-lt"/>
                <a:ea typeface="+mn-ea"/>
                <a:cs typeface="+mn-cs"/>
              </a:rPr>
              <a:t>preparation, </a:t>
            </a:r>
            <a:r>
              <a:rPr lang="pl-PL" sz="1200" kern="1200" dirty="0" err="1" smtClean="0">
                <a:solidFill>
                  <a:srgbClr val="000000"/>
                </a:solidFill>
                <a:latin typeface="+mn-lt"/>
                <a:ea typeface="+mn-ea"/>
                <a:cs typeface="+mn-cs"/>
              </a:rPr>
              <a:t>through</a:t>
            </a:r>
            <a:r>
              <a:rPr lang="pl-PL" sz="1200" kern="1200" dirty="0" smtClean="0">
                <a:solidFill>
                  <a:srgbClr val="000000"/>
                </a:solidFill>
                <a:latin typeface="+mn-lt"/>
                <a:ea typeface="+mn-ea"/>
                <a:cs typeface="+mn-cs"/>
              </a:rPr>
              <a:t> </a:t>
            </a:r>
            <a:r>
              <a:rPr lang="en-GB" sz="1200" kern="1200" dirty="0" smtClean="0">
                <a:solidFill>
                  <a:srgbClr val="000000"/>
                </a:solidFill>
                <a:latin typeface="+mn-lt"/>
                <a:ea typeface="+mn-ea"/>
                <a:cs typeface="+mn-cs"/>
              </a:rPr>
              <a:t>development</a:t>
            </a:r>
            <a:r>
              <a:rPr lang="pl-PL" sz="1200" kern="1200" baseline="0" dirty="0" smtClean="0">
                <a:solidFill>
                  <a:srgbClr val="000000"/>
                </a:solidFill>
                <a:latin typeface="+mn-lt"/>
                <a:ea typeface="+mn-ea"/>
                <a:cs typeface="+mn-cs"/>
              </a:rPr>
              <a:t> </a:t>
            </a:r>
            <a:r>
              <a:rPr lang="pl-PL" sz="1200" kern="1200" baseline="0" dirty="0" err="1" smtClean="0">
                <a:solidFill>
                  <a:srgbClr val="000000"/>
                </a:solidFill>
                <a:latin typeface="+mn-lt"/>
                <a:ea typeface="+mn-ea"/>
                <a:cs typeface="+mn-cs"/>
              </a:rPr>
              <a:t>or</a:t>
            </a:r>
            <a:r>
              <a:rPr lang="pl-PL" sz="1200" kern="1200" baseline="0" dirty="0" smtClean="0">
                <a:solidFill>
                  <a:srgbClr val="000000"/>
                </a:solidFill>
                <a:latin typeface="+mn-lt"/>
                <a:ea typeface="+mn-ea"/>
                <a:cs typeface="+mn-cs"/>
              </a:rPr>
              <a:t> </a:t>
            </a:r>
            <a:r>
              <a:rPr lang="pl-PL" sz="1200" kern="1200" baseline="0" dirty="0" err="1" smtClean="0">
                <a:solidFill>
                  <a:srgbClr val="000000"/>
                </a:solidFill>
                <a:latin typeface="+mn-lt"/>
                <a:ea typeface="+mn-ea"/>
                <a:cs typeface="+mn-cs"/>
              </a:rPr>
              <a:t>financial</a:t>
            </a:r>
            <a:r>
              <a:rPr lang="en-GB" sz="1200" kern="1200" dirty="0" smtClean="0">
                <a:solidFill>
                  <a:srgbClr val="000000"/>
                </a:solidFill>
                <a:latin typeface="+mn-lt"/>
                <a:ea typeface="+mn-ea"/>
                <a:cs typeface="+mn-cs"/>
              </a:rPr>
              <a:t> structuring</a:t>
            </a:r>
            <a:r>
              <a:rPr lang="pl-PL" sz="1200" kern="1200" dirty="0" smtClean="0">
                <a:solidFill>
                  <a:srgbClr val="000000"/>
                </a:solidFill>
                <a:latin typeface="+mn-lt"/>
                <a:ea typeface="+mn-ea"/>
                <a:cs typeface="+mn-cs"/>
              </a:rPr>
              <a:t>,</a:t>
            </a:r>
            <a:r>
              <a:rPr lang="pl-PL" sz="1200" kern="1200" baseline="0" dirty="0" smtClean="0">
                <a:solidFill>
                  <a:srgbClr val="000000"/>
                </a:solidFill>
                <a:latin typeface="+mn-lt"/>
                <a:ea typeface="+mn-ea"/>
                <a:cs typeface="+mn-cs"/>
              </a:rPr>
              <a:t> to</a:t>
            </a:r>
            <a:r>
              <a:rPr lang="en-GB" sz="1200" kern="1200" dirty="0" smtClean="0">
                <a:solidFill>
                  <a:srgbClr val="000000"/>
                </a:solidFill>
                <a:latin typeface="+mn-lt"/>
                <a:ea typeface="+mn-ea"/>
                <a:cs typeface="+mn-cs"/>
              </a:rPr>
              <a:t> procuring and implementation of investment projects</a:t>
            </a:r>
            <a:r>
              <a:rPr lang="pl-PL" sz="1200" kern="1200" dirty="0" smtClean="0">
                <a:solidFill>
                  <a:srgbClr val="000000"/>
                </a:solidFill>
                <a:latin typeface="+mn-lt"/>
                <a:ea typeface="+mn-ea"/>
                <a:cs typeface="+mn-cs"/>
              </a:rPr>
              <a:t>.</a:t>
            </a:r>
          </a:p>
          <a:p>
            <a:endParaRPr lang="en-GB" dirty="0"/>
          </a:p>
        </p:txBody>
      </p:sp>
      <p:sp>
        <p:nvSpPr>
          <p:cNvPr id="4" name="Slide Number Placeholder 3"/>
          <p:cNvSpPr>
            <a:spLocks noGrp="1"/>
          </p:cNvSpPr>
          <p:nvPr>
            <p:ph type="sldNum" sz="quarter" idx="10"/>
          </p:nvPr>
        </p:nvSpPr>
        <p:spPr/>
        <p:txBody>
          <a:bodyPr/>
          <a:lstStyle/>
          <a:p>
            <a:fld id="{A53ADBC2-5C69-4FA8-8B69-75F82AE169B9}" type="slidenum">
              <a:rPr lang="en-GB" smtClean="0"/>
              <a:t>8</a:t>
            </a:fld>
            <a:endParaRPr lang="en-GB"/>
          </a:p>
        </p:txBody>
      </p:sp>
    </p:spTree>
    <p:extLst>
      <p:ext uri="{BB962C8B-B14F-4D97-AF65-F5344CB8AC3E}">
        <p14:creationId xmlns:p14="http://schemas.microsoft.com/office/powerpoint/2010/main" val="634534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pl-PL" sz="1200" b="0" i="0" kern="1200" dirty="0" smtClean="0">
                <a:solidFill>
                  <a:schemeClr val="tx1"/>
                </a:solidFill>
                <a:effectLst/>
                <a:latin typeface="+mn-lt"/>
                <a:ea typeface="+mn-ea"/>
                <a:cs typeface="+mn-cs"/>
              </a:rPr>
              <a:t>The </a:t>
            </a:r>
            <a:r>
              <a:rPr lang="en-GB" sz="1200" kern="1200" dirty="0" smtClean="0">
                <a:solidFill>
                  <a:schemeClr val="tx1"/>
                </a:solidFill>
                <a:effectLst/>
                <a:latin typeface="+mn-lt"/>
                <a:ea typeface="+mn-ea"/>
                <a:cs typeface="+mn-cs"/>
              </a:rPr>
              <a:t>European Investment Bank Group (EIBG) remains our main advisory partner and will </a:t>
            </a:r>
            <a:r>
              <a:rPr lang="en-US" sz="1200" b="0" i="0" kern="1200" dirty="0" smtClean="0">
                <a:solidFill>
                  <a:schemeClr val="tx1"/>
                </a:solidFill>
                <a:effectLst/>
                <a:latin typeface="+mn-lt"/>
                <a:ea typeface="+mn-ea"/>
                <a:cs typeface="+mn-cs"/>
              </a:rPr>
              <a:t>implement 75% of the InvestEU Advisory Hub budget</a:t>
            </a:r>
            <a:r>
              <a:rPr lang="pl-PL" sz="1200" kern="1200" baseline="0" dirty="0" smtClean="0">
                <a:solidFill>
                  <a:schemeClr val="tx1"/>
                </a:solidFill>
                <a:effectLst/>
                <a:latin typeface="+mn-lt"/>
                <a:ea typeface="+mn-ea"/>
                <a:cs typeface="+mn-cs"/>
              </a:rPr>
              <a:t>.</a:t>
            </a:r>
            <a:r>
              <a:rPr lang="en-GB" sz="1200" kern="1200" dirty="0" smtClean="0">
                <a:solidFill>
                  <a:schemeClr val="tx1"/>
                </a:solidFill>
                <a:effectLst/>
                <a:latin typeface="+mn-lt"/>
                <a:ea typeface="+mn-ea"/>
                <a:cs typeface="+mn-cs"/>
              </a:rPr>
              <a:t> </a:t>
            </a:r>
            <a:r>
              <a:rPr lang="pl-PL" sz="1200" b="0" i="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 </a:t>
            </a:r>
            <a:endParaRPr lang="pl-PL" sz="1200" b="0" i="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GB" sz="1200" b="0" i="0" kern="1200" dirty="0" smtClean="0">
                <a:solidFill>
                  <a:schemeClr val="tx1"/>
                </a:solidFill>
                <a:effectLst/>
                <a:latin typeface="+mn-lt"/>
                <a:ea typeface="+mn-ea"/>
                <a:cs typeface="+mn-cs"/>
              </a:rPr>
              <a:t>This allows for </a:t>
            </a:r>
            <a:r>
              <a:rPr lang="en-GB" sz="1200" b="0" i="0" kern="1200" baseline="0" dirty="0" smtClean="0">
                <a:solidFill>
                  <a:schemeClr val="tx1"/>
                </a:solidFill>
                <a:effectLst/>
                <a:latin typeface="+mn-lt"/>
                <a:ea typeface="+mn-ea"/>
                <a:cs typeface="+mn-cs"/>
              </a:rPr>
              <a:t>the continuation of very well-known </a:t>
            </a:r>
            <a:r>
              <a:rPr lang="en-US" sz="1200" b="0" i="0" kern="1200" dirty="0" smtClean="0">
                <a:solidFill>
                  <a:schemeClr val="tx1"/>
                </a:solidFill>
                <a:effectLst/>
                <a:latin typeface="+mn-lt"/>
                <a:ea typeface="+mn-ea"/>
                <a:cs typeface="+mn-cs"/>
              </a:rPr>
              <a:t>on the market and </a:t>
            </a:r>
            <a:r>
              <a:rPr lang="pl-PL" sz="1200" b="0" i="0" kern="1200" dirty="0" err="1" smtClean="0">
                <a:solidFill>
                  <a:schemeClr val="tx1"/>
                </a:solidFill>
                <a:effectLst/>
                <a:latin typeface="+mn-lt"/>
                <a:ea typeface="+mn-ea"/>
                <a:cs typeface="+mn-cs"/>
              </a:rPr>
              <a:t>successful</a:t>
            </a:r>
            <a:r>
              <a:rPr lang="pl-PL" sz="1200" b="0" i="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advisory </a:t>
            </a:r>
            <a:r>
              <a:rPr lang="pl-PL" sz="1200" b="0" i="0" kern="1200" dirty="0" err="1" smtClean="0">
                <a:solidFill>
                  <a:schemeClr val="tx1"/>
                </a:solidFill>
                <a:effectLst/>
                <a:latin typeface="+mn-lt"/>
                <a:ea typeface="+mn-ea"/>
                <a:cs typeface="+mn-cs"/>
              </a:rPr>
              <a:t>initiative</a:t>
            </a:r>
            <a:r>
              <a:rPr lang="en-US" sz="1200" b="0" i="0" kern="1200" dirty="0" smtClean="0">
                <a:solidFill>
                  <a:schemeClr val="tx1"/>
                </a:solidFill>
                <a:effectLst/>
                <a:latin typeface="+mn-lt"/>
                <a:ea typeface="+mn-ea"/>
                <a:cs typeface="+mn-cs"/>
              </a:rPr>
              <a:t>s</a:t>
            </a:r>
            <a:r>
              <a:rPr lang="pl-PL" sz="1200" b="0" i="0" kern="1200" dirty="0" smtClean="0">
                <a:solidFill>
                  <a:schemeClr val="tx1"/>
                </a:solidFill>
                <a:effectLst/>
                <a:latin typeface="+mn-lt"/>
                <a:ea typeface="+mn-ea"/>
                <a:cs typeface="+mn-cs"/>
              </a:rPr>
              <a:t>, </a:t>
            </a:r>
            <a:r>
              <a:rPr lang="pl-PL" sz="1200" b="0" i="0" kern="1200" dirty="0" err="1" smtClean="0">
                <a:solidFill>
                  <a:schemeClr val="tx1"/>
                </a:solidFill>
                <a:effectLst/>
                <a:latin typeface="+mn-lt"/>
                <a:ea typeface="+mn-ea"/>
                <a:cs typeface="+mn-cs"/>
              </a:rPr>
              <a:t>such</a:t>
            </a:r>
            <a:r>
              <a:rPr lang="pl-PL" sz="1200" b="0" i="0" kern="1200" dirty="0" smtClean="0">
                <a:solidFill>
                  <a:schemeClr val="tx1"/>
                </a:solidFill>
                <a:effectLst/>
                <a:latin typeface="+mn-lt"/>
                <a:ea typeface="+mn-ea"/>
                <a:cs typeface="+mn-cs"/>
              </a:rPr>
              <a:t> as the ELENA,</a:t>
            </a:r>
            <a:r>
              <a:rPr lang="pl-PL" sz="1200" b="0" i="0" kern="1200" baseline="0" dirty="0" smtClean="0">
                <a:solidFill>
                  <a:schemeClr val="tx1"/>
                </a:solidFill>
                <a:effectLst/>
                <a:latin typeface="+mn-lt"/>
                <a:ea typeface="+mn-ea"/>
                <a:cs typeface="+mn-cs"/>
              </a:rPr>
              <a:t> </a:t>
            </a:r>
            <a:r>
              <a:rPr lang="pl-PL" sz="1200" b="0" i="0" kern="1200" baseline="0" dirty="0" err="1" smtClean="0">
                <a:solidFill>
                  <a:schemeClr val="tx1"/>
                </a:solidFill>
                <a:effectLst/>
                <a:latin typeface="+mn-lt"/>
                <a:ea typeface="+mn-ea"/>
                <a:cs typeface="+mn-cs"/>
              </a:rPr>
              <a:t>which</a:t>
            </a:r>
            <a:r>
              <a:rPr lang="pl-PL" sz="1200" b="0" i="0" kern="1200" baseline="0" dirty="0" smtClean="0">
                <a:solidFill>
                  <a:schemeClr val="tx1"/>
                </a:solidFill>
                <a:effectLst/>
                <a:latin typeface="+mn-lt"/>
                <a:ea typeface="+mn-ea"/>
                <a:cs typeface="+mn-cs"/>
              </a:rPr>
              <a:t> </a:t>
            </a:r>
            <a:r>
              <a:rPr lang="pl-PL" sz="1200" b="0" i="0" kern="1200" baseline="0" dirty="0" err="1" smtClean="0">
                <a:solidFill>
                  <a:schemeClr val="tx1"/>
                </a:solidFill>
                <a:effectLst/>
                <a:latin typeface="+mn-lt"/>
                <a:ea typeface="+mn-ea"/>
                <a:cs typeface="+mn-cs"/>
              </a:rPr>
              <a:t>focuses</a:t>
            </a:r>
            <a:r>
              <a:rPr lang="pl-PL" sz="1200" b="0" i="0" kern="1200" baseline="0" dirty="0" smtClean="0">
                <a:solidFill>
                  <a:schemeClr val="tx1"/>
                </a:solidFill>
                <a:effectLst/>
                <a:latin typeface="+mn-lt"/>
                <a:ea typeface="+mn-ea"/>
                <a:cs typeface="+mn-cs"/>
              </a:rPr>
              <a:t> on </a:t>
            </a:r>
            <a:r>
              <a:rPr lang="en-US" dirty="0" smtClean="0"/>
              <a:t>energy efficiency in buildings and urban transport</a:t>
            </a:r>
            <a:r>
              <a:rPr lang="pl-PL" dirty="0" smtClean="0"/>
              <a:t>, </a:t>
            </a:r>
            <a:r>
              <a:rPr lang="pl-PL" dirty="0" err="1" smtClean="0"/>
              <a:t>o</a:t>
            </a:r>
            <a:r>
              <a:rPr lang="pl-PL" sz="1200" b="0" i="0" kern="1200" dirty="0" err="1" smtClean="0">
                <a:solidFill>
                  <a:schemeClr val="tx1"/>
                </a:solidFill>
                <a:effectLst/>
                <a:latin typeface="+mn-lt"/>
                <a:ea typeface="+mn-ea"/>
                <a:cs typeface="+mn-cs"/>
              </a:rPr>
              <a:t>r</a:t>
            </a:r>
            <a:r>
              <a:rPr lang="pl-PL" sz="1200" b="0" i="0" kern="1200" dirty="0" smtClean="0">
                <a:solidFill>
                  <a:schemeClr val="tx1"/>
                </a:solidFill>
                <a:effectLst/>
                <a:latin typeface="+mn-lt"/>
                <a:ea typeface="+mn-ea"/>
                <a:cs typeface="+mn-cs"/>
              </a:rPr>
              <a:t> the </a:t>
            </a:r>
            <a:r>
              <a:rPr lang="pl-PL" sz="1200" b="0" i="0" kern="1200" dirty="0" err="1" smtClean="0">
                <a:solidFill>
                  <a:schemeClr val="tx1"/>
                </a:solidFill>
                <a:effectLst/>
                <a:latin typeface="+mn-lt"/>
                <a:ea typeface="+mn-ea"/>
                <a:cs typeface="+mn-cs"/>
              </a:rPr>
              <a:t>support</a:t>
            </a:r>
            <a:r>
              <a:rPr lang="pl-PL" sz="1200" b="0" i="0" kern="1200" dirty="0" smtClean="0">
                <a:solidFill>
                  <a:schemeClr val="tx1"/>
                </a:solidFill>
                <a:effectLst/>
                <a:latin typeface="+mn-lt"/>
                <a:ea typeface="+mn-ea"/>
                <a:cs typeface="+mn-cs"/>
              </a:rPr>
              <a:t> to </a:t>
            </a:r>
            <a:r>
              <a:rPr lang="pl-PL" sz="1200" b="0" i="0" kern="1200" dirty="0" err="1" smtClean="0">
                <a:solidFill>
                  <a:schemeClr val="tx1"/>
                </a:solidFill>
                <a:effectLst/>
                <a:latin typeface="+mn-lt"/>
                <a:ea typeface="+mn-ea"/>
                <a:cs typeface="+mn-cs"/>
              </a:rPr>
              <a:t>SMEs</a:t>
            </a:r>
            <a:r>
              <a:rPr lang="pl-PL" sz="1200" b="0" i="0" kern="1200" dirty="0" smtClean="0">
                <a:solidFill>
                  <a:schemeClr val="tx1"/>
                </a:solidFill>
                <a:effectLst/>
                <a:latin typeface="+mn-lt"/>
                <a:ea typeface="+mn-ea"/>
                <a:cs typeface="+mn-cs"/>
              </a:rPr>
              <a:t> and </a:t>
            </a:r>
            <a:r>
              <a:rPr lang="pl-PL" sz="1200" b="0" i="0" kern="1200" dirty="0" err="1" smtClean="0">
                <a:solidFill>
                  <a:schemeClr val="tx1"/>
                </a:solidFill>
                <a:effectLst/>
                <a:latin typeface="+mn-lt"/>
                <a:ea typeface="+mn-ea"/>
                <a:cs typeface="+mn-cs"/>
              </a:rPr>
              <a:t>social</a:t>
            </a:r>
            <a:r>
              <a:rPr lang="pl-PL" sz="1200" b="0" i="0" kern="1200" dirty="0" smtClean="0">
                <a:solidFill>
                  <a:schemeClr val="tx1"/>
                </a:solidFill>
                <a:effectLst/>
                <a:latin typeface="+mn-lt"/>
                <a:ea typeface="+mn-ea"/>
                <a:cs typeface="+mn-cs"/>
              </a:rPr>
              <a:t> </a:t>
            </a:r>
            <a:r>
              <a:rPr lang="pl-PL" sz="1200" b="0" i="0" kern="1200" dirty="0" err="1" smtClean="0">
                <a:solidFill>
                  <a:schemeClr val="tx1"/>
                </a:solidFill>
                <a:effectLst/>
                <a:latin typeface="+mn-lt"/>
                <a:ea typeface="+mn-ea"/>
                <a:cs typeface="+mn-cs"/>
              </a:rPr>
              <a:t>investments</a:t>
            </a:r>
            <a:r>
              <a:rPr lang="pl-PL" sz="1200" b="0" i="0" kern="1200" dirty="0" smtClean="0">
                <a:solidFill>
                  <a:schemeClr val="tx1"/>
                </a:solidFill>
                <a:effectLst/>
                <a:latin typeface="+mn-lt"/>
                <a:ea typeface="+mn-ea"/>
                <a:cs typeface="+mn-cs"/>
              </a:rPr>
              <a:t>. </a:t>
            </a:r>
            <a:endParaRPr lang="en-US" sz="1200" b="0" i="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The InvestEU Hub will enable a smooth rollover of current advisory initiatives and tools (</a:t>
            </a:r>
            <a:r>
              <a:rPr lang="en-US" sz="1200" b="0" i="0" kern="1200" dirty="0" err="1" smtClean="0">
                <a:solidFill>
                  <a:schemeClr val="tx1"/>
                </a:solidFill>
                <a:effectLst/>
                <a:latin typeface="+mn-lt"/>
                <a:ea typeface="+mn-ea"/>
                <a:cs typeface="+mn-cs"/>
              </a:rPr>
              <a:t>e.g</a:t>
            </a:r>
            <a:r>
              <a:rPr lang="en-US" sz="1200" b="0" i="0" kern="1200" dirty="0" smtClean="0">
                <a:solidFill>
                  <a:schemeClr val="tx1"/>
                </a:solidFill>
                <a:effectLst/>
                <a:latin typeface="+mn-lt"/>
                <a:ea typeface="+mn-ea"/>
                <a:cs typeface="+mn-cs"/>
              </a:rPr>
              <a:t> ELENA, EIAH, incl. </a:t>
            </a:r>
            <a:r>
              <a:rPr lang="en-US" sz="1200" b="0" i="0" kern="1200" dirty="0" err="1" smtClean="0">
                <a:solidFill>
                  <a:schemeClr val="tx1"/>
                </a:solidFill>
                <a:effectLst/>
                <a:latin typeface="+mn-lt"/>
                <a:ea typeface="+mn-ea"/>
                <a:cs typeface="+mn-cs"/>
              </a:rPr>
              <a:t>GreenGateway</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InnovFin</a:t>
            </a:r>
            <a:r>
              <a:rPr lang="en-US" sz="1200" b="0" i="0" kern="1200" dirty="0" smtClean="0">
                <a:solidFill>
                  <a:schemeClr val="tx1"/>
                </a:solidFill>
                <a:effectLst/>
                <a:latin typeface="+mn-lt"/>
                <a:ea typeface="+mn-ea"/>
                <a:cs typeface="+mn-cs"/>
              </a:rPr>
              <a:t> Advisory). </a:t>
            </a:r>
            <a:r>
              <a:rPr lang="pl-PL" sz="1200" b="0" i="0" kern="1200" dirty="0" smtClean="0">
                <a:solidFill>
                  <a:schemeClr val="tx1"/>
                </a:solidFill>
                <a:effectLst/>
                <a:latin typeface="+mn-lt"/>
                <a:ea typeface="+mn-ea"/>
                <a:cs typeface="+mn-cs"/>
              </a:rPr>
              <a:t>It </a:t>
            </a:r>
            <a:r>
              <a:rPr lang="en-GB" sz="1200" b="0" i="0" kern="1200" dirty="0" smtClean="0">
                <a:solidFill>
                  <a:schemeClr val="tx1"/>
                </a:solidFill>
                <a:effectLst/>
                <a:latin typeface="+mn-lt"/>
                <a:ea typeface="+mn-ea"/>
                <a:cs typeface="+mn-cs"/>
              </a:rPr>
              <a:t>will </a:t>
            </a:r>
            <a:r>
              <a:rPr lang="pl-PL" sz="1200" b="0" i="0" kern="1200" dirty="0" err="1" smtClean="0">
                <a:solidFill>
                  <a:schemeClr val="tx1"/>
                </a:solidFill>
                <a:effectLst/>
                <a:latin typeface="+mn-lt"/>
                <a:ea typeface="+mn-ea"/>
                <a:cs typeface="+mn-cs"/>
              </a:rPr>
              <a:t>also</a:t>
            </a:r>
            <a:r>
              <a:rPr lang="pl-PL" sz="1200" b="0" i="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upgrade and improve them</a:t>
            </a:r>
            <a:r>
              <a:rPr lang="pl-PL" sz="1200" b="0" i="0" kern="1200" dirty="0" smtClean="0">
                <a:solidFill>
                  <a:schemeClr val="tx1"/>
                </a:solidFill>
                <a:effectLst/>
                <a:latin typeface="+mn-lt"/>
                <a:ea typeface="+mn-ea"/>
                <a:cs typeface="+mn-cs"/>
              </a:rPr>
              <a:t> to </a:t>
            </a:r>
            <a:r>
              <a:rPr lang="pl-PL" sz="1200" b="0" i="0" kern="1200" dirty="0" err="1" smtClean="0">
                <a:solidFill>
                  <a:schemeClr val="tx1"/>
                </a:solidFill>
                <a:effectLst/>
                <a:latin typeface="+mn-lt"/>
                <a:ea typeface="+mn-ea"/>
                <a:cs typeface="+mn-cs"/>
              </a:rPr>
              <a:t>respond</a:t>
            </a:r>
            <a:r>
              <a:rPr lang="pl-PL" sz="1200" b="0" i="0" kern="1200" dirty="0" smtClean="0">
                <a:solidFill>
                  <a:schemeClr val="tx1"/>
                </a:solidFill>
                <a:effectLst/>
                <a:latin typeface="+mn-lt"/>
                <a:ea typeface="+mn-ea"/>
                <a:cs typeface="+mn-cs"/>
              </a:rPr>
              <a:t> to the </a:t>
            </a:r>
            <a:r>
              <a:rPr lang="pl-PL" sz="1200" b="0" i="0" kern="1200" dirty="0" err="1" smtClean="0">
                <a:solidFill>
                  <a:schemeClr val="tx1"/>
                </a:solidFill>
                <a:effectLst/>
                <a:latin typeface="+mn-lt"/>
                <a:ea typeface="+mn-ea"/>
                <a:cs typeface="+mn-cs"/>
              </a:rPr>
              <a:t>new</a:t>
            </a:r>
            <a:r>
              <a:rPr lang="pl-PL" sz="1200" b="0" i="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policy priorities such as </a:t>
            </a:r>
            <a:r>
              <a:rPr lang="pl-PL" sz="1200" b="0" i="0" kern="1200" baseline="0" dirty="0" smtClean="0">
                <a:solidFill>
                  <a:schemeClr val="tx1"/>
                </a:solidFill>
                <a:effectLst/>
                <a:latin typeface="+mn-lt"/>
                <a:ea typeface="+mn-ea"/>
                <a:cs typeface="+mn-cs"/>
              </a:rPr>
              <a:t>the </a:t>
            </a:r>
            <a:r>
              <a:rPr lang="pl-PL" sz="1200" b="0" i="0" kern="1200" baseline="0" dirty="0" err="1" smtClean="0">
                <a:solidFill>
                  <a:schemeClr val="tx1"/>
                </a:solidFill>
                <a:effectLst/>
                <a:latin typeface="+mn-lt"/>
                <a:ea typeface="+mn-ea"/>
                <a:cs typeface="+mn-cs"/>
              </a:rPr>
              <a:t>digital</a:t>
            </a:r>
            <a:r>
              <a:rPr lang="pl-PL" sz="1200" b="0" i="0" kern="1200" baseline="0" dirty="0" smtClean="0">
                <a:solidFill>
                  <a:schemeClr val="tx1"/>
                </a:solidFill>
                <a:effectLst/>
                <a:latin typeface="+mn-lt"/>
                <a:ea typeface="+mn-ea"/>
                <a:cs typeface="+mn-cs"/>
              </a:rPr>
              <a:t> and </a:t>
            </a:r>
            <a:r>
              <a:rPr lang="pl-PL" sz="1200" b="0" i="0" kern="1200" baseline="0" dirty="0" err="1" smtClean="0">
                <a:solidFill>
                  <a:schemeClr val="tx1"/>
                </a:solidFill>
                <a:effectLst/>
                <a:latin typeface="+mn-lt"/>
                <a:ea typeface="+mn-ea"/>
                <a:cs typeface="+mn-cs"/>
              </a:rPr>
              <a:t>green</a:t>
            </a:r>
            <a:r>
              <a:rPr lang="pl-PL" sz="1200" b="0" i="0" kern="1200" baseline="0" dirty="0" smtClean="0">
                <a:solidFill>
                  <a:schemeClr val="tx1"/>
                </a:solidFill>
                <a:effectLst/>
                <a:latin typeface="+mn-lt"/>
                <a:ea typeface="+mn-ea"/>
                <a:cs typeface="+mn-cs"/>
              </a:rPr>
              <a:t> </a:t>
            </a:r>
            <a:r>
              <a:rPr lang="pl-PL" sz="1200" b="0" i="0" kern="1200" baseline="0" dirty="0" err="1" smtClean="0">
                <a:solidFill>
                  <a:schemeClr val="tx1"/>
                </a:solidFill>
                <a:effectLst/>
                <a:latin typeface="+mn-lt"/>
                <a:ea typeface="+mn-ea"/>
                <a:cs typeface="+mn-cs"/>
              </a:rPr>
              <a:t>transition</a:t>
            </a:r>
            <a:r>
              <a:rPr lang="en-US" sz="1200" b="0" i="0" kern="1200" baseline="0" dirty="0" smtClean="0">
                <a:solidFill>
                  <a:schemeClr val="tx1"/>
                </a:solidFill>
                <a:effectLst/>
                <a:latin typeface="+mn-lt"/>
                <a:ea typeface="+mn-ea"/>
                <a:cs typeface="+mn-cs"/>
              </a:rPr>
              <a:t>, just transition advisory support to public sector projects in the Just Transition regions and circular economy projects in European cities</a:t>
            </a:r>
            <a:r>
              <a:rPr lang="pl-PL" sz="1200" b="0" i="0" kern="1200" baseline="0" dirty="0" smtClean="0">
                <a:solidFill>
                  <a:schemeClr val="tx1"/>
                </a:solidFill>
                <a:effectLst/>
                <a:latin typeface="+mn-lt"/>
                <a:ea typeface="+mn-ea"/>
                <a:cs typeface="+mn-cs"/>
              </a:rPr>
              <a:t>.</a:t>
            </a:r>
            <a:endParaRPr lang="en-GB" sz="1200" b="0" i="0" kern="1200" baseline="0" dirty="0" smtClean="0">
              <a:solidFill>
                <a:schemeClr val="tx1"/>
              </a:solidFill>
              <a:effectLst/>
              <a:latin typeface="+mn-lt"/>
              <a:ea typeface="+mn-ea"/>
              <a:cs typeface="+mn-cs"/>
            </a:endParaRPr>
          </a:p>
          <a:p>
            <a:pPr marL="171450" indent="-171450">
              <a:buFont typeface="Arial" panose="020B0604020202020204" pitchFamily="34" charset="0"/>
              <a:buChar char="•"/>
            </a:pPr>
            <a:r>
              <a:rPr lang="en-GB" sz="1200" b="0" i="0" kern="1200" baseline="0" dirty="0" smtClean="0">
                <a:solidFill>
                  <a:schemeClr val="tx1"/>
                </a:solidFill>
                <a:effectLst/>
                <a:latin typeface="+mn-lt"/>
                <a:ea typeface="+mn-ea"/>
                <a:cs typeface="+mn-cs"/>
              </a:rPr>
              <a:t>We work either through our Partner(s) or the</a:t>
            </a:r>
            <a:r>
              <a:rPr lang="en-US" sz="1200" dirty="0" smtClean="0">
                <a:solidFill>
                  <a:schemeClr val="tx2"/>
                </a:solidFill>
              </a:rPr>
              <a:t> InvestEU Advisory Hub Central Entry Point. This single gateway hosted by European Commission will simplify and facilitate access to the EU funded advisory support.</a:t>
            </a:r>
            <a:r>
              <a:rPr lang="en-US" sz="1200" baseline="0" dirty="0" smtClean="0">
                <a:solidFill>
                  <a:schemeClr val="tx2"/>
                </a:solidFill>
              </a:rPr>
              <a:t> T</a:t>
            </a:r>
            <a:r>
              <a:rPr lang="en-US" sz="1200" dirty="0" smtClean="0">
                <a:solidFill>
                  <a:schemeClr val="tx2"/>
                </a:solidFill>
              </a:rPr>
              <a:t>he private and public project promoters interested in EU</a:t>
            </a:r>
            <a:r>
              <a:rPr lang="en-US" sz="1200" baseline="0" dirty="0" smtClean="0">
                <a:solidFill>
                  <a:schemeClr val="tx2"/>
                </a:solidFill>
              </a:rPr>
              <a:t> advisory support </a:t>
            </a:r>
            <a:r>
              <a:rPr lang="en-US" sz="1200" dirty="0" smtClean="0">
                <a:solidFill>
                  <a:schemeClr val="tx2"/>
                </a:solidFill>
              </a:rPr>
              <a:t>are invited</a:t>
            </a:r>
            <a:r>
              <a:rPr lang="en-US" sz="1200" baseline="0" dirty="0" smtClean="0">
                <a:solidFill>
                  <a:schemeClr val="tx2"/>
                </a:solidFill>
              </a:rPr>
              <a:t> to get </a:t>
            </a:r>
            <a:r>
              <a:rPr lang="en-US" sz="1200" baseline="0" smtClean="0">
                <a:solidFill>
                  <a:schemeClr val="tx2"/>
                </a:solidFill>
              </a:rPr>
              <a:t>in touch </a:t>
            </a:r>
            <a:r>
              <a:rPr lang="en-US" sz="1200" baseline="0" dirty="0" smtClean="0">
                <a:solidFill>
                  <a:schemeClr val="tx2"/>
                </a:solidFill>
              </a:rPr>
              <a:t>through these two channels.</a:t>
            </a:r>
            <a:endParaRPr lang="en-US" sz="1200" dirty="0" smtClean="0">
              <a:solidFill>
                <a:schemeClr val="tx2"/>
              </a:solidFill>
            </a:endParaRPr>
          </a:p>
          <a:p>
            <a:pPr marL="171450" indent="-171450">
              <a:buFont typeface="Arial" panose="020B0604020202020204" pitchFamily="34" charset="0"/>
              <a:buChar char="•"/>
            </a:pPr>
            <a:endParaRPr lang="pl-PL" sz="1200" b="0" i="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A53ADBC2-5C69-4FA8-8B69-75F82AE169B9}" type="slidenum">
              <a:rPr lang="en-GB" smtClean="0"/>
              <a:t>9</a:t>
            </a:fld>
            <a:endParaRPr lang="en-GB"/>
          </a:p>
        </p:txBody>
      </p:sp>
    </p:spTree>
    <p:extLst>
      <p:ext uri="{BB962C8B-B14F-4D97-AF65-F5344CB8AC3E}">
        <p14:creationId xmlns:p14="http://schemas.microsoft.com/office/powerpoint/2010/main" val="40333075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8E4D"/>
                </a:solidFill>
                <a:effectLst/>
                <a:uLnTx/>
                <a:uFillTx/>
                <a:latin typeface="Verdana"/>
                <a:ea typeface="+mn-ea"/>
                <a:cs typeface="+mn-cs"/>
              </a:rPr>
              <a:t>The InvestEU Portal is offering a database of investible projects in the EU. It is free of charge and the submission of projects happens online.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srgbClr val="008E4D"/>
              </a:solidFill>
              <a:effectLst/>
              <a:uLnTx/>
              <a:uFillTx/>
              <a:latin typeface="Verdana"/>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8E4D"/>
                </a:solidFill>
                <a:effectLst/>
                <a:uLnTx/>
                <a:uFillTx/>
                <a:latin typeface="Verdana"/>
                <a:ea typeface="+mn-ea"/>
                <a:cs typeface="+mn-cs"/>
              </a:rPr>
              <a:t>More than 1300 projects are published in various sectors, in particular in the Green and Digital sectors.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srgbClr val="008E4D"/>
              </a:solidFill>
              <a:effectLst/>
              <a:uLnTx/>
              <a:uFillTx/>
              <a:latin typeface="Verdana"/>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8E4D"/>
                </a:solidFill>
                <a:effectLst/>
                <a:uLnTx/>
                <a:uFillTx/>
                <a:latin typeface="Verdana"/>
                <a:ea typeface="+mn-ea"/>
                <a:cs typeface="+mn-cs"/>
              </a:rPr>
              <a:t>Projects that are tackling the Covid-19 crisis are highlighted on the Portal with a dedicated tag.</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srgbClr val="008E4D"/>
              </a:solidFill>
              <a:effectLst/>
              <a:uLnTx/>
              <a:uFillTx/>
              <a:latin typeface="Verdana"/>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008E4D"/>
                </a:solidFill>
                <a:effectLst/>
                <a:uLnTx/>
                <a:uFillTx/>
                <a:latin typeface="Verdana"/>
                <a:ea typeface="+mn-ea"/>
                <a:cs typeface="+mn-cs"/>
              </a:rPr>
              <a:t>To be eligible for publication, a project shall:</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smtClean="0">
              <a:ln>
                <a:noFill/>
              </a:ln>
              <a:solidFill>
                <a:srgbClr val="008E4D"/>
              </a:solidFill>
              <a:effectLst/>
              <a:uLnTx/>
              <a:uFillTx/>
              <a:latin typeface="Verdana"/>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200" b="0" i="0" u="none" strike="noStrike" kern="1200" cap="none" spc="0" normalizeH="0" baseline="0" noProof="0" dirty="0" smtClean="0">
                <a:ln>
                  <a:noFill/>
                </a:ln>
                <a:solidFill>
                  <a:srgbClr val="008E4D"/>
                </a:solidFill>
                <a:effectLst/>
                <a:uLnTx/>
                <a:uFillTx/>
                <a:latin typeface="Verdana"/>
                <a:ea typeface="+mn-ea"/>
                <a:cs typeface="+mn-cs"/>
              </a:rPr>
              <a:t>have a minimum size of EUR500000;</a:t>
            </a: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200" b="0" i="0" u="none" strike="noStrike" kern="1200" cap="none" spc="0" normalizeH="0" baseline="0" noProof="0" dirty="0" smtClean="0">
                <a:ln>
                  <a:noFill/>
                </a:ln>
                <a:solidFill>
                  <a:srgbClr val="008E4D"/>
                </a:solidFill>
                <a:effectLst/>
                <a:uLnTx/>
                <a:uFillTx/>
                <a:latin typeface="Verdana"/>
                <a:ea typeface="+mn-ea"/>
                <a:cs typeface="+mn-cs"/>
              </a:rPr>
              <a:t>be active in one of the pre-determined high economic value-added sectors; </a:t>
            </a: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200" b="0" i="0" u="none" strike="noStrike" kern="1200" cap="none" spc="0" normalizeH="0" baseline="0" noProof="0" dirty="0" smtClean="0">
                <a:ln>
                  <a:noFill/>
                </a:ln>
                <a:solidFill>
                  <a:srgbClr val="008E4D"/>
                </a:solidFill>
                <a:effectLst/>
                <a:uLnTx/>
                <a:uFillTx/>
                <a:latin typeface="Verdana"/>
                <a:ea typeface="+mn-ea"/>
                <a:cs typeface="+mn-cs"/>
              </a:rPr>
              <a:t>be situated and be promoted by a public or private legal entity established in an EU Member State;</a:t>
            </a: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200" b="0" i="0" u="none" strike="noStrike" kern="1200" cap="none" spc="0" normalizeH="0" baseline="0" noProof="0" dirty="0" smtClean="0">
                <a:ln>
                  <a:noFill/>
                </a:ln>
                <a:solidFill>
                  <a:srgbClr val="008E4D"/>
                </a:solidFill>
                <a:effectLst/>
                <a:uLnTx/>
                <a:uFillTx/>
                <a:latin typeface="Verdana"/>
                <a:ea typeface="+mn-ea"/>
                <a:cs typeface="+mn-cs"/>
              </a:rPr>
              <a:t>have started or be expected to start within three years of the date of submission; </a:t>
            </a: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200" b="0" i="0" u="none" strike="noStrike" kern="1200" cap="none" spc="0" normalizeH="0" baseline="0" noProof="0" dirty="0" smtClean="0">
                <a:ln>
                  <a:noFill/>
                </a:ln>
                <a:solidFill>
                  <a:srgbClr val="008E4D"/>
                </a:solidFill>
                <a:effectLst/>
                <a:uLnTx/>
                <a:uFillTx/>
                <a:latin typeface="Verdana"/>
                <a:ea typeface="+mn-ea"/>
                <a:cs typeface="+mn-cs"/>
              </a:rPr>
              <a:t>be clearly described as an investment project; </a:t>
            </a: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200" b="0" i="0" u="none" strike="noStrike" kern="1200" cap="none" spc="0" normalizeH="0" baseline="0" noProof="0" dirty="0" smtClean="0">
                <a:ln>
                  <a:noFill/>
                </a:ln>
                <a:solidFill>
                  <a:srgbClr val="008E4D"/>
                </a:solidFill>
                <a:effectLst/>
                <a:uLnTx/>
                <a:uFillTx/>
                <a:latin typeface="Verdana"/>
                <a:ea typeface="+mn-ea"/>
                <a:cs typeface="+mn-cs"/>
              </a:rPr>
              <a:t>be compatible with all applicable EU and national laws.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85F27133-F025-4C0B-A7DD-F07E0059550C}" type="slidenum">
              <a:rPr lang="it-IT" smtClean="0"/>
              <a:t>10</a:t>
            </a:fld>
            <a:endParaRPr lang="it-IT"/>
          </a:p>
        </p:txBody>
      </p:sp>
    </p:spTree>
    <p:extLst>
      <p:ext uri="{BB962C8B-B14F-4D97-AF65-F5344CB8AC3E}">
        <p14:creationId xmlns:p14="http://schemas.microsoft.com/office/powerpoint/2010/main" val="21453201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WELCOME COVER slide">
    <p:bg>
      <p:bgPr>
        <a:solidFill>
          <a:srgbClr val="1DAF8E"/>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4" name="Título 1"/>
          <p:cNvSpPr>
            <a:spLocks noGrp="1"/>
          </p:cNvSpPr>
          <p:nvPr>
            <p:ph type="title" hasCustomPrompt="1"/>
          </p:nvPr>
        </p:nvSpPr>
        <p:spPr>
          <a:xfrm>
            <a:off x="320951" y="2908234"/>
            <a:ext cx="6400572" cy="974553"/>
          </a:xfrm>
        </p:spPr>
        <p:txBody>
          <a:bodyPr>
            <a:normAutofit/>
          </a:bodyPr>
          <a:lstStyle>
            <a:lvl1pPr algn="l">
              <a:defRPr sz="2400">
                <a:solidFill>
                  <a:schemeClr val="tx1"/>
                </a:solidFill>
              </a:defRPr>
            </a:lvl1pPr>
          </a:lstStyle>
          <a:p>
            <a:r>
              <a:rPr lang="es-ES_tradnl" dirty="0" err="1"/>
              <a:t>Click</a:t>
            </a:r>
            <a:r>
              <a:rPr lang="es-ES_tradnl" dirty="0"/>
              <a:t> to </a:t>
            </a:r>
            <a:r>
              <a:rPr lang="es-ES_tradnl" dirty="0" err="1"/>
              <a:t>add</a:t>
            </a:r>
            <a:r>
              <a:rPr lang="es-ES_tradnl" dirty="0"/>
              <a:t> </a:t>
            </a:r>
            <a:r>
              <a:rPr lang="es-ES_tradnl" dirty="0" err="1"/>
              <a:t>title</a:t>
            </a:r>
            <a:endParaRPr lang="en-GB" dirty="0"/>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8508" y="1384892"/>
            <a:ext cx="4036291" cy="525258"/>
          </a:xfrm>
          <a:prstGeom prst="rect">
            <a:avLst/>
          </a:prstGeom>
        </p:spPr>
      </p:pic>
    </p:spTree>
    <p:extLst>
      <p:ext uri="{BB962C8B-B14F-4D97-AF65-F5344CB8AC3E}">
        <p14:creationId xmlns:p14="http://schemas.microsoft.com/office/powerpoint/2010/main" val="3230350357"/>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BLANK slide">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7" name="Marcador de contenido 2"/>
          <p:cNvSpPr>
            <a:spLocks noGrp="1"/>
          </p:cNvSpPr>
          <p:nvPr>
            <p:ph idx="1" hasCustomPrompt="1"/>
          </p:nvPr>
        </p:nvSpPr>
        <p:spPr>
          <a:xfrm>
            <a:off x="354843" y="1172633"/>
            <a:ext cx="8438320" cy="3361267"/>
          </a:xfrm>
        </p:spPr>
        <p:txBody>
          <a:bodyPr/>
          <a:lstStyle>
            <a:lvl1pPr>
              <a:buClr>
                <a:schemeClr val="tx1"/>
              </a:buClr>
              <a:defRPr>
                <a:solidFill>
                  <a:schemeClr val="tx1"/>
                </a:solidFill>
              </a:defRPr>
            </a:lvl1pPr>
            <a:lvl2pPr>
              <a:defRPr>
                <a:solidFill>
                  <a:schemeClr val="accent6">
                    <a:lumMod val="10000"/>
                  </a:schemeClr>
                </a:solidFill>
              </a:defRPr>
            </a:lvl2pPr>
            <a:lvl3pPr>
              <a:defRPr>
                <a:solidFill>
                  <a:schemeClr val="accent6">
                    <a:lumMod val="10000"/>
                  </a:schemeClr>
                </a:solidFill>
              </a:defRPr>
            </a:lvl3pPr>
            <a:lvl4pPr>
              <a:defRPr>
                <a:solidFill>
                  <a:schemeClr val="accent6">
                    <a:lumMod val="10000"/>
                  </a:schemeClr>
                </a:solidFill>
              </a:defRPr>
            </a:lvl4pPr>
            <a:lvl5pPr>
              <a:defRPr>
                <a:solidFill>
                  <a:schemeClr val="accent6">
                    <a:lumMod val="10000"/>
                  </a:schemeClr>
                </a:solidFill>
              </a:defRPr>
            </a:lvl5pPr>
          </a:lstStyle>
          <a:p>
            <a:pPr lvl="0"/>
            <a:r>
              <a:rPr lang="es-ES_tradnl" dirty="0" err="1"/>
              <a:t>Click</a:t>
            </a:r>
            <a:r>
              <a:rPr lang="es-ES_tradnl" dirty="0"/>
              <a:t> </a:t>
            </a:r>
            <a:r>
              <a:rPr lang="es-ES_tradnl" dirty="0" err="1"/>
              <a:t>to</a:t>
            </a:r>
            <a:r>
              <a:rPr lang="es-ES_tradnl" dirty="0"/>
              <a:t> </a:t>
            </a:r>
            <a:r>
              <a:rPr lang="es-ES_tradnl" dirty="0" err="1"/>
              <a:t>add</a:t>
            </a:r>
            <a:r>
              <a:rPr lang="es-ES_tradnl" dirty="0"/>
              <a:t> </a:t>
            </a:r>
            <a:r>
              <a:rPr lang="es-ES_tradnl" dirty="0" err="1"/>
              <a:t>text</a:t>
            </a:r>
            <a:endParaRPr lang="es-ES_tradnl" dirty="0"/>
          </a:p>
        </p:txBody>
      </p:sp>
      <p:sp>
        <p:nvSpPr>
          <p:cNvPr id="8" name="Título 1"/>
          <p:cNvSpPr>
            <a:spLocks noGrp="1"/>
          </p:cNvSpPr>
          <p:nvPr>
            <p:ph type="title" hasCustomPrompt="1"/>
          </p:nvPr>
        </p:nvSpPr>
        <p:spPr>
          <a:xfrm>
            <a:off x="354842" y="205979"/>
            <a:ext cx="8438321" cy="857250"/>
          </a:xfrm>
        </p:spPr>
        <p:txBody>
          <a:bodyPr>
            <a:normAutofit/>
          </a:bodyPr>
          <a:lstStyle>
            <a:lvl1pPr algn="l">
              <a:defRPr sz="2400">
                <a:solidFill>
                  <a:srgbClr val="A9C00B"/>
                </a:solidFill>
              </a:defRPr>
            </a:lvl1pPr>
          </a:lstStyle>
          <a:p>
            <a:r>
              <a:rPr lang="es-ES_tradnl" dirty="0" err="1"/>
              <a:t>Click</a:t>
            </a:r>
            <a:r>
              <a:rPr lang="es-ES_tradnl" dirty="0"/>
              <a:t> to </a:t>
            </a:r>
            <a:r>
              <a:rPr lang="es-ES_tradnl" dirty="0" err="1"/>
              <a:t>add</a:t>
            </a:r>
            <a:r>
              <a:rPr lang="es-ES_tradnl" dirty="0"/>
              <a:t> </a:t>
            </a:r>
            <a:r>
              <a:rPr lang="es-ES_tradnl" dirty="0" err="1"/>
              <a:t>title</a:t>
            </a:r>
            <a:endParaRPr lang="en-GB" dirty="0"/>
          </a:p>
        </p:txBody>
      </p:sp>
    </p:spTree>
    <p:extLst>
      <p:ext uri="{BB962C8B-B14F-4D97-AF65-F5344CB8AC3E}">
        <p14:creationId xmlns:p14="http://schemas.microsoft.com/office/powerpoint/2010/main" val="4148346262"/>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ltLang="en-US"/>
          </a:p>
        </p:txBody>
      </p:sp>
      <p:sp>
        <p:nvSpPr>
          <p:cNvPr id="3" name="Footer Placeholder 2"/>
          <p:cNvSpPr>
            <a:spLocks noGrp="1"/>
          </p:cNvSpPr>
          <p:nvPr>
            <p:ph type="ftr" sz="quarter" idx="11"/>
          </p:nvPr>
        </p:nvSpPr>
        <p:spPr/>
        <p:txBody>
          <a:bodyPr/>
          <a:lstStyle>
            <a:lvl1pPr>
              <a:defRPr/>
            </a:lvl1pPr>
          </a:lstStyle>
          <a:p>
            <a:endParaRPr lang="en-GB" altLang="en-US"/>
          </a:p>
        </p:txBody>
      </p:sp>
      <p:sp>
        <p:nvSpPr>
          <p:cNvPr id="4" name="Slide Number Placeholder 3"/>
          <p:cNvSpPr>
            <a:spLocks noGrp="1"/>
          </p:cNvSpPr>
          <p:nvPr>
            <p:ph type="sldNum" sz="quarter" idx="12"/>
          </p:nvPr>
        </p:nvSpPr>
        <p:spPr/>
        <p:txBody>
          <a:bodyPr/>
          <a:lstStyle>
            <a:lvl1pPr>
              <a:defRPr/>
            </a:lvl1pPr>
          </a:lstStyle>
          <a:p>
            <a:fld id="{35A4E67C-3AF2-4DF3-B448-98935EB1A9C0}" type="slidenum">
              <a:rPr lang="en-GB" altLang="en-US"/>
              <a:pPr/>
              <a:t>‹#›</a:t>
            </a:fld>
            <a:endParaRPr lang="en-GB" altLang="en-US"/>
          </a:p>
        </p:txBody>
      </p:sp>
    </p:spTree>
    <p:extLst>
      <p:ext uri="{BB962C8B-B14F-4D97-AF65-F5344CB8AC3E}">
        <p14:creationId xmlns:p14="http://schemas.microsoft.com/office/powerpoint/2010/main" val="34018525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endParaRPr lang="en-GB"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endParaRPr lang="en-GB"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AD179BA2-BA17-4277-A10F-338DA2C901E0}"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4222942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GB"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17D31DB-9407-4D8C-A98C-FE336744036E}"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24208387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WELCOME COVER slide">
    <p:bg>
      <p:bgPr>
        <a:solidFill>
          <a:srgbClr val="1DAF8E"/>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4" name="Título 1"/>
          <p:cNvSpPr>
            <a:spLocks noGrp="1"/>
          </p:cNvSpPr>
          <p:nvPr>
            <p:ph type="title" hasCustomPrompt="1"/>
          </p:nvPr>
        </p:nvSpPr>
        <p:spPr>
          <a:xfrm>
            <a:off x="320951" y="2908234"/>
            <a:ext cx="6400572" cy="974553"/>
          </a:xfrm>
        </p:spPr>
        <p:txBody>
          <a:bodyPr>
            <a:normAutofit/>
          </a:bodyPr>
          <a:lstStyle>
            <a:lvl1pPr algn="l">
              <a:defRPr sz="2400">
                <a:solidFill>
                  <a:schemeClr val="tx1"/>
                </a:solidFill>
              </a:defRPr>
            </a:lvl1pPr>
          </a:lstStyle>
          <a:p>
            <a:r>
              <a:rPr lang="es-ES_tradnl" dirty="0" err="1" smtClean="0"/>
              <a:t>Click</a:t>
            </a:r>
            <a:r>
              <a:rPr lang="es-ES_tradnl" dirty="0" smtClean="0"/>
              <a:t> to </a:t>
            </a:r>
            <a:r>
              <a:rPr lang="es-ES_tradnl" dirty="0" err="1" smtClean="0"/>
              <a:t>add</a:t>
            </a:r>
            <a:r>
              <a:rPr lang="es-ES_tradnl" dirty="0" smtClean="0"/>
              <a:t> </a:t>
            </a:r>
            <a:r>
              <a:rPr lang="es-ES_tradnl" dirty="0" err="1" smtClean="0"/>
              <a:t>title</a:t>
            </a:r>
            <a:endParaRPr lang="en-GB" dirty="0"/>
          </a:p>
        </p:txBody>
      </p:sp>
    </p:spTree>
    <p:extLst>
      <p:ext uri="{BB962C8B-B14F-4D97-AF65-F5344CB8AC3E}">
        <p14:creationId xmlns:p14="http://schemas.microsoft.com/office/powerpoint/2010/main" val="367942651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WELCOME COVER slide">
    <p:bg>
      <p:bgPr>
        <a:solidFill>
          <a:srgbClr val="1DAF8E"/>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54234955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le and objects">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3" name="Marcador de contenido 2"/>
          <p:cNvSpPr>
            <a:spLocks noGrp="1"/>
          </p:cNvSpPr>
          <p:nvPr>
            <p:ph idx="1" hasCustomPrompt="1"/>
          </p:nvPr>
        </p:nvSpPr>
        <p:spPr>
          <a:xfrm>
            <a:off x="1569719" y="1172633"/>
            <a:ext cx="7223443" cy="3361267"/>
          </a:xfrm>
        </p:spPr>
        <p:txBody>
          <a:bodyPr/>
          <a:lstStyle>
            <a:lvl1pPr>
              <a:buClr>
                <a:schemeClr val="tx1"/>
              </a:buClr>
              <a:defRPr>
                <a:solidFill>
                  <a:schemeClr val="bg2">
                    <a:lumMod val="75000"/>
                  </a:schemeClr>
                </a:solidFill>
              </a:defRPr>
            </a:lvl1pPr>
            <a:lvl2pPr>
              <a:defRPr>
                <a:solidFill>
                  <a:schemeClr val="accent6">
                    <a:lumMod val="10000"/>
                  </a:schemeClr>
                </a:solidFill>
              </a:defRPr>
            </a:lvl2pPr>
            <a:lvl3pPr>
              <a:defRPr>
                <a:solidFill>
                  <a:schemeClr val="accent6">
                    <a:lumMod val="10000"/>
                  </a:schemeClr>
                </a:solidFill>
              </a:defRPr>
            </a:lvl3pPr>
            <a:lvl4pPr>
              <a:defRPr>
                <a:solidFill>
                  <a:schemeClr val="accent6">
                    <a:lumMod val="10000"/>
                  </a:schemeClr>
                </a:solidFill>
              </a:defRPr>
            </a:lvl4pPr>
            <a:lvl5pPr>
              <a:defRPr>
                <a:solidFill>
                  <a:schemeClr val="accent6">
                    <a:lumMod val="10000"/>
                  </a:schemeClr>
                </a:solidFill>
              </a:defRPr>
            </a:lvl5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add</a:t>
            </a:r>
            <a:r>
              <a:rPr lang="es-ES_tradnl" dirty="0" smtClean="0"/>
              <a:t> </a:t>
            </a:r>
            <a:r>
              <a:rPr lang="es-ES_tradnl" dirty="0" err="1" smtClean="0"/>
              <a:t>text</a:t>
            </a:r>
            <a:endParaRPr lang="es-ES_tradnl" dirty="0" smtClean="0"/>
          </a:p>
        </p:txBody>
      </p:sp>
      <p:sp>
        <p:nvSpPr>
          <p:cNvPr id="11" name="Título 1"/>
          <p:cNvSpPr>
            <a:spLocks noGrp="1"/>
          </p:cNvSpPr>
          <p:nvPr>
            <p:ph type="title" hasCustomPrompt="1"/>
          </p:nvPr>
        </p:nvSpPr>
        <p:spPr>
          <a:xfrm>
            <a:off x="1569720" y="205979"/>
            <a:ext cx="7223443" cy="857250"/>
          </a:xfrm>
        </p:spPr>
        <p:txBody>
          <a:bodyPr>
            <a:normAutofit/>
          </a:bodyPr>
          <a:lstStyle>
            <a:lvl1pPr algn="l">
              <a:defRPr sz="2400">
                <a:solidFill>
                  <a:schemeClr val="tx1"/>
                </a:solidFill>
              </a:defRPr>
            </a:lvl1pPr>
          </a:lstStyle>
          <a:p>
            <a:r>
              <a:rPr lang="es-ES_tradnl" dirty="0" err="1" smtClean="0"/>
              <a:t>Click</a:t>
            </a:r>
            <a:r>
              <a:rPr lang="es-ES_tradnl" dirty="0" smtClean="0"/>
              <a:t> to </a:t>
            </a:r>
            <a:r>
              <a:rPr lang="es-ES_tradnl" dirty="0" err="1" smtClean="0"/>
              <a:t>add</a:t>
            </a:r>
            <a:r>
              <a:rPr lang="es-ES_tradnl" dirty="0" smtClean="0"/>
              <a:t> </a:t>
            </a:r>
            <a:r>
              <a:rPr lang="es-ES_tradnl" dirty="0" err="1" smtClean="0"/>
              <a:t>title</a:t>
            </a:r>
            <a:endParaRPr lang="en-GB" dirty="0"/>
          </a:p>
        </p:txBody>
      </p:sp>
    </p:spTree>
    <p:extLst>
      <p:ext uri="{BB962C8B-B14F-4D97-AF65-F5344CB8AC3E}">
        <p14:creationId xmlns:p14="http://schemas.microsoft.com/office/powerpoint/2010/main" val="182989350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4_Title and two objects">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ítulo 1"/>
          <p:cNvSpPr>
            <a:spLocks noGrp="1"/>
          </p:cNvSpPr>
          <p:nvPr>
            <p:ph type="title" hasCustomPrompt="1"/>
          </p:nvPr>
        </p:nvSpPr>
        <p:spPr>
          <a:xfrm>
            <a:off x="1569720" y="205979"/>
            <a:ext cx="7223443" cy="857250"/>
          </a:xfrm>
        </p:spPr>
        <p:txBody>
          <a:bodyPr>
            <a:normAutofit/>
          </a:bodyPr>
          <a:lstStyle>
            <a:lvl1pPr algn="l">
              <a:defRPr sz="2400">
                <a:solidFill>
                  <a:schemeClr val="tx1"/>
                </a:solidFill>
              </a:defRPr>
            </a:lvl1pPr>
          </a:lstStyle>
          <a:p>
            <a:r>
              <a:rPr lang="es-ES_tradnl" dirty="0" err="1" smtClean="0"/>
              <a:t>Click</a:t>
            </a:r>
            <a:r>
              <a:rPr lang="es-ES_tradnl" dirty="0" smtClean="0"/>
              <a:t> to </a:t>
            </a:r>
            <a:r>
              <a:rPr lang="es-ES_tradnl" dirty="0" err="1" smtClean="0"/>
              <a:t>add</a:t>
            </a:r>
            <a:r>
              <a:rPr lang="es-ES_tradnl" dirty="0" smtClean="0"/>
              <a:t> </a:t>
            </a:r>
            <a:r>
              <a:rPr lang="es-ES_tradnl" dirty="0" err="1" smtClean="0"/>
              <a:t>title</a:t>
            </a:r>
            <a:endParaRPr lang="en-GB" dirty="0"/>
          </a:p>
        </p:txBody>
      </p:sp>
      <p:sp>
        <p:nvSpPr>
          <p:cNvPr id="3" name="Marcador de contenido 2"/>
          <p:cNvSpPr>
            <a:spLocks noGrp="1"/>
          </p:cNvSpPr>
          <p:nvPr>
            <p:ph sz="half" idx="1" hasCustomPrompt="1"/>
          </p:nvPr>
        </p:nvSpPr>
        <p:spPr>
          <a:xfrm>
            <a:off x="1569720" y="1200151"/>
            <a:ext cx="3536232" cy="3394472"/>
          </a:xfrm>
        </p:spPr>
        <p:txBody>
          <a:bodyPr>
            <a:normAutofit/>
          </a:bodyPr>
          <a:lstStyle>
            <a:lvl1pPr>
              <a:buClr>
                <a:schemeClr val="tx1"/>
              </a:buClr>
              <a:defRPr sz="1600">
                <a:solidFill>
                  <a:schemeClr val="bg2">
                    <a:lumMod val="75000"/>
                  </a:schemeClr>
                </a:solidFill>
              </a:defRPr>
            </a:lvl1pPr>
            <a:lvl2pPr>
              <a:defRPr sz="1600">
                <a:solidFill>
                  <a:schemeClr val="bg2">
                    <a:lumMod val="75000"/>
                  </a:schemeClr>
                </a:solidFill>
              </a:defRPr>
            </a:lvl2pPr>
            <a:lvl3pPr>
              <a:defRPr sz="16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vl6pPr>
              <a:defRPr sz="1800"/>
            </a:lvl6pPr>
            <a:lvl7pPr>
              <a:defRPr sz="1800"/>
            </a:lvl7pPr>
            <a:lvl8pPr>
              <a:defRPr sz="1800"/>
            </a:lvl8pPr>
            <a:lvl9pPr>
              <a:defRPr sz="1800"/>
            </a:lvl9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add</a:t>
            </a:r>
            <a:r>
              <a:rPr lang="es-ES_tradnl" dirty="0" smtClean="0"/>
              <a:t> </a:t>
            </a:r>
            <a:r>
              <a:rPr lang="es-ES_tradnl" dirty="0" err="1" smtClean="0"/>
              <a:t>text</a:t>
            </a:r>
            <a:endParaRPr lang="es-ES_tradnl" dirty="0" smtClean="0"/>
          </a:p>
          <a:p>
            <a:pPr lvl="1"/>
            <a:r>
              <a:rPr lang="es-ES_tradnl" dirty="0" smtClean="0"/>
              <a:t>Segundo nivel</a:t>
            </a:r>
          </a:p>
          <a:p>
            <a:pPr lvl="2"/>
            <a:r>
              <a:rPr lang="es-ES_tradnl" dirty="0" smtClean="0"/>
              <a:t>Tercer nivel</a:t>
            </a:r>
          </a:p>
          <a:p>
            <a:pPr lvl="3"/>
            <a:r>
              <a:rPr lang="es-ES_tradnl" dirty="0" smtClean="0"/>
              <a:t>Cuarto nivel</a:t>
            </a:r>
          </a:p>
          <a:p>
            <a:pPr lvl="4"/>
            <a:r>
              <a:rPr lang="es-ES_tradnl" dirty="0" smtClean="0"/>
              <a:t>Quinto nivel</a:t>
            </a:r>
            <a:endParaRPr lang="en-GB" dirty="0"/>
          </a:p>
        </p:txBody>
      </p:sp>
      <p:sp>
        <p:nvSpPr>
          <p:cNvPr id="4" name="Marcador de contenido 3"/>
          <p:cNvSpPr>
            <a:spLocks noGrp="1"/>
          </p:cNvSpPr>
          <p:nvPr>
            <p:ph sz="half" idx="2" hasCustomPrompt="1"/>
          </p:nvPr>
        </p:nvSpPr>
        <p:spPr>
          <a:xfrm>
            <a:off x="5189219" y="1200151"/>
            <a:ext cx="3603943" cy="3394472"/>
          </a:xfrm>
        </p:spPr>
        <p:txBody>
          <a:bodyPr>
            <a:normAutofit/>
          </a:bodyPr>
          <a:lstStyle>
            <a:lvl1pPr>
              <a:buClr>
                <a:schemeClr val="tx1"/>
              </a:buClr>
              <a:defRPr sz="1600">
                <a:solidFill>
                  <a:schemeClr val="bg2">
                    <a:lumMod val="75000"/>
                  </a:schemeClr>
                </a:solidFill>
              </a:defRPr>
            </a:lvl1pPr>
            <a:lvl2pPr>
              <a:defRPr sz="1600">
                <a:solidFill>
                  <a:schemeClr val="bg2">
                    <a:lumMod val="75000"/>
                  </a:schemeClr>
                </a:solidFill>
              </a:defRPr>
            </a:lvl2pPr>
            <a:lvl3pPr>
              <a:defRPr sz="16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vl6pPr>
              <a:defRPr sz="1800"/>
            </a:lvl6pPr>
            <a:lvl7pPr>
              <a:defRPr sz="1800"/>
            </a:lvl7pPr>
            <a:lvl8pPr>
              <a:defRPr sz="1800"/>
            </a:lvl8pPr>
            <a:lvl9pPr>
              <a:defRPr sz="1800"/>
            </a:lvl9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add</a:t>
            </a:r>
            <a:r>
              <a:rPr lang="es-ES_tradnl" dirty="0" smtClean="0"/>
              <a:t> </a:t>
            </a:r>
            <a:r>
              <a:rPr lang="es-ES_tradnl" dirty="0" err="1" smtClean="0"/>
              <a:t>text</a:t>
            </a:r>
            <a:endParaRPr lang="es-ES_tradnl" dirty="0" smtClean="0"/>
          </a:p>
          <a:p>
            <a:pPr lvl="1"/>
            <a:r>
              <a:rPr lang="es-ES_tradnl" dirty="0" smtClean="0"/>
              <a:t>Segundo nivel</a:t>
            </a:r>
          </a:p>
          <a:p>
            <a:pPr lvl="2"/>
            <a:r>
              <a:rPr lang="es-ES_tradnl" dirty="0" smtClean="0"/>
              <a:t>Tercer nivel</a:t>
            </a:r>
          </a:p>
          <a:p>
            <a:pPr lvl="3"/>
            <a:r>
              <a:rPr lang="es-ES_tradnl" dirty="0" smtClean="0"/>
              <a:t>Cuarto nivel</a:t>
            </a:r>
          </a:p>
          <a:p>
            <a:pPr lvl="4"/>
            <a:r>
              <a:rPr lang="es-ES_tradnl" dirty="0" smtClean="0"/>
              <a:t>Quinto nivel</a:t>
            </a:r>
            <a:endParaRPr lang="en-GB" dirty="0"/>
          </a:p>
        </p:txBody>
      </p:sp>
    </p:spTree>
    <p:extLst>
      <p:ext uri="{BB962C8B-B14F-4D97-AF65-F5344CB8AC3E}">
        <p14:creationId xmlns:p14="http://schemas.microsoft.com/office/powerpoint/2010/main" val="75111736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5_Title Slide">
    <p:bg>
      <p:bgPr>
        <a:solidFill>
          <a:srgbClr val="1DAF8E"/>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ítulo 1"/>
          <p:cNvSpPr>
            <a:spLocks noGrp="1"/>
          </p:cNvSpPr>
          <p:nvPr>
            <p:ph type="ctrTitle" hasCustomPrompt="1"/>
          </p:nvPr>
        </p:nvSpPr>
        <p:spPr>
          <a:xfrm>
            <a:off x="388961" y="510540"/>
            <a:ext cx="8386712" cy="1211580"/>
          </a:xfrm>
        </p:spPr>
        <p:txBody>
          <a:bodyPr anchor="b">
            <a:normAutofit/>
          </a:bodyPr>
          <a:lstStyle>
            <a:lvl1pPr algn="l">
              <a:lnSpc>
                <a:spcPct val="80000"/>
              </a:lnSpc>
              <a:defRPr sz="3500" b="1">
                <a:solidFill>
                  <a:srgbClr val="A9C00B"/>
                </a:solidFill>
              </a:defRPr>
            </a:lvl1pPr>
          </a:lstStyle>
          <a:p>
            <a:r>
              <a:rPr lang="es-ES_tradnl" dirty="0" err="1" smtClean="0"/>
              <a:t>Click</a:t>
            </a:r>
            <a:r>
              <a:rPr lang="es-ES_tradnl" dirty="0" smtClean="0"/>
              <a:t> </a:t>
            </a:r>
            <a:r>
              <a:rPr lang="es-ES_tradnl" dirty="0" err="1" smtClean="0"/>
              <a:t>to</a:t>
            </a:r>
            <a:r>
              <a:rPr lang="es-ES_tradnl" dirty="0" smtClean="0"/>
              <a:t> </a:t>
            </a:r>
            <a:r>
              <a:rPr lang="es-ES_tradnl" dirty="0" err="1" smtClean="0"/>
              <a:t>add</a:t>
            </a:r>
            <a:r>
              <a:rPr lang="es-ES_tradnl" dirty="0" smtClean="0"/>
              <a:t> </a:t>
            </a:r>
            <a:r>
              <a:rPr lang="es-ES_tradnl" dirty="0" err="1" smtClean="0"/>
              <a:t>title</a:t>
            </a:r>
            <a:endParaRPr lang="en-GB" dirty="0"/>
          </a:p>
        </p:txBody>
      </p:sp>
      <p:sp>
        <p:nvSpPr>
          <p:cNvPr id="3" name="Subtítulo 2"/>
          <p:cNvSpPr>
            <a:spLocks noGrp="1"/>
          </p:cNvSpPr>
          <p:nvPr>
            <p:ph type="subTitle" idx="1" hasCustomPrompt="1"/>
          </p:nvPr>
        </p:nvSpPr>
        <p:spPr>
          <a:xfrm>
            <a:off x="388961" y="2446020"/>
            <a:ext cx="8386711" cy="1699260"/>
          </a:xfrm>
        </p:spPr>
        <p:txBody>
          <a:bodyPr anchor="t">
            <a:normAutofit/>
          </a:bodyPr>
          <a:lstStyle>
            <a:lvl1pPr marL="0" indent="0" algn="l">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dirty="0" err="1" smtClean="0"/>
              <a:t>Click</a:t>
            </a:r>
            <a:r>
              <a:rPr lang="es-ES_tradnl" dirty="0" smtClean="0"/>
              <a:t> </a:t>
            </a:r>
            <a:r>
              <a:rPr lang="es-ES_tradnl" dirty="0" err="1" smtClean="0"/>
              <a:t>to</a:t>
            </a:r>
            <a:r>
              <a:rPr lang="es-ES_tradnl" dirty="0" smtClean="0"/>
              <a:t> </a:t>
            </a:r>
            <a:r>
              <a:rPr lang="es-ES_tradnl" dirty="0" err="1" smtClean="0"/>
              <a:t>add</a:t>
            </a:r>
            <a:r>
              <a:rPr lang="es-ES_tradnl" dirty="0" smtClean="0"/>
              <a:t> </a:t>
            </a:r>
            <a:r>
              <a:rPr lang="es-ES_tradnl" dirty="0" err="1" smtClean="0"/>
              <a:t>text</a:t>
            </a:r>
            <a:endParaRPr lang="en-GB" dirty="0"/>
          </a:p>
        </p:txBody>
      </p:sp>
    </p:spTree>
    <p:extLst>
      <p:ext uri="{BB962C8B-B14F-4D97-AF65-F5344CB8AC3E}">
        <p14:creationId xmlns:p14="http://schemas.microsoft.com/office/powerpoint/2010/main" val="141503555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_BLANK slide">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7" name="Marcador de contenido 2"/>
          <p:cNvSpPr>
            <a:spLocks noGrp="1"/>
          </p:cNvSpPr>
          <p:nvPr>
            <p:ph idx="1" hasCustomPrompt="1"/>
          </p:nvPr>
        </p:nvSpPr>
        <p:spPr>
          <a:xfrm>
            <a:off x="354843" y="1172633"/>
            <a:ext cx="8438320" cy="3361267"/>
          </a:xfrm>
        </p:spPr>
        <p:txBody>
          <a:bodyPr/>
          <a:lstStyle>
            <a:lvl1pPr>
              <a:buClr>
                <a:schemeClr val="tx1"/>
              </a:buClr>
              <a:defRPr>
                <a:solidFill>
                  <a:schemeClr val="tx1"/>
                </a:solidFill>
              </a:defRPr>
            </a:lvl1pPr>
            <a:lvl2pPr>
              <a:defRPr>
                <a:solidFill>
                  <a:schemeClr val="accent6">
                    <a:lumMod val="10000"/>
                  </a:schemeClr>
                </a:solidFill>
              </a:defRPr>
            </a:lvl2pPr>
            <a:lvl3pPr>
              <a:defRPr>
                <a:solidFill>
                  <a:schemeClr val="accent6">
                    <a:lumMod val="10000"/>
                  </a:schemeClr>
                </a:solidFill>
              </a:defRPr>
            </a:lvl3pPr>
            <a:lvl4pPr>
              <a:defRPr>
                <a:solidFill>
                  <a:schemeClr val="accent6">
                    <a:lumMod val="10000"/>
                  </a:schemeClr>
                </a:solidFill>
              </a:defRPr>
            </a:lvl4pPr>
            <a:lvl5pPr>
              <a:defRPr>
                <a:solidFill>
                  <a:schemeClr val="accent6">
                    <a:lumMod val="10000"/>
                  </a:schemeClr>
                </a:solidFill>
              </a:defRPr>
            </a:lvl5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add</a:t>
            </a:r>
            <a:r>
              <a:rPr lang="es-ES_tradnl" dirty="0" smtClean="0"/>
              <a:t> </a:t>
            </a:r>
            <a:r>
              <a:rPr lang="es-ES_tradnl" dirty="0" err="1" smtClean="0"/>
              <a:t>text</a:t>
            </a:r>
            <a:endParaRPr lang="es-ES_tradnl" dirty="0" smtClean="0"/>
          </a:p>
        </p:txBody>
      </p:sp>
      <p:sp>
        <p:nvSpPr>
          <p:cNvPr id="8" name="Título 1"/>
          <p:cNvSpPr>
            <a:spLocks noGrp="1"/>
          </p:cNvSpPr>
          <p:nvPr>
            <p:ph type="title" hasCustomPrompt="1"/>
          </p:nvPr>
        </p:nvSpPr>
        <p:spPr>
          <a:xfrm>
            <a:off x="354842" y="205979"/>
            <a:ext cx="8438321" cy="857250"/>
          </a:xfrm>
        </p:spPr>
        <p:txBody>
          <a:bodyPr>
            <a:normAutofit/>
          </a:bodyPr>
          <a:lstStyle>
            <a:lvl1pPr algn="l">
              <a:defRPr sz="2400">
                <a:solidFill>
                  <a:srgbClr val="A9C00B"/>
                </a:solidFill>
              </a:defRPr>
            </a:lvl1pPr>
          </a:lstStyle>
          <a:p>
            <a:r>
              <a:rPr lang="es-ES_tradnl" dirty="0" err="1" smtClean="0"/>
              <a:t>Click</a:t>
            </a:r>
            <a:r>
              <a:rPr lang="es-ES_tradnl" dirty="0" smtClean="0"/>
              <a:t> to </a:t>
            </a:r>
            <a:r>
              <a:rPr lang="es-ES_tradnl" dirty="0" err="1" smtClean="0"/>
              <a:t>add</a:t>
            </a:r>
            <a:r>
              <a:rPr lang="es-ES_tradnl" dirty="0" smtClean="0"/>
              <a:t> </a:t>
            </a:r>
            <a:r>
              <a:rPr lang="es-ES_tradnl" dirty="0" err="1" smtClean="0"/>
              <a:t>title</a:t>
            </a:r>
            <a:endParaRPr lang="en-GB" dirty="0"/>
          </a:p>
        </p:txBody>
      </p:sp>
    </p:spTree>
    <p:extLst>
      <p:ext uri="{BB962C8B-B14F-4D97-AF65-F5344CB8AC3E}">
        <p14:creationId xmlns:p14="http://schemas.microsoft.com/office/powerpoint/2010/main" val="116576697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and objects">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3" name="Marcador de contenido 2"/>
          <p:cNvSpPr>
            <a:spLocks noGrp="1"/>
          </p:cNvSpPr>
          <p:nvPr>
            <p:ph idx="1" hasCustomPrompt="1"/>
          </p:nvPr>
        </p:nvSpPr>
        <p:spPr>
          <a:xfrm>
            <a:off x="1569719" y="1172633"/>
            <a:ext cx="7223443" cy="3361267"/>
          </a:xfrm>
        </p:spPr>
        <p:txBody>
          <a:bodyPr/>
          <a:lstStyle>
            <a:lvl1pPr>
              <a:buClr>
                <a:schemeClr val="tx1"/>
              </a:buClr>
              <a:defRPr>
                <a:solidFill>
                  <a:schemeClr val="bg2">
                    <a:lumMod val="75000"/>
                  </a:schemeClr>
                </a:solidFill>
              </a:defRPr>
            </a:lvl1pPr>
            <a:lvl2pPr>
              <a:defRPr>
                <a:solidFill>
                  <a:schemeClr val="accent6">
                    <a:lumMod val="10000"/>
                  </a:schemeClr>
                </a:solidFill>
              </a:defRPr>
            </a:lvl2pPr>
            <a:lvl3pPr>
              <a:defRPr>
                <a:solidFill>
                  <a:schemeClr val="accent6">
                    <a:lumMod val="10000"/>
                  </a:schemeClr>
                </a:solidFill>
              </a:defRPr>
            </a:lvl3pPr>
            <a:lvl4pPr>
              <a:defRPr>
                <a:solidFill>
                  <a:schemeClr val="accent6">
                    <a:lumMod val="10000"/>
                  </a:schemeClr>
                </a:solidFill>
              </a:defRPr>
            </a:lvl4pPr>
            <a:lvl5pPr>
              <a:defRPr>
                <a:solidFill>
                  <a:schemeClr val="accent6">
                    <a:lumMod val="10000"/>
                  </a:schemeClr>
                </a:solidFill>
              </a:defRPr>
            </a:lvl5pPr>
          </a:lstStyle>
          <a:p>
            <a:pPr lvl="0"/>
            <a:r>
              <a:rPr lang="es-ES_tradnl" dirty="0" err="1"/>
              <a:t>Click</a:t>
            </a:r>
            <a:r>
              <a:rPr lang="es-ES_tradnl" dirty="0"/>
              <a:t> </a:t>
            </a:r>
            <a:r>
              <a:rPr lang="es-ES_tradnl" dirty="0" err="1"/>
              <a:t>to</a:t>
            </a:r>
            <a:r>
              <a:rPr lang="es-ES_tradnl" dirty="0"/>
              <a:t> </a:t>
            </a:r>
            <a:r>
              <a:rPr lang="es-ES_tradnl" dirty="0" err="1"/>
              <a:t>add</a:t>
            </a:r>
            <a:r>
              <a:rPr lang="es-ES_tradnl" dirty="0"/>
              <a:t> </a:t>
            </a:r>
            <a:r>
              <a:rPr lang="es-ES_tradnl" dirty="0" err="1"/>
              <a:t>text</a:t>
            </a:r>
            <a:endParaRPr lang="es-ES_tradnl" dirty="0"/>
          </a:p>
        </p:txBody>
      </p:sp>
      <p:sp>
        <p:nvSpPr>
          <p:cNvPr id="11" name="Título 1"/>
          <p:cNvSpPr>
            <a:spLocks noGrp="1"/>
          </p:cNvSpPr>
          <p:nvPr>
            <p:ph type="title" hasCustomPrompt="1"/>
          </p:nvPr>
        </p:nvSpPr>
        <p:spPr>
          <a:xfrm>
            <a:off x="1569720" y="205979"/>
            <a:ext cx="7223443" cy="857250"/>
          </a:xfrm>
        </p:spPr>
        <p:txBody>
          <a:bodyPr>
            <a:normAutofit/>
          </a:bodyPr>
          <a:lstStyle>
            <a:lvl1pPr algn="l">
              <a:defRPr sz="2400">
                <a:solidFill>
                  <a:schemeClr val="tx1"/>
                </a:solidFill>
              </a:defRPr>
            </a:lvl1pPr>
          </a:lstStyle>
          <a:p>
            <a:r>
              <a:rPr lang="es-ES_tradnl" dirty="0" err="1"/>
              <a:t>Click</a:t>
            </a:r>
            <a:r>
              <a:rPr lang="es-ES_tradnl" dirty="0"/>
              <a:t> to </a:t>
            </a:r>
            <a:r>
              <a:rPr lang="es-ES_tradnl" dirty="0" err="1"/>
              <a:t>add</a:t>
            </a:r>
            <a:r>
              <a:rPr lang="es-ES_tradnl" dirty="0"/>
              <a:t> </a:t>
            </a:r>
            <a:r>
              <a:rPr lang="es-ES_tradnl" dirty="0" err="1"/>
              <a:t>title</a:t>
            </a:r>
            <a:endParaRPr lang="en-GB" dirty="0"/>
          </a:p>
        </p:txBody>
      </p:sp>
    </p:spTree>
    <p:extLst>
      <p:ext uri="{BB962C8B-B14F-4D97-AF65-F5344CB8AC3E}">
        <p14:creationId xmlns:p14="http://schemas.microsoft.com/office/powerpoint/2010/main" val="3527979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4_Title and two objects">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ítulo 1"/>
          <p:cNvSpPr>
            <a:spLocks noGrp="1"/>
          </p:cNvSpPr>
          <p:nvPr>
            <p:ph type="title" hasCustomPrompt="1"/>
          </p:nvPr>
        </p:nvSpPr>
        <p:spPr>
          <a:xfrm>
            <a:off x="1569720" y="205979"/>
            <a:ext cx="7223443" cy="857250"/>
          </a:xfrm>
        </p:spPr>
        <p:txBody>
          <a:bodyPr>
            <a:normAutofit/>
          </a:bodyPr>
          <a:lstStyle>
            <a:lvl1pPr algn="l">
              <a:defRPr sz="2400">
                <a:solidFill>
                  <a:schemeClr val="tx1"/>
                </a:solidFill>
              </a:defRPr>
            </a:lvl1pPr>
          </a:lstStyle>
          <a:p>
            <a:r>
              <a:rPr lang="es-ES_tradnl" dirty="0" err="1"/>
              <a:t>Click</a:t>
            </a:r>
            <a:r>
              <a:rPr lang="es-ES_tradnl" dirty="0"/>
              <a:t> to </a:t>
            </a:r>
            <a:r>
              <a:rPr lang="es-ES_tradnl" dirty="0" err="1"/>
              <a:t>add</a:t>
            </a:r>
            <a:r>
              <a:rPr lang="es-ES_tradnl" dirty="0"/>
              <a:t> </a:t>
            </a:r>
            <a:r>
              <a:rPr lang="es-ES_tradnl" dirty="0" err="1"/>
              <a:t>title</a:t>
            </a:r>
            <a:endParaRPr lang="en-GB" dirty="0"/>
          </a:p>
        </p:txBody>
      </p:sp>
      <p:sp>
        <p:nvSpPr>
          <p:cNvPr id="3" name="Marcador de contenido 2"/>
          <p:cNvSpPr>
            <a:spLocks noGrp="1"/>
          </p:cNvSpPr>
          <p:nvPr>
            <p:ph sz="half" idx="1" hasCustomPrompt="1"/>
          </p:nvPr>
        </p:nvSpPr>
        <p:spPr>
          <a:xfrm>
            <a:off x="1569720" y="1200151"/>
            <a:ext cx="3536232" cy="3394472"/>
          </a:xfrm>
        </p:spPr>
        <p:txBody>
          <a:bodyPr>
            <a:normAutofit/>
          </a:bodyPr>
          <a:lstStyle>
            <a:lvl1pPr>
              <a:buClr>
                <a:schemeClr val="tx1"/>
              </a:buClr>
              <a:defRPr sz="1600">
                <a:solidFill>
                  <a:schemeClr val="bg2">
                    <a:lumMod val="75000"/>
                  </a:schemeClr>
                </a:solidFill>
              </a:defRPr>
            </a:lvl1pPr>
            <a:lvl2pPr>
              <a:defRPr sz="1600">
                <a:solidFill>
                  <a:schemeClr val="bg2">
                    <a:lumMod val="75000"/>
                  </a:schemeClr>
                </a:solidFill>
              </a:defRPr>
            </a:lvl2pPr>
            <a:lvl3pPr>
              <a:defRPr sz="16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vl6pPr>
              <a:defRPr sz="1800"/>
            </a:lvl6pPr>
            <a:lvl7pPr>
              <a:defRPr sz="1800"/>
            </a:lvl7pPr>
            <a:lvl8pPr>
              <a:defRPr sz="1800"/>
            </a:lvl8pPr>
            <a:lvl9pPr>
              <a:defRPr sz="1800"/>
            </a:lvl9pPr>
          </a:lstStyle>
          <a:p>
            <a:pPr lvl="0"/>
            <a:r>
              <a:rPr lang="es-ES_tradnl" dirty="0" err="1"/>
              <a:t>Click</a:t>
            </a:r>
            <a:r>
              <a:rPr lang="es-ES_tradnl" dirty="0"/>
              <a:t> </a:t>
            </a:r>
            <a:r>
              <a:rPr lang="es-ES_tradnl" dirty="0" err="1"/>
              <a:t>to</a:t>
            </a:r>
            <a:r>
              <a:rPr lang="es-ES_tradnl" dirty="0"/>
              <a:t> </a:t>
            </a:r>
            <a:r>
              <a:rPr lang="es-ES_tradnl" dirty="0" err="1"/>
              <a:t>add</a:t>
            </a:r>
            <a:r>
              <a:rPr lang="es-ES_tradnl" dirty="0"/>
              <a:t> </a:t>
            </a:r>
            <a:r>
              <a:rPr lang="es-ES_tradnl" dirty="0" err="1"/>
              <a:t>text</a:t>
            </a:r>
            <a:endParaRPr lang="es-ES_tradnl" dirty="0"/>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GB" dirty="0"/>
          </a:p>
        </p:txBody>
      </p:sp>
      <p:sp>
        <p:nvSpPr>
          <p:cNvPr id="4" name="Marcador de contenido 3"/>
          <p:cNvSpPr>
            <a:spLocks noGrp="1"/>
          </p:cNvSpPr>
          <p:nvPr>
            <p:ph sz="half" idx="2" hasCustomPrompt="1"/>
          </p:nvPr>
        </p:nvSpPr>
        <p:spPr>
          <a:xfrm>
            <a:off x="5189219" y="1200151"/>
            <a:ext cx="3603943" cy="3394472"/>
          </a:xfrm>
        </p:spPr>
        <p:txBody>
          <a:bodyPr>
            <a:normAutofit/>
          </a:bodyPr>
          <a:lstStyle>
            <a:lvl1pPr>
              <a:buClr>
                <a:schemeClr val="tx1"/>
              </a:buClr>
              <a:defRPr sz="1600">
                <a:solidFill>
                  <a:schemeClr val="bg2">
                    <a:lumMod val="75000"/>
                  </a:schemeClr>
                </a:solidFill>
              </a:defRPr>
            </a:lvl1pPr>
            <a:lvl2pPr>
              <a:defRPr sz="1600">
                <a:solidFill>
                  <a:schemeClr val="bg2">
                    <a:lumMod val="75000"/>
                  </a:schemeClr>
                </a:solidFill>
              </a:defRPr>
            </a:lvl2pPr>
            <a:lvl3pPr>
              <a:defRPr sz="16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vl6pPr>
              <a:defRPr sz="1800"/>
            </a:lvl6pPr>
            <a:lvl7pPr>
              <a:defRPr sz="1800"/>
            </a:lvl7pPr>
            <a:lvl8pPr>
              <a:defRPr sz="1800"/>
            </a:lvl8pPr>
            <a:lvl9pPr>
              <a:defRPr sz="1800"/>
            </a:lvl9pPr>
          </a:lstStyle>
          <a:p>
            <a:pPr lvl="0"/>
            <a:r>
              <a:rPr lang="es-ES_tradnl" dirty="0" err="1"/>
              <a:t>Click</a:t>
            </a:r>
            <a:r>
              <a:rPr lang="es-ES_tradnl" dirty="0"/>
              <a:t> </a:t>
            </a:r>
            <a:r>
              <a:rPr lang="es-ES_tradnl" dirty="0" err="1"/>
              <a:t>to</a:t>
            </a:r>
            <a:r>
              <a:rPr lang="es-ES_tradnl" dirty="0"/>
              <a:t> </a:t>
            </a:r>
            <a:r>
              <a:rPr lang="es-ES_tradnl" dirty="0" err="1"/>
              <a:t>add</a:t>
            </a:r>
            <a:r>
              <a:rPr lang="es-ES_tradnl" dirty="0"/>
              <a:t> </a:t>
            </a:r>
            <a:r>
              <a:rPr lang="es-ES_tradnl" dirty="0" err="1"/>
              <a:t>text</a:t>
            </a:r>
            <a:endParaRPr lang="es-ES_tradnl" dirty="0"/>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GB" dirty="0"/>
          </a:p>
        </p:txBody>
      </p:sp>
    </p:spTree>
    <p:extLst>
      <p:ext uri="{BB962C8B-B14F-4D97-AF65-F5344CB8AC3E}">
        <p14:creationId xmlns:p14="http://schemas.microsoft.com/office/powerpoint/2010/main" val="1108080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5_Title Slide">
    <p:bg>
      <p:bgPr>
        <a:solidFill>
          <a:srgbClr val="1DAF8E"/>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ítulo 1"/>
          <p:cNvSpPr>
            <a:spLocks noGrp="1"/>
          </p:cNvSpPr>
          <p:nvPr>
            <p:ph type="ctrTitle" hasCustomPrompt="1"/>
          </p:nvPr>
        </p:nvSpPr>
        <p:spPr>
          <a:xfrm>
            <a:off x="388961" y="510540"/>
            <a:ext cx="8386712" cy="1211580"/>
          </a:xfrm>
        </p:spPr>
        <p:txBody>
          <a:bodyPr anchor="b">
            <a:normAutofit/>
          </a:bodyPr>
          <a:lstStyle>
            <a:lvl1pPr algn="l">
              <a:lnSpc>
                <a:spcPct val="80000"/>
              </a:lnSpc>
              <a:defRPr sz="3500" b="1">
                <a:solidFill>
                  <a:srgbClr val="A9C00B"/>
                </a:solidFill>
              </a:defRPr>
            </a:lvl1pPr>
          </a:lstStyle>
          <a:p>
            <a:r>
              <a:rPr lang="es-ES_tradnl" dirty="0" err="1"/>
              <a:t>Click</a:t>
            </a:r>
            <a:r>
              <a:rPr lang="es-ES_tradnl" dirty="0"/>
              <a:t> </a:t>
            </a:r>
            <a:r>
              <a:rPr lang="es-ES_tradnl" dirty="0" err="1"/>
              <a:t>to</a:t>
            </a:r>
            <a:r>
              <a:rPr lang="es-ES_tradnl" dirty="0"/>
              <a:t> </a:t>
            </a:r>
            <a:r>
              <a:rPr lang="es-ES_tradnl" dirty="0" err="1"/>
              <a:t>add</a:t>
            </a:r>
            <a:r>
              <a:rPr lang="es-ES_tradnl" dirty="0"/>
              <a:t> </a:t>
            </a:r>
            <a:r>
              <a:rPr lang="es-ES_tradnl" dirty="0" err="1"/>
              <a:t>title</a:t>
            </a:r>
            <a:endParaRPr lang="en-GB" dirty="0"/>
          </a:p>
        </p:txBody>
      </p:sp>
      <p:sp>
        <p:nvSpPr>
          <p:cNvPr id="3" name="Subtítulo 2"/>
          <p:cNvSpPr>
            <a:spLocks noGrp="1"/>
          </p:cNvSpPr>
          <p:nvPr>
            <p:ph type="subTitle" idx="1" hasCustomPrompt="1"/>
          </p:nvPr>
        </p:nvSpPr>
        <p:spPr>
          <a:xfrm>
            <a:off x="388961" y="2446020"/>
            <a:ext cx="8386711" cy="1699260"/>
          </a:xfrm>
        </p:spPr>
        <p:txBody>
          <a:bodyPr anchor="t">
            <a:normAutofit/>
          </a:bodyPr>
          <a:lstStyle>
            <a:lvl1pPr marL="0" indent="0" algn="l">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dirty="0" err="1"/>
              <a:t>Click</a:t>
            </a:r>
            <a:r>
              <a:rPr lang="es-ES_tradnl" dirty="0"/>
              <a:t> </a:t>
            </a:r>
            <a:r>
              <a:rPr lang="es-ES_tradnl" dirty="0" err="1"/>
              <a:t>to</a:t>
            </a:r>
            <a:r>
              <a:rPr lang="es-ES_tradnl" dirty="0"/>
              <a:t> </a:t>
            </a:r>
            <a:r>
              <a:rPr lang="es-ES_tradnl" dirty="0" err="1"/>
              <a:t>add</a:t>
            </a:r>
            <a:r>
              <a:rPr lang="es-ES_tradnl" dirty="0"/>
              <a:t> </a:t>
            </a:r>
            <a:r>
              <a:rPr lang="es-ES_tradnl" dirty="0" err="1"/>
              <a:t>text</a:t>
            </a:r>
            <a:endParaRPr lang="en-GB" dirty="0"/>
          </a:p>
        </p:txBody>
      </p:sp>
    </p:spTree>
    <p:extLst>
      <p:ext uri="{BB962C8B-B14F-4D97-AF65-F5344CB8AC3E}">
        <p14:creationId xmlns:p14="http://schemas.microsoft.com/office/powerpoint/2010/main" val="363531850"/>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BLANK slide">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7" name="Marcador de contenido 2"/>
          <p:cNvSpPr>
            <a:spLocks noGrp="1"/>
          </p:cNvSpPr>
          <p:nvPr>
            <p:ph idx="1" hasCustomPrompt="1"/>
          </p:nvPr>
        </p:nvSpPr>
        <p:spPr>
          <a:xfrm>
            <a:off x="354843" y="1172633"/>
            <a:ext cx="8438320" cy="3361267"/>
          </a:xfrm>
        </p:spPr>
        <p:txBody>
          <a:bodyPr/>
          <a:lstStyle>
            <a:lvl1pPr>
              <a:buClr>
                <a:schemeClr val="tx1"/>
              </a:buClr>
              <a:defRPr>
                <a:solidFill>
                  <a:schemeClr val="tx1"/>
                </a:solidFill>
              </a:defRPr>
            </a:lvl1pPr>
            <a:lvl2pPr>
              <a:defRPr>
                <a:solidFill>
                  <a:schemeClr val="accent6">
                    <a:lumMod val="10000"/>
                  </a:schemeClr>
                </a:solidFill>
              </a:defRPr>
            </a:lvl2pPr>
            <a:lvl3pPr>
              <a:defRPr>
                <a:solidFill>
                  <a:schemeClr val="accent6">
                    <a:lumMod val="10000"/>
                  </a:schemeClr>
                </a:solidFill>
              </a:defRPr>
            </a:lvl3pPr>
            <a:lvl4pPr>
              <a:defRPr>
                <a:solidFill>
                  <a:schemeClr val="accent6">
                    <a:lumMod val="10000"/>
                  </a:schemeClr>
                </a:solidFill>
              </a:defRPr>
            </a:lvl4pPr>
            <a:lvl5pPr>
              <a:defRPr>
                <a:solidFill>
                  <a:schemeClr val="accent6">
                    <a:lumMod val="10000"/>
                  </a:schemeClr>
                </a:solidFill>
              </a:defRPr>
            </a:lvl5pPr>
          </a:lstStyle>
          <a:p>
            <a:pPr lvl="0"/>
            <a:r>
              <a:rPr lang="es-ES_tradnl" dirty="0" err="1"/>
              <a:t>Click</a:t>
            </a:r>
            <a:r>
              <a:rPr lang="es-ES_tradnl" dirty="0"/>
              <a:t> </a:t>
            </a:r>
            <a:r>
              <a:rPr lang="es-ES_tradnl" dirty="0" err="1"/>
              <a:t>to</a:t>
            </a:r>
            <a:r>
              <a:rPr lang="es-ES_tradnl" dirty="0"/>
              <a:t> </a:t>
            </a:r>
            <a:r>
              <a:rPr lang="es-ES_tradnl" dirty="0" err="1"/>
              <a:t>add</a:t>
            </a:r>
            <a:r>
              <a:rPr lang="es-ES_tradnl" dirty="0"/>
              <a:t> </a:t>
            </a:r>
            <a:r>
              <a:rPr lang="es-ES_tradnl" dirty="0" err="1"/>
              <a:t>text</a:t>
            </a:r>
            <a:endParaRPr lang="es-ES_tradnl" dirty="0"/>
          </a:p>
        </p:txBody>
      </p:sp>
      <p:sp>
        <p:nvSpPr>
          <p:cNvPr id="8" name="Título 1"/>
          <p:cNvSpPr>
            <a:spLocks noGrp="1"/>
          </p:cNvSpPr>
          <p:nvPr>
            <p:ph type="title" hasCustomPrompt="1"/>
          </p:nvPr>
        </p:nvSpPr>
        <p:spPr>
          <a:xfrm>
            <a:off x="354842" y="205979"/>
            <a:ext cx="8438321" cy="857250"/>
          </a:xfrm>
        </p:spPr>
        <p:txBody>
          <a:bodyPr>
            <a:normAutofit/>
          </a:bodyPr>
          <a:lstStyle>
            <a:lvl1pPr algn="l">
              <a:defRPr sz="2400">
                <a:solidFill>
                  <a:srgbClr val="A9C00B"/>
                </a:solidFill>
              </a:defRPr>
            </a:lvl1pPr>
          </a:lstStyle>
          <a:p>
            <a:r>
              <a:rPr lang="es-ES_tradnl" dirty="0" err="1"/>
              <a:t>Click</a:t>
            </a:r>
            <a:r>
              <a:rPr lang="es-ES_tradnl" dirty="0"/>
              <a:t> to </a:t>
            </a:r>
            <a:r>
              <a:rPr lang="es-ES_tradnl" dirty="0" err="1"/>
              <a:t>add</a:t>
            </a:r>
            <a:r>
              <a:rPr lang="es-ES_tradnl" dirty="0"/>
              <a:t> </a:t>
            </a:r>
            <a:r>
              <a:rPr lang="es-ES_tradnl" dirty="0" err="1"/>
              <a:t>title</a:t>
            </a:r>
            <a:endParaRPr lang="en-GB" dirty="0"/>
          </a:p>
        </p:txBody>
      </p:sp>
    </p:spTree>
    <p:extLst>
      <p:ext uri="{BB962C8B-B14F-4D97-AF65-F5344CB8AC3E}">
        <p14:creationId xmlns:p14="http://schemas.microsoft.com/office/powerpoint/2010/main" val="930427464"/>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WELCOME COVER slide">
    <p:bg>
      <p:bgPr>
        <a:solidFill>
          <a:srgbClr val="1DAF8E"/>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4" name="Título 1"/>
          <p:cNvSpPr>
            <a:spLocks noGrp="1"/>
          </p:cNvSpPr>
          <p:nvPr>
            <p:ph type="title" hasCustomPrompt="1"/>
          </p:nvPr>
        </p:nvSpPr>
        <p:spPr>
          <a:xfrm>
            <a:off x="320951" y="2908234"/>
            <a:ext cx="6400572" cy="974553"/>
          </a:xfrm>
        </p:spPr>
        <p:txBody>
          <a:bodyPr>
            <a:normAutofit/>
          </a:bodyPr>
          <a:lstStyle>
            <a:lvl1pPr algn="l">
              <a:defRPr sz="2400">
                <a:solidFill>
                  <a:schemeClr val="tx1"/>
                </a:solidFill>
              </a:defRPr>
            </a:lvl1pPr>
          </a:lstStyle>
          <a:p>
            <a:r>
              <a:rPr lang="es-ES_tradnl" dirty="0" err="1"/>
              <a:t>Click</a:t>
            </a:r>
            <a:r>
              <a:rPr lang="es-ES_tradnl" dirty="0"/>
              <a:t> to </a:t>
            </a:r>
            <a:r>
              <a:rPr lang="es-ES_tradnl" dirty="0" err="1"/>
              <a:t>add</a:t>
            </a:r>
            <a:r>
              <a:rPr lang="es-ES_tradnl" dirty="0"/>
              <a:t> </a:t>
            </a:r>
            <a:r>
              <a:rPr lang="es-ES_tradnl" dirty="0" err="1"/>
              <a:t>title</a:t>
            </a:r>
            <a:endParaRPr lang="en-GB" dirty="0"/>
          </a:p>
        </p:txBody>
      </p:sp>
    </p:spTree>
    <p:extLst>
      <p:ext uri="{BB962C8B-B14F-4D97-AF65-F5344CB8AC3E}">
        <p14:creationId xmlns:p14="http://schemas.microsoft.com/office/powerpoint/2010/main" val="1885852465"/>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objects">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3" name="Marcador de contenido 2"/>
          <p:cNvSpPr>
            <a:spLocks noGrp="1"/>
          </p:cNvSpPr>
          <p:nvPr>
            <p:ph idx="1" hasCustomPrompt="1"/>
          </p:nvPr>
        </p:nvSpPr>
        <p:spPr>
          <a:xfrm>
            <a:off x="1569719" y="1172633"/>
            <a:ext cx="7223443" cy="3361267"/>
          </a:xfrm>
        </p:spPr>
        <p:txBody>
          <a:bodyPr/>
          <a:lstStyle>
            <a:lvl1pPr>
              <a:buClr>
                <a:schemeClr val="tx1"/>
              </a:buClr>
              <a:defRPr>
                <a:solidFill>
                  <a:schemeClr val="bg2">
                    <a:lumMod val="75000"/>
                  </a:schemeClr>
                </a:solidFill>
              </a:defRPr>
            </a:lvl1pPr>
            <a:lvl2pPr>
              <a:defRPr>
                <a:solidFill>
                  <a:schemeClr val="accent6">
                    <a:lumMod val="10000"/>
                  </a:schemeClr>
                </a:solidFill>
              </a:defRPr>
            </a:lvl2pPr>
            <a:lvl3pPr>
              <a:defRPr>
                <a:solidFill>
                  <a:schemeClr val="accent6">
                    <a:lumMod val="10000"/>
                  </a:schemeClr>
                </a:solidFill>
              </a:defRPr>
            </a:lvl3pPr>
            <a:lvl4pPr>
              <a:defRPr>
                <a:solidFill>
                  <a:schemeClr val="accent6">
                    <a:lumMod val="10000"/>
                  </a:schemeClr>
                </a:solidFill>
              </a:defRPr>
            </a:lvl4pPr>
            <a:lvl5pPr>
              <a:defRPr>
                <a:solidFill>
                  <a:schemeClr val="accent6">
                    <a:lumMod val="10000"/>
                  </a:schemeClr>
                </a:solidFill>
              </a:defRPr>
            </a:lvl5pPr>
          </a:lstStyle>
          <a:p>
            <a:pPr lvl="0"/>
            <a:r>
              <a:rPr lang="es-ES_tradnl" dirty="0" err="1"/>
              <a:t>Click</a:t>
            </a:r>
            <a:r>
              <a:rPr lang="es-ES_tradnl" dirty="0"/>
              <a:t> </a:t>
            </a:r>
            <a:r>
              <a:rPr lang="es-ES_tradnl" dirty="0" err="1"/>
              <a:t>to</a:t>
            </a:r>
            <a:r>
              <a:rPr lang="es-ES_tradnl" dirty="0"/>
              <a:t> </a:t>
            </a:r>
            <a:r>
              <a:rPr lang="es-ES_tradnl" dirty="0" err="1"/>
              <a:t>add</a:t>
            </a:r>
            <a:r>
              <a:rPr lang="es-ES_tradnl" dirty="0"/>
              <a:t> </a:t>
            </a:r>
            <a:r>
              <a:rPr lang="es-ES_tradnl" dirty="0" err="1"/>
              <a:t>text</a:t>
            </a:r>
            <a:endParaRPr lang="es-ES_tradnl" dirty="0"/>
          </a:p>
        </p:txBody>
      </p:sp>
      <p:sp>
        <p:nvSpPr>
          <p:cNvPr id="11" name="Título 1"/>
          <p:cNvSpPr>
            <a:spLocks noGrp="1"/>
          </p:cNvSpPr>
          <p:nvPr>
            <p:ph type="title" hasCustomPrompt="1"/>
          </p:nvPr>
        </p:nvSpPr>
        <p:spPr>
          <a:xfrm>
            <a:off x="1569720" y="205979"/>
            <a:ext cx="7223443" cy="857250"/>
          </a:xfrm>
        </p:spPr>
        <p:txBody>
          <a:bodyPr>
            <a:normAutofit/>
          </a:bodyPr>
          <a:lstStyle>
            <a:lvl1pPr algn="l">
              <a:defRPr sz="2400">
                <a:solidFill>
                  <a:schemeClr val="tx1"/>
                </a:solidFill>
              </a:defRPr>
            </a:lvl1pPr>
          </a:lstStyle>
          <a:p>
            <a:r>
              <a:rPr lang="es-ES_tradnl" dirty="0" err="1"/>
              <a:t>Click</a:t>
            </a:r>
            <a:r>
              <a:rPr lang="es-ES_tradnl" dirty="0"/>
              <a:t> to </a:t>
            </a:r>
            <a:r>
              <a:rPr lang="es-ES_tradnl" dirty="0" err="1"/>
              <a:t>add</a:t>
            </a:r>
            <a:r>
              <a:rPr lang="es-ES_tradnl" dirty="0"/>
              <a:t> </a:t>
            </a:r>
            <a:r>
              <a:rPr lang="es-ES_tradnl" dirty="0" err="1"/>
              <a:t>title</a:t>
            </a:r>
            <a:endParaRPr lang="en-GB" dirty="0"/>
          </a:p>
        </p:txBody>
      </p:sp>
    </p:spTree>
    <p:extLst>
      <p:ext uri="{BB962C8B-B14F-4D97-AF65-F5344CB8AC3E}">
        <p14:creationId xmlns:p14="http://schemas.microsoft.com/office/powerpoint/2010/main" val="741940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4_Title and two objects">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ítulo 1"/>
          <p:cNvSpPr>
            <a:spLocks noGrp="1"/>
          </p:cNvSpPr>
          <p:nvPr>
            <p:ph type="title" hasCustomPrompt="1"/>
          </p:nvPr>
        </p:nvSpPr>
        <p:spPr>
          <a:xfrm>
            <a:off x="1569720" y="205979"/>
            <a:ext cx="7223443" cy="857250"/>
          </a:xfrm>
        </p:spPr>
        <p:txBody>
          <a:bodyPr>
            <a:normAutofit/>
          </a:bodyPr>
          <a:lstStyle>
            <a:lvl1pPr algn="l">
              <a:defRPr sz="2400">
                <a:solidFill>
                  <a:schemeClr val="tx1"/>
                </a:solidFill>
              </a:defRPr>
            </a:lvl1pPr>
          </a:lstStyle>
          <a:p>
            <a:r>
              <a:rPr lang="es-ES_tradnl" dirty="0" err="1"/>
              <a:t>Click</a:t>
            </a:r>
            <a:r>
              <a:rPr lang="es-ES_tradnl" dirty="0"/>
              <a:t> to </a:t>
            </a:r>
            <a:r>
              <a:rPr lang="es-ES_tradnl" dirty="0" err="1"/>
              <a:t>add</a:t>
            </a:r>
            <a:r>
              <a:rPr lang="es-ES_tradnl" dirty="0"/>
              <a:t> </a:t>
            </a:r>
            <a:r>
              <a:rPr lang="es-ES_tradnl" dirty="0" err="1"/>
              <a:t>title</a:t>
            </a:r>
            <a:endParaRPr lang="en-GB" dirty="0"/>
          </a:p>
        </p:txBody>
      </p:sp>
      <p:sp>
        <p:nvSpPr>
          <p:cNvPr id="3" name="Marcador de contenido 2"/>
          <p:cNvSpPr>
            <a:spLocks noGrp="1"/>
          </p:cNvSpPr>
          <p:nvPr>
            <p:ph sz="half" idx="1" hasCustomPrompt="1"/>
          </p:nvPr>
        </p:nvSpPr>
        <p:spPr>
          <a:xfrm>
            <a:off x="1569720" y="1200151"/>
            <a:ext cx="3536232" cy="3394472"/>
          </a:xfrm>
        </p:spPr>
        <p:txBody>
          <a:bodyPr>
            <a:normAutofit/>
          </a:bodyPr>
          <a:lstStyle>
            <a:lvl1pPr>
              <a:buClr>
                <a:schemeClr val="tx1"/>
              </a:buClr>
              <a:defRPr sz="1600">
                <a:solidFill>
                  <a:schemeClr val="bg2">
                    <a:lumMod val="75000"/>
                  </a:schemeClr>
                </a:solidFill>
              </a:defRPr>
            </a:lvl1pPr>
            <a:lvl2pPr>
              <a:defRPr sz="1600">
                <a:solidFill>
                  <a:schemeClr val="bg2">
                    <a:lumMod val="75000"/>
                  </a:schemeClr>
                </a:solidFill>
              </a:defRPr>
            </a:lvl2pPr>
            <a:lvl3pPr>
              <a:defRPr sz="16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vl6pPr>
              <a:defRPr sz="1800"/>
            </a:lvl6pPr>
            <a:lvl7pPr>
              <a:defRPr sz="1800"/>
            </a:lvl7pPr>
            <a:lvl8pPr>
              <a:defRPr sz="1800"/>
            </a:lvl8pPr>
            <a:lvl9pPr>
              <a:defRPr sz="1800"/>
            </a:lvl9pPr>
          </a:lstStyle>
          <a:p>
            <a:pPr lvl="0"/>
            <a:r>
              <a:rPr lang="es-ES_tradnl" dirty="0" err="1"/>
              <a:t>Click</a:t>
            </a:r>
            <a:r>
              <a:rPr lang="es-ES_tradnl" dirty="0"/>
              <a:t> </a:t>
            </a:r>
            <a:r>
              <a:rPr lang="es-ES_tradnl" dirty="0" err="1"/>
              <a:t>to</a:t>
            </a:r>
            <a:r>
              <a:rPr lang="es-ES_tradnl" dirty="0"/>
              <a:t> </a:t>
            </a:r>
            <a:r>
              <a:rPr lang="es-ES_tradnl" dirty="0" err="1"/>
              <a:t>add</a:t>
            </a:r>
            <a:r>
              <a:rPr lang="es-ES_tradnl" dirty="0"/>
              <a:t> </a:t>
            </a:r>
            <a:r>
              <a:rPr lang="es-ES_tradnl" dirty="0" err="1"/>
              <a:t>text</a:t>
            </a:r>
            <a:endParaRPr lang="es-ES_tradnl" dirty="0"/>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GB" dirty="0"/>
          </a:p>
        </p:txBody>
      </p:sp>
      <p:sp>
        <p:nvSpPr>
          <p:cNvPr id="4" name="Marcador de contenido 3"/>
          <p:cNvSpPr>
            <a:spLocks noGrp="1"/>
          </p:cNvSpPr>
          <p:nvPr>
            <p:ph sz="half" idx="2" hasCustomPrompt="1"/>
          </p:nvPr>
        </p:nvSpPr>
        <p:spPr>
          <a:xfrm>
            <a:off x="5189219" y="1200151"/>
            <a:ext cx="3603943" cy="3394472"/>
          </a:xfrm>
        </p:spPr>
        <p:txBody>
          <a:bodyPr>
            <a:normAutofit/>
          </a:bodyPr>
          <a:lstStyle>
            <a:lvl1pPr>
              <a:buClr>
                <a:schemeClr val="tx1"/>
              </a:buClr>
              <a:defRPr sz="1600">
                <a:solidFill>
                  <a:schemeClr val="bg2">
                    <a:lumMod val="75000"/>
                  </a:schemeClr>
                </a:solidFill>
              </a:defRPr>
            </a:lvl1pPr>
            <a:lvl2pPr>
              <a:defRPr sz="1600">
                <a:solidFill>
                  <a:schemeClr val="bg2">
                    <a:lumMod val="75000"/>
                  </a:schemeClr>
                </a:solidFill>
              </a:defRPr>
            </a:lvl2pPr>
            <a:lvl3pPr>
              <a:defRPr sz="16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vl6pPr>
              <a:defRPr sz="1800"/>
            </a:lvl6pPr>
            <a:lvl7pPr>
              <a:defRPr sz="1800"/>
            </a:lvl7pPr>
            <a:lvl8pPr>
              <a:defRPr sz="1800"/>
            </a:lvl8pPr>
            <a:lvl9pPr>
              <a:defRPr sz="1800"/>
            </a:lvl9pPr>
          </a:lstStyle>
          <a:p>
            <a:pPr lvl="0"/>
            <a:r>
              <a:rPr lang="es-ES_tradnl" dirty="0" err="1"/>
              <a:t>Click</a:t>
            </a:r>
            <a:r>
              <a:rPr lang="es-ES_tradnl" dirty="0"/>
              <a:t> </a:t>
            </a:r>
            <a:r>
              <a:rPr lang="es-ES_tradnl" dirty="0" err="1"/>
              <a:t>to</a:t>
            </a:r>
            <a:r>
              <a:rPr lang="es-ES_tradnl" dirty="0"/>
              <a:t> </a:t>
            </a:r>
            <a:r>
              <a:rPr lang="es-ES_tradnl" dirty="0" err="1"/>
              <a:t>add</a:t>
            </a:r>
            <a:r>
              <a:rPr lang="es-ES_tradnl" dirty="0"/>
              <a:t> </a:t>
            </a:r>
            <a:r>
              <a:rPr lang="es-ES_tradnl" dirty="0" err="1"/>
              <a:t>text</a:t>
            </a:r>
            <a:endParaRPr lang="es-ES_tradnl" dirty="0"/>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GB" dirty="0"/>
          </a:p>
        </p:txBody>
      </p:sp>
    </p:spTree>
    <p:extLst>
      <p:ext uri="{BB962C8B-B14F-4D97-AF65-F5344CB8AC3E}">
        <p14:creationId xmlns:p14="http://schemas.microsoft.com/office/powerpoint/2010/main" val="25785916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5_Title Slide">
    <p:bg>
      <p:bgPr>
        <a:solidFill>
          <a:srgbClr val="1DAF8E"/>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ítulo 1"/>
          <p:cNvSpPr>
            <a:spLocks noGrp="1"/>
          </p:cNvSpPr>
          <p:nvPr>
            <p:ph type="ctrTitle" hasCustomPrompt="1"/>
          </p:nvPr>
        </p:nvSpPr>
        <p:spPr>
          <a:xfrm>
            <a:off x="388961" y="510540"/>
            <a:ext cx="8386712" cy="1211580"/>
          </a:xfrm>
        </p:spPr>
        <p:txBody>
          <a:bodyPr anchor="b">
            <a:normAutofit/>
          </a:bodyPr>
          <a:lstStyle>
            <a:lvl1pPr algn="l">
              <a:lnSpc>
                <a:spcPct val="80000"/>
              </a:lnSpc>
              <a:defRPr sz="3500" b="1">
                <a:solidFill>
                  <a:srgbClr val="A9C00B"/>
                </a:solidFill>
              </a:defRPr>
            </a:lvl1pPr>
          </a:lstStyle>
          <a:p>
            <a:r>
              <a:rPr lang="es-ES_tradnl" dirty="0" err="1"/>
              <a:t>Click</a:t>
            </a:r>
            <a:r>
              <a:rPr lang="es-ES_tradnl" dirty="0"/>
              <a:t> </a:t>
            </a:r>
            <a:r>
              <a:rPr lang="es-ES_tradnl" dirty="0" err="1"/>
              <a:t>to</a:t>
            </a:r>
            <a:r>
              <a:rPr lang="es-ES_tradnl" dirty="0"/>
              <a:t> </a:t>
            </a:r>
            <a:r>
              <a:rPr lang="es-ES_tradnl" dirty="0" err="1"/>
              <a:t>add</a:t>
            </a:r>
            <a:r>
              <a:rPr lang="es-ES_tradnl" dirty="0"/>
              <a:t> </a:t>
            </a:r>
            <a:r>
              <a:rPr lang="es-ES_tradnl" dirty="0" err="1"/>
              <a:t>title</a:t>
            </a:r>
            <a:endParaRPr lang="en-GB" dirty="0"/>
          </a:p>
        </p:txBody>
      </p:sp>
      <p:sp>
        <p:nvSpPr>
          <p:cNvPr id="3" name="Subtítulo 2"/>
          <p:cNvSpPr>
            <a:spLocks noGrp="1"/>
          </p:cNvSpPr>
          <p:nvPr>
            <p:ph type="subTitle" idx="1" hasCustomPrompt="1"/>
          </p:nvPr>
        </p:nvSpPr>
        <p:spPr>
          <a:xfrm>
            <a:off x="388961" y="2446020"/>
            <a:ext cx="8386711" cy="1699260"/>
          </a:xfrm>
        </p:spPr>
        <p:txBody>
          <a:bodyPr anchor="t">
            <a:normAutofit/>
          </a:bodyPr>
          <a:lstStyle>
            <a:lvl1pPr marL="0" indent="0" algn="l">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dirty="0" err="1"/>
              <a:t>Click</a:t>
            </a:r>
            <a:r>
              <a:rPr lang="es-ES_tradnl" dirty="0"/>
              <a:t> </a:t>
            </a:r>
            <a:r>
              <a:rPr lang="es-ES_tradnl" dirty="0" err="1"/>
              <a:t>to</a:t>
            </a:r>
            <a:r>
              <a:rPr lang="es-ES_tradnl" dirty="0"/>
              <a:t> </a:t>
            </a:r>
            <a:r>
              <a:rPr lang="es-ES_tradnl" dirty="0" err="1"/>
              <a:t>add</a:t>
            </a:r>
            <a:r>
              <a:rPr lang="es-ES_tradnl" dirty="0"/>
              <a:t> </a:t>
            </a:r>
            <a:r>
              <a:rPr lang="es-ES_tradnl" dirty="0" err="1"/>
              <a:t>text</a:t>
            </a:r>
            <a:endParaRPr lang="en-GB" dirty="0"/>
          </a:p>
        </p:txBody>
      </p:sp>
    </p:spTree>
    <p:extLst>
      <p:ext uri="{BB962C8B-B14F-4D97-AF65-F5344CB8AC3E}">
        <p14:creationId xmlns:p14="http://schemas.microsoft.com/office/powerpoint/2010/main" val="860879089"/>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s-ES_tradnl" dirty="0" err="1"/>
              <a:t>Click</a:t>
            </a:r>
            <a:r>
              <a:rPr lang="es-ES_tradnl" dirty="0"/>
              <a:t> </a:t>
            </a:r>
            <a:r>
              <a:rPr lang="es-ES_tradnl" dirty="0" err="1"/>
              <a:t>to</a:t>
            </a:r>
            <a:r>
              <a:rPr lang="es-ES_tradnl" dirty="0"/>
              <a:t> </a:t>
            </a:r>
            <a:r>
              <a:rPr lang="es-ES_tradnl" dirty="0" err="1"/>
              <a:t>add</a:t>
            </a:r>
            <a:r>
              <a:rPr lang="es-ES_tradnl" dirty="0"/>
              <a:t> </a:t>
            </a:r>
            <a:r>
              <a:rPr lang="es-ES_tradnl" dirty="0" err="1"/>
              <a:t>title</a:t>
            </a:r>
            <a:endParaRPr lang="en-GB" dirty="0"/>
          </a:p>
        </p:txBody>
      </p:sp>
      <p:sp>
        <p:nvSpPr>
          <p:cNvPr id="3" name="Marcador de tex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_tradnl" dirty="0" err="1"/>
              <a:t>Click</a:t>
            </a:r>
            <a:r>
              <a:rPr lang="es-ES_tradnl" dirty="0"/>
              <a:t> </a:t>
            </a:r>
            <a:r>
              <a:rPr lang="es-ES_tradnl" dirty="0" err="1"/>
              <a:t>to</a:t>
            </a:r>
            <a:r>
              <a:rPr lang="es-ES_tradnl" dirty="0"/>
              <a:t> </a:t>
            </a:r>
            <a:r>
              <a:rPr lang="es-ES_tradnl" dirty="0" err="1"/>
              <a:t>add</a:t>
            </a:r>
            <a:r>
              <a:rPr lang="es-ES_tradnl" dirty="0"/>
              <a:t> </a:t>
            </a:r>
            <a:r>
              <a:rPr lang="es-ES_tradnl" dirty="0" err="1"/>
              <a:t>text</a:t>
            </a:r>
            <a:endParaRPr lang="es-ES_tradnl" dirty="0"/>
          </a:p>
          <a:p>
            <a:pPr lvl="1"/>
            <a:r>
              <a:rPr lang="es-ES_tradnl" dirty="0" err="1"/>
              <a:t>Second</a:t>
            </a:r>
            <a:r>
              <a:rPr lang="es-ES_tradnl" dirty="0"/>
              <a:t> </a:t>
            </a:r>
            <a:r>
              <a:rPr lang="es-ES_tradnl" dirty="0" err="1"/>
              <a:t>level</a:t>
            </a:r>
            <a:endParaRPr lang="es-ES_tradnl" dirty="0"/>
          </a:p>
          <a:p>
            <a:pPr lvl="2"/>
            <a:r>
              <a:rPr lang="es-ES_tradnl" dirty="0" err="1"/>
              <a:t>Third</a:t>
            </a:r>
            <a:r>
              <a:rPr lang="es-ES_tradnl" dirty="0"/>
              <a:t> </a:t>
            </a:r>
            <a:r>
              <a:rPr lang="es-ES_tradnl" dirty="0" err="1"/>
              <a:t>level</a:t>
            </a:r>
            <a:endParaRPr lang="es-ES_tradnl" dirty="0"/>
          </a:p>
          <a:p>
            <a:pPr lvl="3"/>
            <a:r>
              <a:rPr lang="es-ES_tradnl" dirty="0" err="1"/>
              <a:t>Fourth</a:t>
            </a:r>
            <a:r>
              <a:rPr lang="es-ES_tradnl" dirty="0"/>
              <a:t> </a:t>
            </a:r>
            <a:r>
              <a:rPr lang="es-ES_tradnl" dirty="0" err="1"/>
              <a:t>level</a:t>
            </a:r>
            <a:endParaRPr lang="es-ES_tradnl" dirty="0"/>
          </a:p>
          <a:p>
            <a:pPr lvl="4"/>
            <a:r>
              <a:rPr lang="es-ES_tradnl" dirty="0" err="1"/>
              <a:t>Fifth</a:t>
            </a:r>
            <a:r>
              <a:rPr lang="es-ES_tradnl" dirty="0"/>
              <a:t> </a:t>
            </a:r>
            <a:r>
              <a:rPr lang="es-ES_tradnl" dirty="0" err="1"/>
              <a:t>level</a:t>
            </a:r>
            <a:endParaRPr lang="en-GB" dirty="0"/>
          </a:p>
        </p:txBody>
      </p:sp>
      <p:sp>
        <p:nvSpPr>
          <p:cNvPr id="6" name="Marcador de número de diapositiva 5"/>
          <p:cNvSpPr>
            <a:spLocks noGrp="1"/>
          </p:cNvSpPr>
          <p:nvPr>
            <p:ph type="sldNum" sz="quarter" idx="4"/>
          </p:nvPr>
        </p:nvSpPr>
        <p:spPr>
          <a:xfrm>
            <a:off x="4319705" y="4767263"/>
            <a:ext cx="479190" cy="273844"/>
          </a:xfrm>
          <a:prstGeom prst="rect">
            <a:avLst/>
          </a:prstGeom>
        </p:spPr>
        <p:txBody>
          <a:bodyPr vert="horz" lIns="91440" tIns="45720" rIns="91440" bIns="45720" rtlCol="0" anchor="ctr"/>
          <a:lstStyle>
            <a:lvl1pPr algn="ctr">
              <a:defRPr sz="1000">
                <a:solidFill>
                  <a:schemeClr val="tx1"/>
                </a:solidFill>
              </a:defRPr>
            </a:lvl1pPr>
          </a:lstStyle>
          <a:p>
            <a:fld id="{E37F9141-69EF-3641-A051-A85456B45D00}" type="slidenum">
              <a:rPr lang="en-GB" smtClean="0"/>
              <a:pPr/>
              <a:t>‹#›</a:t>
            </a:fld>
            <a:endParaRPr lang="en-GB"/>
          </a:p>
        </p:txBody>
      </p:sp>
    </p:spTree>
    <p:extLst>
      <p:ext uri="{BB962C8B-B14F-4D97-AF65-F5344CB8AC3E}">
        <p14:creationId xmlns:p14="http://schemas.microsoft.com/office/powerpoint/2010/main" val="587401257"/>
      </p:ext>
    </p:extLst>
  </p:cSld>
  <p:clrMap bg1="lt1" tx1="dk1" bg2="lt2" tx2="dk2" accent1="accent1" accent2="accent2" accent3="accent3" accent4="accent4" accent5="accent5" accent6="accent6" hlink="hlink" folHlink="folHlink"/>
  <p:sldLayoutIdLst>
    <p:sldLayoutId id="2147483658" r:id="rId1"/>
    <p:sldLayoutId id="2147483650" r:id="rId2"/>
    <p:sldLayoutId id="2147483652" r:id="rId3"/>
    <p:sldLayoutId id="2147483649" r:id="rId4"/>
    <p:sldLayoutId id="2147483655" r:id="rId5"/>
  </p:sldLayoutIdLst>
  <p:hf hdr="0" ftr="0" dt="0"/>
  <p:txStyles>
    <p:titleStyle>
      <a:lvl1pPr algn="ctr" defTabSz="457200" rtl="0" eaLnBrk="1" latinLnBrk="0" hangingPunct="1">
        <a:spcBef>
          <a:spcPct val="0"/>
        </a:spcBef>
        <a:buNone/>
        <a:defRPr sz="3000" b="1" kern="1200" baseline="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1800" kern="1200">
          <a:solidFill>
            <a:schemeClr val="accent6">
              <a:lumMod val="10000"/>
            </a:schemeClr>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chemeClr val="accent6">
              <a:lumMod val="10000"/>
            </a:schemeClr>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accent6">
              <a:lumMod val="10000"/>
            </a:schemeClr>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accent6">
              <a:lumMod val="10000"/>
            </a:schemeClr>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accent6">
              <a:lumMod val="1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s-ES_tradnl" dirty="0" err="1"/>
              <a:t>Click</a:t>
            </a:r>
            <a:r>
              <a:rPr lang="es-ES_tradnl" dirty="0"/>
              <a:t> </a:t>
            </a:r>
            <a:r>
              <a:rPr lang="es-ES_tradnl" dirty="0" err="1"/>
              <a:t>to</a:t>
            </a:r>
            <a:r>
              <a:rPr lang="es-ES_tradnl" dirty="0"/>
              <a:t> </a:t>
            </a:r>
            <a:r>
              <a:rPr lang="es-ES_tradnl" dirty="0" err="1"/>
              <a:t>add</a:t>
            </a:r>
            <a:r>
              <a:rPr lang="es-ES_tradnl" dirty="0"/>
              <a:t> </a:t>
            </a:r>
            <a:r>
              <a:rPr lang="es-ES_tradnl" dirty="0" err="1"/>
              <a:t>title</a:t>
            </a:r>
            <a:endParaRPr lang="en-GB" dirty="0"/>
          </a:p>
        </p:txBody>
      </p:sp>
      <p:sp>
        <p:nvSpPr>
          <p:cNvPr id="3" name="Marcador de tex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_tradnl" dirty="0" err="1"/>
              <a:t>Click</a:t>
            </a:r>
            <a:r>
              <a:rPr lang="es-ES_tradnl" dirty="0"/>
              <a:t> </a:t>
            </a:r>
            <a:r>
              <a:rPr lang="es-ES_tradnl" dirty="0" err="1"/>
              <a:t>to</a:t>
            </a:r>
            <a:r>
              <a:rPr lang="es-ES_tradnl" dirty="0"/>
              <a:t> </a:t>
            </a:r>
            <a:r>
              <a:rPr lang="es-ES_tradnl" dirty="0" err="1"/>
              <a:t>add</a:t>
            </a:r>
            <a:r>
              <a:rPr lang="es-ES_tradnl" dirty="0"/>
              <a:t> </a:t>
            </a:r>
            <a:r>
              <a:rPr lang="es-ES_tradnl" dirty="0" err="1"/>
              <a:t>text</a:t>
            </a:r>
            <a:endParaRPr lang="es-ES_tradnl" dirty="0"/>
          </a:p>
          <a:p>
            <a:pPr lvl="1"/>
            <a:r>
              <a:rPr lang="es-ES_tradnl" dirty="0" err="1"/>
              <a:t>Second</a:t>
            </a:r>
            <a:r>
              <a:rPr lang="es-ES_tradnl" dirty="0"/>
              <a:t> </a:t>
            </a:r>
            <a:r>
              <a:rPr lang="es-ES_tradnl" dirty="0" err="1"/>
              <a:t>level</a:t>
            </a:r>
            <a:endParaRPr lang="es-ES_tradnl" dirty="0"/>
          </a:p>
          <a:p>
            <a:pPr lvl="2"/>
            <a:r>
              <a:rPr lang="es-ES_tradnl" dirty="0" err="1"/>
              <a:t>Third</a:t>
            </a:r>
            <a:r>
              <a:rPr lang="es-ES_tradnl" dirty="0"/>
              <a:t> </a:t>
            </a:r>
            <a:r>
              <a:rPr lang="es-ES_tradnl" dirty="0" err="1"/>
              <a:t>level</a:t>
            </a:r>
            <a:endParaRPr lang="es-ES_tradnl" dirty="0"/>
          </a:p>
          <a:p>
            <a:pPr lvl="3"/>
            <a:r>
              <a:rPr lang="es-ES_tradnl" dirty="0" err="1"/>
              <a:t>Fourth</a:t>
            </a:r>
            <a:r>
              <a:rPr lang="es-ES_tradnl" dirty="0"/>
              <a:t> </a:t>
            </a:r>
            <a:r>
              <a:rPr lang="es-ES_tradnl" dirty="0" err="1"/>
              <a:t>level</a:t>
            </a:r>
            <a:endParaRPr lang="es-ES_tradnl" dirty="0"/>
          </a:p>
          <a:p>
            <a:pPr lvl="4"/>
            <a:r>
              <a:rPr lang="es-ES_tradnl" dirty="0" err="1"/>
              <a:t>Fifth</a:t>
            </a:r>
            <a:r>
              <a:rPr lang="es-ES_tradnl" dirty="0"/>
              <a:t> </a:t>
            </a:r>
            <a:r>
              <a:rPr lang="es-ES_tradnl" dirty="0" err="1"/>
              <a:t>level</a:t>
            </a:r>
            <a:endParaRPr lang="en-GB" dirty="0"/>
          </a:p>
        </p:txBody>
      </p:sp>
      <p:sp>
        <p:nvSpPr>
          <p:cNvPr id="6" name="Marcador de número de diapositiva 5"/>
          <p:cNvSpPr>
            <a:spLocks noGrp="1"/>
          </p:cNvSpPr>
          <p:nvPr>
            <p:ph type="sldNum" sz="quarter" idx="4"/>
          </p:nvPr>
        </p:nvSpPr>
        <p:spPr>
          <a:xfrm>
            <a:off x="4319705" y="4767263"/>
            <a:ext cx="479190" cy="273844"/>
          </a:xfrm>
          <a:prstGeom prst="rect">
            <a:avLst/>
          </a:prstGeom>
        </p:spPr>
        <p:txBody>
          <a:bodyPr vert="horz" lIns="91440" tIns="45720" rIns="91440" bIns="45720" rtlCol="0" anchor="ctr"/>
          <a:lstStyle>
            <a:lvl1pPr algn="ctr">
              <a:defRPr sz="1000">
                <a:solidFill>
                  <a:schemeClr val="tx1"/>
                </a:solidFill>
              </a:defRPr>
            </a:lvl1pPr>
          </a:lstStyle>
          <a:p>
            <a:fld id="{E37F9141-69EF-3641-A051-A85456B45D00}" type="slidenum">
              <a:rPr lang="en-GB" smtClean="0"/>
              <a:pPr/>
              <a:t>‹#›</a:t>
            </a:fld>
            <a:endParaRPr lang="en-GB"/>
          </a:p>
        </p:txBody>
      </p:sp>
    </p:spTree>
    <p:extLst>
      <p:ext uri="{BB962C8B-B14F-4D97-AF65-F5344CB8AC3E}">
        <p14:creationId xmlns:p14="http://schemas.microsoft.com/office/powerpoint/2010/main" val="3791258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hf hdr="0" ftr="0" dt="0"/>
  <p:txStyles>
    <p:titleStyle>
      <a:lvl1pPr algn="ctr" defTabSz="457200" rtl="0" eaLnBrk="1" latinLnBrk="0" hangingPunct="1">
        <a:spcBef>
          <a:spcPct val="0"/>
        </a:spcBef>
        <a:buNone/>
        <a:defRPr sz="3000" b="1" kern="1200" baseline="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1800" kern="1200">
          <a:solidFill>
            <a:schemeClr val="accent6">
              <a:lumMod val="10000"/>
            </a:schemeClr>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chemeClr val="accent6">
              <a:lumMod val="10000"/>
            </a:schemeClr>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accent6">
              <a:lumMod val="10000"/>
            </a:schemeClr>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accent6">
              <a:lumMod val="10000"/>
            </a:schemeClr>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accent6">
              <a:lumMod val="1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s-ES_tradnl" dirty="0" err="1" smtClean="0"/>
              <a:t>Click</a:t>
            </a:r>
            <a:r>
              <a:rPr lang="es-ES_tradnl" dirty="0" smtClean="0"/>
              <a:t> </a:t>
            </a:r>
            <a:r>
              <a:rPr lang="es-ES_tradnl" dirty="0" err="1" smtClean="0"/>
              <a:t>to</a:t>
            </a:r>
            <a:r>
              <a:rPr lang="es-ES_tradnl" dirty="0" smtClean="0"/>
              <a:t> </a:t>
            </a:r>
            <a:r>
              <a:rPr lang="es-ES_tradnl" dirty="0" err="1" smtClean="0"/>
              <a:t>add</a:t>
            </a:r>
            <a:r>
              <a:rPr lang="es-ES_tradnl" dirty="0" smtClean="0"/>
              <a:t> </a:t>
            </a:r>
            <a:r>
              <a:rPr lang="es-ES_tradnl" dirty="0" err="1" smtClean="0"/>
              <a:t>title</a:t>
            </a:r>
            <a:endParaRPr lang="en-GB" dirty="0"/>
          </a:p>
        </p:txBody>
      </p:sp>
      <p:sp>
        <p:nvSpPr>
          <p:cNvPr id="3" name="Marcador de tex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add</a:t>
            </a:r>
            <a:r>
              <a:rPr lang="es-ES_tradnl" dirty="0" smtClean="0"/>
              <a:t> </a:t>
            </a:r>
            <a:r>
              <a:rPr lang="es-ES_tradnl" dirty="0" err="1" smtClean="0"/>
              <a:t>text</a:t>
            </a:r>
            <a:endParaRPr lang="es-ES_tradnl" dirty="0" smtClean="0"/>
          </a:p>
          <a:p>
            <a:pPr lvl="1"/>
            <a:r>
              <a:rPr lang="es-ES_tradnl" dirty="0" err="1" smtClean="0"/>
              <a:t>Second</a:t>
            </a:r>
            <a:r>
              <a:rPr lang="es-ES_tradnl" dirty="0" smtClean="0"/>
              <a:t> </a:t>
            </a:r>
            <a:r>
              <a:rPr lang="es-ES_tradnl" dirty="0" err="1" smtClean="0"/>
              <a:t>level</a:t>
            </a:r>
            <a:endParaRPr lang="es-ES_tradnl" dirty="0" smtClean="0"/>
          </a:p>
          <a:p>
            <a:pPr lvl="2"/>
            <a:r>
              <a:rPr lang="es-ES_tradnl" dirty="0" err="1" smtClean="0"/>
              <a:t>Third</a:t>
            </a:r>
            <a:r>
              <a:rPr lang="es-ES_tradnl" dirty="0" smtClean="0"/>
              <a:t> </a:t>
            </a:r>
            <a:r>
              <a:rPr lang="es-ES_tradnl" dirty="0" err="1" smtClean="0"/>
              <a:t>level</a:t>
            </a:r>
            <a:endParaRPr lang="es-ES_tradnl" dirty="0" smtClean="0"/>
          </a:p>
          <a:p>
            <a:pPr lvl="3"/>
            <a:r>
              <a:rPr lang="es-ES_tradnl" dirty="0" err="1" smtClean="0"/>
              <a:t>Fourth</a:t>
            </a:r>
            <a:r>
              <a:rPr lang="es-ES_tradnl" dirty="0" smtClean="0"/>
              <a:t> </a:t>
            </a:r>
            <a:r>
              <a:rPr lang="es-ES_tradnl" dirty="0" err="1" smtClean="0"/>
              <a:t>level</a:t>
            </a:r>
            <a:endParaRPr lang="es-ES_tradnl" dirty="0" smtClean="0"/>
          </a:p>
          <a:p>
            <a:pPr lvl="4"/>
            <a:r>
              <a:rPr lang="es-ES_tradnl" dirty="0" err="1" smtClean="0"/>
              <a:t>Fifth</a:t>
            </a:r>
            <a:r>
              <a:rPr lang="es-ES_tradnl" dirty="0" smtClean="0"/>
              <a:t> </a:t>
            </a:r>
            <a:r>
              <a:rPr lang="es-ES_tradnl" dirty="0" err="1" smtClean="0"/>
              <a:t>level</a:t>
            </a:r>
            <a:endParaRPr lang="en-GB" dirty="0"/>
          </a:p>
        </p:txBody>
      </p:sp>
      <p:sp>
        <p:nvSpPr>
          <p:cNvPr id="6" name="Marcador de número de diapositiva 5"/>
          <p:cNvSpPr>
            <a:spLocks noGrp="1"/>
          </p:cNvSpPr>
          <p:nvPr>
            <p:ph type="sldNum" sz="quarter" idx="4"/>
          </p:nvPr>
        </p:nvSpPr>
        <p:spPr>
          <a:xfrm>
            <a:off x="4319705" y="4767263"/>
            <a:ext cx="479190" cy="273844"/>
          </a:xfrm>
          <a:prstGeom prst="rect">
            <a:avLst/>
          </a:prstGeom>
        </p:spPr>
        <p:txBody>
          <a:bodyPr vert="horz" lIns="91440" tIns="45720" rIns="91440" bIns="45720" rtlCol="0" anchor="ctr"/>
          <a:lstStyle>
            <a:lvl1pPr algn="ctr">
              <a:defRPr sz="1000">
                <a:solidFill>
                  <a:schemeClr val="tx1"/>
                </a:solidFill>
              </a:defRPr>
            </a:lvl1pPr>
          </a:lstStyle>
          <a:p>
            <a:fld id="{E37F9141-69EF-3641-A051-A85456B45D00}" type="slidenum">
              <a:rPr lang="en-GB" smtClean="0"/>
              <a:pPr/>
              <a:t>‹#›</a:t>
            </a:fld>
            <a:endParaRPr lang="en-GB"/>
          </a:p>
        </p:txBody>
      </p:sp>
    </p:spTree>
    <p:extLst>
      <p:ext uri="{BB962C8B-B14F-4D97-AF65-F5344CB8AC3E}">
        <p14:creationId xmlns:p14="http://schemas.microsoft.com/office/powerpoint/2010/main" val="404272278"/>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Lst>
  <p:timing>
    <p:tnLst>
      <p:par>
        <p:cTn id="1" dur="indefinite" restart="never" nodeType="tmRoot"/>
      </p:par>
    </p:tnLst>
  </p:timing>
  <p:hf hdr="0" ftr="0" dt="0"/>
  <p:txStyles>
    <p:titleStyle>
      <a:lvl1pPr algn="ctr" defTabSz="457200" rtl="0" eaLnBrk="1" latinLnBrk="0" hangingPunct="1">
        <a:spcBef>
          <a:spcPct val="0"/>
        </a:spcBef>
        <a:buNone/>
        <a:defRPr sz="3000" b="1" kern="1200" baseline="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1800" kern="1200">
          <a:solidFill>
            <a:schemeClr val="accent6">
              <a:lumMod val="10000"/>
            </a:schemeClr>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chemeClr val="accent6">
              <a:lumMod val="10000"/>
            </a:schemeClr>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accent6">
              <a:lumMod val="10000"/>
            </a:schemeClr>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accent6">
              <a:lumMod val="10000"/>
            </a:schemeClr>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accent6">
              <a:lumMod val="1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17.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 Id="rId14" Type="http://schemas.openxmlformats.org/officeDocument/2006/relationships/image" Target="../media/image36.png"/></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17.xml"/><Relationship Id="rId5" Type="http://schemas.openxmlformats.org/officeDocument/2006/relationships/image" Target="../media/image40.png"/><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openxmlformats.org/officeDocument/2006/relationships/image" Target="../media/image17.jpeg"/><Relationship Id="rId13" Type="http://schemas.openxmlformats.org/officeDocument/2006/relationships/image" Target="../media/image22.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20.png"/><Relationship Id="rId5" Type="http://schemas.openxmlformats.org/officeDocument/2006/relationships/diagramQuickStyle" Target="../diagrams/quickStyle1.xml"/><Relationship Id="rId10" Type="http://schemas.openxmlformats.org/officeDocument/2006/relationships/image" Target="../media/image19.png"/><Relationship Id="rId4" Type="http://schemas.openxmlformats.org/officeDocument/2006/relationships/diagramLayout" Target="../diagrams/layout1.xml"/><Relationship Id="rId9" Type="http://schemas.openxmlformats.org/officeDocument/2006/relationships/image" Target="../media/image18.png"/><Relationship Id="rId1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txBox="1">
            <a:spLocks/>
          </p:cNvSpPr>
          <p:nvPr/>
        </p:nvSpPr>
        <p:spPr>
          <a:xfrm>
            <a:off x="400842" y="4095229"/>
            <a:ext cx="8208902" cy="1052558"/>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400" b="1" kern="1200" baseline="0">
                <a:solidFill>
                  <a:schemeClr val="tx1"/>
                </a:solidFill>
                <a:latin typeface="+mj-lt"/>
                <a:ea typeface="+mj-ea"/>
                <a:cs typeface="+mj-cs"/>
              </a:defRPr>
            </a:lvl1pPr>
          </a:lstStyle>
          <a:p>
            <a:pPr algn="ctr"/>
            <a:r>
              <a:rPr lang="es-ES_tradnl" sz="2000" b="0" dirty="0" smtClean="0">
                <a:latin typeface="+mn-lt"/>
                <a:ea typeface="Verdana"/>
              </a:rPr>
              <a:t>Michael FEITH</a:t>
            </a:r>
          </a:p>
          <a:p>
            <a:pPr algn="ctr"/>
            <a:r>
              <a:rPr lang="es-ES_tradnl" sz="2000" b="0" dirty="0" err="1" smtClean="0">
                <a:latin typeface="+mn-lt"/>
                <a:ea typeface="Verdana"/>
              </a:rPr>
              <a:t>Policy</a:t>
            </a:r>
            <a:r>
              <a:rPr lang="es-ES_tradnl" sz="2000" b="0" dirty="0" smtClean="0">
                <a:latin typeface="+mn-lt"/>
                <a:ea typeface="Verdana"/>
              </a:rPr>
              <a:t> </a:t>
            </a:r>
            <a:r>
              <a:rPr lang="es-ES_tradnl" sz="2000" b="0" dirty="0" err="1" smtClean="0">
                <a:latin typeface="+mn-lt"/>
                <a:ea typeface="Verdana"/>
              </a:rPr>
              <a:t>Officer</a:t>
            </a:r>
            <a:r>
              <a:rPr lang="es-ES_tradnl" sz="2000" b="0" dirty="0" smtClean="0">
                <a:latin typeface="+mn-lt"/>
                <a:ea typeface="Verdana"/>
              </a:rPr>
              <a:t> InvestEU</a:t>
            </a:r>
          </a:p>
          <a:p>
            <a:pPr algn="ctr"/>
            <a:r>
              <a:rPr lang="en-IE" sz="1600" b="0" dirty="0" smtClean="0">
                <a:latin typeface="+mn-lt"/>
              </a:rPr>
              <a:t>DG Economic and Financial Affairs (ECFIN)</a:t>
            </a:r>
            <a:endParaRPr lang="en-IE" sz="1600" b="0" dirty="0">
              <a:latin typeface="+mn-lt"/>
            </a:endParaRPr>
          </a:p>
          <a:p>
            <a:endParaRPr lang="en-GB" sz="1800" b="0" dirty="0"/>
          </a:p>
        </p:txBody>
      </p:sp>
      <p:sp>
        <p:nvSpPr>
          <p:cNvPr id="2" name="TextBox 1"/>
          <p:cNvSpPr txBox="1"/>
          <p:nvPr/>
        </p:nvSpPr>
        <p:spPr>
          <a:xfrm>
            <a:off x="268905" y="3075768"/>
            <a:ext cx="8984277" cy="400110"/>
          </a:xfrm>
          <a:prstGeom prst="rect">
            <a:avLst/>
          </a:prstGeom>
          <a:noFill/>
        </p:spPr>
        <p:txBody>
          <a:bodyPr wrap="square" rtlCol="0">
            <a:spAutoFit/>
          </a:bodyPr>
          <a:lstStyle/>
          <a:p>
            <a:r>
              <a:rPr lang="en-GB" sz="2000" dirty="0" smtClean="0"/>
              <a:t>Tallinn, 8 </a:t>
            </a:r>
            <a:r>
              <a:rPr lang="en-GB" sz="2000" dirty="0" smtClean="0"/>
              <a:t>April 2022</a:t>
            </a:r>
            <a:endParaRPr lang="en-GB" sz="2000" dirty="0"/>
          </a:p>
        </p:txBody>
      </p:sp>
    </p:spTree>
    <p:extLst>
      <p:ext uri="{BB962C8B-B14F-4D97-AF65-F5344CB8AC3E}">
        <p14:creationId xmlns:p14="http://schemas.microsoft.com/office/powerpoint/2010/main" val="28885007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1629790" y="189454"/>
            <a:ext cx="7223443" cy="857250"/>
          </a:xfrm>
        </p:spPr>
        <p:txBody>
          <a:bodyPr>
            <a:normAutofit/>
          </a:bodyPr>
          <a:lstStyle/>
          <a:p>
            <a:pPr algn="just"/>
            <a:r>
              <a:rPr lang="en-IE" sz="2300" dirty="0"/>
              <a:t>InvestEU </a:t>
            </a:r>
            <a:r>
              <a:rPr lang="en-IE" sz="2300" dirty="0" smtClean="0"/>
              <a:t>Portal: bringing </a:t>
            </a:r>
            <a:r>
              <a:rPr lang="en-IE" sz="2300" dirty="0"/>
              <a:t>together promoters with investors</a:t>
            </a:r>
            <a:endParaRPr lang="en-GB" sz="2300" dirty="0"/>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33112" y="1181190"/>
            <a:ext cx="4318026" cy="3352710"/>
          </a:xfrm>
          <a:prstGeom prst="rect">
            <a:avLst/>
          </a:prstGeom>
        </p:spPr>
      </p:pic>
      <p:sp>
        <p:nvSpPr>
          <p:cNvPr id="6" name="Right Arrow 5"/>
          <p:cNvSpPr/>
          <p:nvPr/>
        </p:nvSpPr>
        <p:spPr>
          <a:xfrm>
            <a:off x="1441208" y="2476337"/>
            <a:ext cx="1586978" cy="75385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E" sz="1200" b="0" i="0" u="none" strike="noStrike" kern="1200" cap="none" spc="0" normalizeH="0" baseline="0" noProof="0" dirty="0">
                <a:ln>
                  <a:noFill/>
                </a:ln>
                <a:solidFill>
                  <a:srgbClr val="FFFFFF"/>
                </a:solidFill>
                <a:effectLst/>
                <a:uLnTx/>
                <a:uFillTx/>
                <a:latin typeface="Verdana"/>
                <a:ea typeface="+mn-ea"/>
                <a:cs typeface="+mn-cs"/>
              </a:rPr>
              <a:t>EU Promoters</a:t>
            </a:r>
            <a:endParaRPr kumimoji="0" lang="en-GB" sz="1200" b="0" i="0" u="none" strike="noStrike" kern="1200" cap="none" spc="0" normalizeH="0" baseline="0" noProof="0" dirty="0">
              <a:ln>
                <a:noFill/>
              </a:ln>
              <a:solidFill>
                <a:srgbClr val="FFFFFF"/>
              </a:solidFill>
              <a:effectLst/>
              <a:uLnTx/>
              <a:uFillTx/>
              <a:latin typeface="Verdana"/>
              <a:ea typeface="+mn-ea"/>
              <a:cs typeface="+mn-cs"/>
            </a:endParaRPr>
          </a:p>
        </p:txBody>
      </p:sp>
      <p:sp>
        <p:nvSpPr>
          <p:cNvPr id="7" name="Left Arrow 6"/>
          <p:cNvSpPr/>
          <p:nvPr/>
        </p:nvSpPr>
        <p:spPr>
          <a:xfrm>
            <a:off x="7351138" y="2469357"/>
            <a:ext cx="1570535" cy="760837"/>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E" sz="1200" b="0" i="0" u="none" strike="noStrike" kern="1200" cap="none" spc="0" normalizeH="0" baseline="0" noProof="0" dirty="0">
                <a:ln>
                  <a:noFill/>
                </a:ln>
                <a:solidFill>
                  <a:srgbClr val="FFFFFF"/>
                </a:solidFill>
                <a:effectLst/>
                <a:uLnTx/>
                <a:uFillTx/>
                <a:latin typeface="Verdana"/>
                <a:ea typeface="+mn-ea"/>
                <a:cs typeface="+mn-cs"/>
              </a:rPr>
              <a:t>International Investors</a:t>
            </a:r>
            <a:endParaRPr kumimoji="0" lang="en-GB" sz="1200" b="0" i="0" u="none" strike="noStrike" kern="1200" cap="none" spc="0" normalizeH="0" baseline="0" noProof="0" dirty="0">
              <a:ln>
                <a:noFill/>
              </a:ln>
              <a:solidFill>
                <a:srgbClr val="FFFFFF"/>
              </a:solidFill>
              <a:effectLst/>
              <a:uLnTx/>
              <a:uFillTx/>
              <a:latin typeface="Verdana"/>
              <a:ea typeface="+mn-ea"/>
              <a:cs typeface="+mn-cs"/>
            </a:endParaRPr>
          </a:p>
        </p:txBody>
      </p:sp>
    </p:spTree>
    <p:extLst>
      <p:ext uri="{BB962C8B-B14F-4D97-AF65-F5344CB8AC3E}">
        <p14:creationId xmlns:p14="http://schemas.microsoft.com/office/powerpoint/2010/main" val="5563955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094932" y="79412"/>
            <a:ext cx="8672332" cy="528996"/>
          </a:xfrm>
        </p:spPr>
        <p:txBody>
          <a:bodyPr>
            <a:normAutofit/>
          </a:bodyPr>
          <a:lstStyle/>
          <a:p>
            <a:r>
              <a:rPr lang="en-IE" dirty="0" smtClean="0"/>
              <a:t>State </a:t>
            </a:r>
            <a:r>
              <a:rPr lang="en-IE" dirty="0"/>
              <a:t>of </a:t>
            </a:r>
            <a:r>
              <a:rPr lang="en-IE" dirty="0" smtClean="0"/>
              <a:t>play</a:t>
            </a:r>
            <a:endParaRPr lang="en-IE" dirty="0"/>
          </a:p>
        </p:txBody>
      </p:sp>
      <p:sp>
        <p:nvSpPr>
          <p:cNvPr id="38" name="TextBox 37"/>
          <p:cNvSpPr txBox="1">
            <a:spLocks noChangeArrowheads="1"/>
          </p:cNvSpPr>
          <p:nvPr/>
        </p:nvSpPr>
        <p:spPr bwMode="auto">
          <a:xfrm rot="10800000" flipV="1">
            <a:off x="6275157" y="243548"/>
            <a:ext cx="28688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1"/>
              </a:buClr>
              <a:buChar char="•"/>
              <a:defRPr sz="2400" i="1">
                <a:solidFill>
                  <a:srgbClr val="0F5494"/>
                </a:solidFill>
                <a:latin typeface="Verdana" pitchFamily="34" charset="0"/>
              </a:defRPr>
            </a:lvl1pPr>
            <a:lvl2pPr marL="742950" indent="-285750">
              <a:spcBef>
                <a:spcPct val="20000"/>
              </a:spcBef>
              <a:buClr>
                <a:srgbClr val="009FBA"/>
              </a:buClr>
              <a:buChar char="•"/>
              <a:defRPr sz="2000" b="1">
                <a:solidFill>
                  <a:srgbClr val="0F5494"/>
                </a:solidFill>
                <a:latin typeface="Verdana" pitchFamily="34" charset="0"/>
              </a:defRPr>
            </a:lvl2pPr>
            <a:lvl3pPr marL="1143000" indent="-228600">
              <a:spcBef>
                <a:spcPct val="20000"/>
              </a:spcBef>
              <a:defRPr sz="1400">
                <a:solidFill>
                  <a:srgbClr val="0F5494"/>
                </a:solidFill>
                <a:latin typeface="Verdana" pitchFamily="34"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altLang="en-US" sz="1400" b="1" i="1" u="none" strike="noStrike" kern="1200" cap="none" spc="0" normalizeH="0" baseline="0" noProof="0" dirty="0">
                <a:ln>
                  <a:noFill/>
                </a:ln>
                <a:solidFill>
                  <a:srgbClr val="008E4D"/>
                </a:solidFill>
                <a:effectLst/>
                <a:uLnTx/>
                <a:uFillTx/>
                <a:latin typeface="Verdana"/>
                <a:ea typeface="+mn-ea"/>
                <a:cs typeface="+mn-cs"/>
              </a:rPr>
              <a:t>as of </a:t>
            </a:r>
            <a:r>
              <a:rPr kumimoji="0" lang="en-US" altLang="en-US" sz="1400" b="1" i="1" u="none" strike="noStrike" kern="1200" cap="none" spc="0" normalizeH="0" baseline="0" noProof="0" dirty="0" smtClean="0">
                <a:ln>
                  <a:noFill/>
                </a:ln>
                <a:solidFill>
                  <a:srgbClr val="008E4D"/>
                </a:solidFill>
                <a:effectLst/>
                <a:uLnTx/>
                <a:uFillTx/>
                <a:latin typeface="Verdana"/>
                <a:ea typeface="+mn-ea"/>
                <a:cs typeface="+mn-cs"/>
              </a:rPr>
              <a:t>end-March 2022</a:t>
            </a:r>
            <a:endParaRPr kumimoji="0" lang="en-US" altLang="en-US" sz="1400" b="1" i="1" u="none" strike="noStrike" kern="1200" cap="none" spc="0" normalizeH="0" baseline="0" noProof="0" dirty="0">
              <a:ln>
                <a:noFill/>
              </a:ln>
              <a:solidFill>
                <a:srgbClr val="008E4D"/>
              </a:solidFill>
              <a:effectLst/>
              <a:uLnTx/>
              <a:uFillTx/>
              <a:latin typeface="Verdana"/>
              <a:ea typeface="+mn-ea"/>
              <a:cs typeface="+mn-cs"/>
            </a:endParaRPr>
          </a:p>
        </p:txBody>
      </p:sp>
      <p:grpSp>
        <p:nvGrpSpPr>
          <p:cNvPr id="39" name="Group 38"/>
          <p:cNvGrpSpPr/>
          <p:nvPr/>
        </p:nvGrpSpPr>
        <p:grpSpPr>
          <a:xfrm>
            <a:off x="5892951" y="802019"/>
            <a:ext cx="2984194" cy="3792989"/>
            <a:chOff x="0" y="0"/>
            <a:chExt cx="3577474" cy="5611796"/>
          </a:xfrm>
        </p:grpSpPr>
        <p:grpSp>
          <p:nvGrpSpPr>
            <p:cNvPr id="40" name="Group 39"/>
            <p:cNvGrpSpPr/>
            <p:nvPr/>
          </p:nvGrpSpPr>
          <p:grpSpPr>
            <a:xfrm>
              <a:off x="5285" y="0"/>
              <a:ext cx="3572189" cy="934497"/>
              <a:chOff x="0" y="0"/>
              <a:chExt cx="3572189" cy="934497"/>
            </a:xfrm>
          </p:grpSpPr>
          <p:pic>
            <p:nvPicPr>
              <p:cNvPr id="61" name="Picture 60"/>
              <p:cNvPicPr>
                <a:picLocks/>
              </p:cNvPicPr>
              <p:nvPr/>
            </p:nvPicPr>
            <p:blipFill rotWithShape="1">
              <a:blip r:embed="rId3" cstate="screen">
                <a:extLst>
                  <a:ext uri="{28A0092B-C50C-407E-A947-70E740481C1C}">
                    <a14:useLocalDpi xmlns:a14="http://schemas.microsoft.com/office/drawing/2010/main"/>
                  </a:ext>
                </a:extLst>
              </a:blip>
              <a:srcRect/>
              <a:stretch/>
            </p:blipFill>
            <p:spPr bwMode="auto">
              <a:xfrm>
                <a:off x="0" y="0"/>
                <a:ext cx="3572189" cy="934497"/>
              </a:xfrm>
              <a:prstGeom prst="rect">
                <a:avLst/>
              </a:prstGeom>
              <a:ln>
                <a:noFill/>
              </a:ln>
              <a:extLst>
                <a:ext uri="{53640926-AAD7-44D8-BBD7-CCE9431645EC}">
                  <a14:shadowObscured xmlns:a14="http://schemas.microsoft.com/office/drawing/2010/main"/>
                </a:ext>
              </a:extLst>
            </p:spPr>
          </p:pic>
          <p:sp>
            <p:nvSpPr>
              <p:cNvPr id="62" name="Text Box 16"/>
              <p:cNvSpPr txBox="1"/>
              <p:nvPr/>
            </p:nvSpPr>
            <p:spPr>
              <a:xfrm>
                <a:off x="10049" y="0"/>
                <a:ext cx="2240280" cy="934085"/>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100" b="0" i="0" u="none" strike="noStrike" kern="0" cap="none" spc="0" normalizeH="0" baseline="0" noProof="0" dirty="0">
                    <a:ln>
                      <a:noFill/>
                    </a:ln>
                    <a:solidFill>
                      <a:srgbClr val="FFFFFF"/>
                    </a:solidFill>
                    <a:effectLst/>
                    <a:uLnTx/>
                    <a:uFillTx/>
                    <a:latin typeface="Calibri"/>
                    <a:ea typeface="Calibri"/>
                    <a:cs typeface="Times New Roman"/>
                  </a:rPr>
                  <a:t>KNOWLEDGE &amp; DIGITAL ECONOMY</a:t>
                </a:r>
                <a:endParaRPr kumimoji="0" lang="en-GB" sz="1100" b="0" i="0" u="none" strike="noStrike" kern="0" cap="none" spc="0" normalizeH="0" baseline="0" noProof="0" dirty="0">
                  <a:ln>
                    <a:noFill/>
                  </a:ln>
                  <a:solidFill>
                    <a:srgbClr val="FFFFFF"/>
                  </a:solidFill>
                  <a:effectLst/>
                  <a:uLnTx/>
                  <a:uFillTx/>
                  <a:latin typeface="Calibri"/>
                  <a:ea typeface="Calibri"/>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smtClean="0">
                    <a:ln>
                      <a:noFill/>
                    </a:ln>
                    <a:solidFill>
                      <a:srgbClr val="FFFFFF"/>
                    </a:solidFill>
                    <a:effectLst/>
                    <a:uLnTx/>
                    <a:uFillTx/>
                    <a:latin typeface="Calibri"/>
                    <a:ea typeface="Calibri"/>
                    <a:cs typeface="Times New Roman"/>
                  </a:rPr>
                  <a:t>718 projects</a:t>
                </a:r>
                <a:endParaRPr kumimoji="0" lang="en-GB" sz="1100" b="0" i="0" u="none" strike="noStrike" kern="0" cap="none" spc="0" normalizeH="0" baseline="0" noProof="0" dirty="0">
                  <a:ln>
                    <a:noFill/>
                  </a:ln>
                  <a:solidFill>
                    <a:srgbClr val="FFFFFF"/>
                  </a:solidFill>
                  <a:effectLst/>
                  <a:uLnTx/>
                  <a:uFillTx/>
                  <a:latin typeface="Calibri"/>
                  <a:ea typeface="Calibri"/>
                  <a:cs typeface="Times New Roman"/>
                </a:endParaRPr>
              </a:p>
            </p:txBody>
          </p:sp>
          <p:pic>
            <p:nvPicPr>
              <p:cNvPr id="63" name="Picture 62"/>
              <p:cNvPicPr>
                <a:picLocks/>
              </p:cNvPicPr>
              <p:nvPr/>
            </p:nvPicPr>
            <p:blipFill rotWithShape="1">
              <a:blip r:embed="rId4" cstate="screen">
                <a:extLst>
                  <a:ext uri="{28A0092B-C50C-407E-A947-70E740481C1C}">
                    <a14:useLocalDpi xmlns:a14="http://schemas.microsoft.com/office/drawing/2010/main"/>
                  </a:ext>
                </a:extLst>
              </a:blip>
              <a:srcRect/>
              <a:stretch/>
            </p:blipFill>
            <p:spPr bwMode="auto">
              <a:xfrm>
                <a:off x="2672862" y="0"/>
                <a:ext cx="899327" cy="934497"/>
              </a:xfrm>
              <a:prstGeom prst="rect">
                <a:avLst/>
              </a:prstGeom>
              <a:ln>
                <a:noFill/>
              </a:ln>
              <a:extLst>
                <a:ext uri="{53640926-AAD7-44D8-BBD7-CCE9431645EC}">
                  <a14:shadowObscured xmlns:a14="http://schemas.microsoft.com/office/drawing/2010/main"/>
                </a:ext>
              </a:extLst>
            </p:spPr>
          </p:pic>
        </p:grpSp>
        <p:grpSp>
          <p:nvGrpSpPr>
            <p:cNvPr id="41" name="Group 40"/>
            <p:cNvGrpSpPr/>
            <p:nvPr/>
          </p:nvGrpSpPr>
          <p:grpSpPr>
            <a:xfrm>
              <a:off x="5285" y="935542"/>
              <a:ext cx="3572189" cy="954555"/>
              <a:chOff x="0" y="-15858"/>
              <a:chExt cx="3572189" cy="954555"/>
            </a:xfrm>
          </p:grpSpPr>
          <p:pic>
            <p:nvPicPr>
              <p:cNvPr id="58" name="Picture 57"/>
              <p:cNvPicPr>
                <a:picLocks/>
              </p:cNvPicPr>
              <p:nvPr/>
            </p:nvPicPr>
            <p:blipFill rotWithShape="1">
              <a:blip r:embed="rId5" cstate="screen">
                <a:extLst>
                  <a:ext uri="{28A0092B-C50C-407E-A947-70E740481C1C}">
                    <a14:useLocalDpi xmlns:a14="http://schemas.microsoft.com/office/drawing/2010/main"/>
                  </a:ext>
                </a:extLst>
              </a:blip>
              <a:srcRect/>
              <a:stretch/>
            </p:blipFill>
            <p:spPr bwMode="auto">
              <a:xfrm>
                <a:off x="0" y="-15858"/>
                <a:ext cx="3572189" cy="934497"/>
              </a:xfrm>
              <a:prstGeom prst="rect">
                <a:avLst/>
              </a:prstGeom>
              <a:ln>
                <a:noFill/>
              </a:ln>
              <a:extLst>
                <a:ext uri="{53640926-AAD7-44D8-BBD7-CCE9431645EC}">
                  <a14:shadowObscured xmlns:a14="http://schemas.microsoft.com/office/drawing/2010/main"/>
                </a:ext>
              </a:extLst>
            </p:spPr>
          </p:pic>
          <p:sp>
            <p:nvSpPr>
              <p:cNvPr id="59" name="Text Box 18"/>
              <p:cNvSpPr txBox="1"/>
              <p:nvPr/>
            </p:nvSpPr>
            <p:spPr>
              <a:xfrm>
                <a:off x="0" y="5024"/>
                <a:ext cx="2310562" cy="933673"/>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100" b="0" i="0" u="none" strike="noStrike" kern="0" cap="none" spc="0" normalizeH="0" baseline="0" noProof="0" dirty="0">
                    <a:ln>
                      <a:noFill/>
                    </a:ln>
                    <a:solidFill>
                      <a:srgbClr val="FFFFFF"/>
                    </a:solidFill>
                    <a:effectLst/>
                    <a:uLnTx/>
                    <a:uFillTx/>
                    <a:latin typeface="Calibri"/>
                    <a:ea typeface="Calibri"/>
                    <a:cs typeface="Times New Roman"/>
                  </a:rPr>
                  <a:t>ENERGY UNION</a:t>
                </a:r>
                <a:endParaRPr kumimoji="0" lang="en-GB" sz="1100" b="0" i="0" u="none" strike="noStrike" kern="0" cap="none" spc="0" normalizeH="0" baseline="0" noProof="0" dirty="0">
                  <a:ln>
                    <a:noFill/>
                  </a:ln>
                  <a:solidFill>
                    <a:srgbClr val="FFFFFF"/>
                  </a:solidFill>
                  <a:effectLst/>
                  <a:uLnTx/>
                  <a:uFillTx/>
                  <a:latin typeface="Calibri"/>
                  <a:ea typeface="Calibri"/>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600" b="1" i="0" u="none" strike="noStrike" kern="0" cap="none" spc="0" normalizeH="0" baseline="0" noProof="0" dirty="0" smtClean="0">
                    <a:ln>
                      <a:noFill/>
                    </a:ln>
                    <a:solidFill>
                      <a:srgbClr val="FFFFFF"/>
                    </a:solidFill>
                    <a:effectLst/>
                    <a:uLnTx/>
                    <a:uFillTx/>
                    <a:latin typeface="Calibri"/>
                    <a:ea typeface="Calibri"/>
                    <a:cs typeface="Times New Roman"/>
                  </a:rPr>
                  <a:t>142 </a:t>
                </a:r>
                <a:r>
                  <a:rPr kumimoji="0" lang="en-GB" sz="1600" b="1" i="0" u="none" strike="noStrike" kern="0" cap="none" spc="0" normalizeH="0" baseline="0" noProof="0" dirty="0">
                    <a:ln>
                      <a:noFill/>
                    </a:ln>
                    <a:solidFill>
                      <a:srgbClr val="FFFFFF"/>
                    </a:solidFill>
                    <a:effectLst/>
                    <a:uLnTx/>
                    <a:uFillTx/>
                    <a:latin typeface="Calibri"/>
                    <a:ea typeface="Calibri"/>
                    <a:cs typeface="Times New Roman"/>
                  </a:rPr>
                  <a:t>projects</a:t>
                </a:r>
                <a:endParaRPr kumimoji="0" lang="en-GB" sz="1100" b="0" i="0" u="none" strike="noStrike" kern="0" cap="none" spc="0" normalizeH="0" baseline="0" noProof="0" dirty="0">
                  <a:ln>
                    <a:noFill/>
                  </a:ln>
                  <a:solidFill>
                    <a:srgbClr val="FFFFFF"/>
                  </a:solidFill>
                  <a:effectLst/>
                  <a:uLnTx/>
                  <a:uFillTx/>
                  <a:latin typeface="Calibri"/>
                  <a:ea typeface="Calibri"/>
                  <a:cs typeface="Times New Roman"/>
                </a:endParaRPr>
              </a:p>
            </p:txBody>
          </p:sp>
          <p:pic>
            <p:nvPicPr>
              <p:cNvPr id="60" name="Picture 59"/>
              <p:cNvPicPr>
                <a:picLocks/>
              </p:cNvPicPr>
              <p:nvPr/>
            </p:nvPicPr>
            <p:blipFill rotWithShape="1">
              <a:blip r:embed="rId6" cstate="screen">
                <a:extLst>
                  <a:ext uri="{28A0092B-C50C-407E-A947-70E740481C1C}">
                    <a14:useLocalDpi xmlns:a14="http://schemas.microsoft.com/office/drawing/2010/main"/>
                  </a:ext>
                </a:extLst>
              </a:blip>
              <a:srcRect/>
              <a:stretch/>
            </p:blipFill>
            <p:spPr bwMode="auto">
              <a:xfrm>
                <a:off x="2662814" y="5023"/>
                <a:ext cx="894304" cy="904352"/>
              </a:xfrm>
              <a:prstGeom prst="rect">
                <a:avLst/>
              </a:prstGeom>
              <a:ln>
                <a:noFill/>
              </a:ln>
              <a:extLst>
                <a:ext uri="{53640926-AAD7-44D8-BBD7-CCE9431645EC}">
                  <a14:shadowObscured xmlns:a14="http://schemas.microsoft.com/office/drawing/2010/main"/>
                </a:ext>
              </a:extLst>
            </p:spPr>
          </p:pic>
        </p:grpSp>
        <p:grpSp>
          <p:nvGrpSpPr>
            <p:cNvPr id="42" name="Group 41"/>
            <p:cNvGrpSpPr/>
            <p:nvPr/>
          </p:nvGrpSpPr>
          <p:grpSpPr>
            <a:xfrm>
              <a:off x="5285" y="1871084"/>
              <a:ext cx="3571875" cy="938530"/>
              <a:chOff x="0" y="0"/>
              <a:chExt cx="3572189" cy="939109"/>
            </a:xfrm>
          </p:grpSpPr>
          <p:pic>
            <p:nvPicPr>
              <p:cNvPr id="55" name="Picture 54"/>
              <p:cNvPicPr>
                <a:picLocks/>
              </p:cNvPicPr>
              <p:nvPr/>
            </p:nvPicPr>
            <p:blipFill rotWithShape="1">
              <a:blip r:embed="rId7" cstate="screen">
                <a:extLst>
                  <a:ext uri="{28A0092B-C50C-407E-A947-70E740481C1C}">
                    <a14:useLocalDpi xmlns:a14="http://schemas.microsoft.com/office/drawing/2010/main"/>
                  </a:ext>
                </a:extLst>
              </a:blip>
              <a:srcRect/>
              <a:stretch/>
            </p:blipFill>
            <p:spPr bwMode="auto">
              <a:xfrm>
                <a:off x="0" y="0"/>
                <a:ext cx="3572189" cy="934497"/>
              </a:xfrm>
              <a:prstGeom prst="rect">
                <a:avLst/>
              </a:prstGeom>
              <a:ln>
                <a:noFill/>
              </a:ln>
              <a:extLst>
                <a:ext uri="{53640926-AAD7-44D8-BBD7-CCE9431645EC}">
                  <a14:shadowObscured xmlns:a14="http://schemas.microsoft.com/office/drawing/2010/main"/>
                </a:ext>
              </a:extLst>
            </p:spPr>
          </p:pic>
          <p:sp>
            <p:nvSpPr>
              <p:cNvPr id="56" name="Text Box 19"/>
              <p:cNvSpPr txBox="1"/>
              <p:nvPr/>
            </p:nvSpPr>
            <p:spPr>
              <a:xfrm>
                <a:off x="0" y="5024"/>
                <a:ext cx="1989455" cy="934085"/>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100" b="0" i="0" u="none" strike="noStrike" kern="0" cap="none" spc="0" normalizeH="0" baseline="0" noProof="0" dirty="0">
                    <a:ln>
                      <a:noFill/>
                    </a:ln>
                    <a:solidFill>
                      <a:srgbClr val="FFFFFF"/>
                    </a:solidFill>
                    <a:effectLst/>
                    <a:uLnTx/>
                    <a:uFillTx/>
                    <a:latin typeface="Calibri"/>
                    <a:ea typeface="Calibri"/>
                    <a:cs typeface="Times New Roman"/>
                  </a:rPr>
                  <a:t>TRANSPORT</a:t>
                </a:r>
                <a:endParaRPr kumimoji="0" lang="en-GB" sz="1100" b="0" i="0" u="none" strike="noStrike" kern="0" cap="none" spc="0" normalizeH="0" baseline="0" noProof="0" dirty="0">
                  <a:ln>
                    <a:noFill/>
                  </a:ln>
                  <a:solidFill>
                    <a:srgbClr val="FFFFFF"/>
                  </a:solidFill>
                  <a:effectLst/>
                  <a:uLnTx/>
                  <a:uFillTx/>
                  <a:latin typeface="Calibri"/>
                  <a:ea typeface="Calibri"/>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600" b="1" i="0" u="none" strike="noStrike" kern="0" cap="none" spc="0" normalizeH="0" baseline="0" noProof="0" dirty="0" smtClean="0">
                    <a:ln>
                      <a:noFill/>
                    </a:ln>
                    <a:solidFill>
                      <a:srgbClr val="FFFFFF"/>
                    </a:solidFill>
                    <a:effectLst/>
                    <a:uLnTx/>
                    <a:uFillTx/>
                    <a:latin typeface="Calibri"/>
                    <a:ea typeface="Calibri"/>
                    <a:cs typeface="Times New Roman"/>
                  </a:rPr>
                  <a:t>194 </a:t>
                </a:r>
                <a:r>
                  <a:rPr kumimoji="0" lang="en-GB" sz="1600" b="1" i="0" u="none" strike="noStrike" kern="0" cap="none" spc="0" normalizeH="0" baseline="0" noProof="0" dirty="0">
                    <a:ln>
                      <a:noFill/>
                    </a:ln>
                    <a:solidFill>
                      <a:srgbClr val="FFFFFF"/>
                    </a:solidFill>
                    <a:effectLst/>
                    <a:uLnTx/>
                    <a:uFillTx/>
                    <a:latin typeface="Calibri"/>
                    <a:ea typeface="Calibri"/>
                    <a:cs typeface="Times New Roman"/>
                  </a:rPr>
                  <a:t>projects</a:t>
                </a:r>
                <a:endParaRPr kumimoji="0" lang="en-GB" sz="1100" b="0" i="0" u="none" strike="noStrike" kern="0" cap="none" spc="0" normalizeH="0" baseline="0" noProof="0" dirty="0">
                  <a:ln>
                    <a:noFill/>
                  </a:ln>
                  <a:solidFill>
                    <a:srgbClr val="FFFFFF"/>
                  </a:solidFill>
                  <a:effectLst/>
                  <a:uLnTx/>
                  <a:uFillTx/>
                  <a:latin typeface="Calibri"/>
                  <a:ea typeface="Calibri"/>
                  <a:cs typeface="Times New Roman"/>
                </a:endParaRPr>
              </a:p>
            </p:txBody>
          </p:sp>
          <p:pic>
            <p:nvPicPr>
              <p:cNvPr id="57" name="Picture 56"/>
              <p:cNvPicPr>
                <a:picLocks/>
              </p:cNvPicPr>
              <p:nvPr/>
            </p:nvPicPr>
            <p:blipFill rotWithShape="1">
              <a:blip r:embed="rId8" cstate="screen">
                <a:extLst>
                  <a:ext uri="{28A0092B-C50C-407E-A947-70E740481C1C}">
                    <a14:useLocalDpi xmlns:a14="http://schemas.microsoft.com/office/drawing/2010/main"/>
                  </a:ext>
                </a:extLst>
              </a:blip>
              <a:srcRect/>
              <a:stretch/>
            </p:blipFill>
            <p:spPr bwMode="auto">
              <a:xfrm>
                <a:off x="2652765" y="0"/>
                <a:ext cx="864159" cy="934497"/>
              </a:xfrm>
              <a:prstGeom prst="rect">
                <a:avLst/>
              </a:prstGeom>
              <a:ln>
                <a:noFill/>
              </a:ln>
              <a:extLst>
                <a:ext uri="{53640926-AAD7-44D8-BBD7-CCE9431645EC}">
                  <a14:shadowObscured xmlns:a14="http://schemas.microsoft.com/office/drawing/2010/main"/>
                </a:ext>
              </a:extLst>
            </p:spPr>
          </p:pic>
        </p:grpSp>
        <p:grpSp>
          <p:nvGrpSpPr>
            <p:cNvPr id="43" name="Group 42"/>
            <p:cNvGrpSpPr/>
            <p:nvPr/>
          </p:nvGrpSpPr>
          <p:grpSpPr>
            <a:xfrm>
              <a:off x="5285" y="2806626"/>
              <a:ext cx="3571875" cy="934085"/>
              <a:chOff x="0" y="0"/>
              <a:chExt cx="3572189" cy="934496"/>
            </a:xfrm>
          </p:grpSpPr>
          <p:pic>
            <p:nvPicPr>
              <p:cNvPr id="52" name="Picture 51"/>
              <p:cNvPicPr>
                <a:picLocks/>
              </p:cNvPicPr>
              <p:nvPr/>
            </p:nvPicPr>
            <p:blipFill rotWithShape="1">
              <a:blip r:embed="rId9" cstate="screen">
                <a:extLst>
                  <a:ext uri="{28A0092B-C50C-407E-A947-70E740481C1C}">
                    <a14:useLocalDpi xmlns:a14="http://schemas.microsoft.com/office/drawing/2010/main"/>
                  </a:ext>
                </a:extLst>
              </a:blip>
              <a:srcRect/>
              <a:stretch/>
            </p:blipFill>
            <p:spPr bwMode="auto">
              <a:xfrm>
                <a:off x="0" y="0"/>
                <a:ext cx="3572189" cy="934496"/>
              </a:xfrm>
              <a:prstGeom prst="rect">
                <a:avLst/>
              </a:prstGeom>
              <a:ln>
                <a:noFill/>
              </a:ln>
              <a:extLst>
                <a:ext uri="{53640926-AAD7-44D8-BBD7-CCE9431645EC}">
                  <a14:shadowObscured xmlns:a14="http://schemas.microsoft.com/office/drawing/2010/main"/>
                </a:ext>
              </a:extLst>
            </p:spPr>
          </p:pic>
          <p:sp>
            <p:nvSpPr>
              <p:cNvPr id="53" name="Text Box 20"/>
              <p:cNvSpPr txBox="1"/>
              <p:nvPr/>
            </p:nvSpPr>
            <p:spPr>
              <a:xfrm>
                <a:off x="0" y="0"/>
                <a:ext cx="2310130" cy="934085"/>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100" b="0" i="0" u="none" strike="noStrike" kern="0" cap="none" spc="0" normalizeH="0" baseline="0" noProof="0" dirty="0">
                    <a:ln>
                      <a:noFill/>
                    </a:ln>
                    <a:solidFill>
                      <a:srgbClr val="FFFFFF"/>
                    </a:solidFill>
                    <a:effectLst/>
                    <a:uLnTx/>
                    <a:uFillTx/>
                    <a:latin typeface="Calibri"/>
                    <a:ea typeface="Calibri"/>
                    <a:cs typeface="Times New Roman"/>
                  </a:rPr>
                  <a:t>SOCIAL INFRASTRUCTURE &amp; OTHER</a:t>
                </a:r>
                <a:endParaRPr kumimoji="0" lang="en-GB" sz="1100" b="0" i="0" u="none" strike="noStrike" kern="0" cap="none" spc="0" normalizeH="0" baseline="0" noProof="0" dirty="0">
                  <a:ln>
                    <a:noFill/>
                  </a:ln>
                  <a:solidFill>
                    <a:sysClr val="windowText" lastClr="000000"/>
                  </a:solidFill>
                  <a:effectLst/>
                  <a:uLnTx/>
                  <a:uFillTx/>
                  <a:latin typeface="Calibri"/>
                  <a:ea typeface="Calibri"/>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600" b="1" i="0" u="none" strike="noStrike" kern="0" cap="none" spc="0" normalizeH="0" baseline="0" noProof="0" dirty="0" smtClean="0">
                    <a:ln>
                      <a:noFill/>
                    </a:ln>
                    <a:solidFill>
                      <a:srgbClr val="FFFFFF"/>
                    </a:solidFill>
                    <a:effectLst/>
                    <a:uLnTx/>
                    <a:uFillTx/>
                    <a:latin typeface="Calibri"/>
                    <a:ea typeface="Calibri"/>
                    <a:cs typeface="Times New Roman"/>
                  </a:rPr>
                  <a:t>484 </a:t>
                </a:r>
                <a:r>
                  <a:rPr kumimoji="0" lang="en-GB" sz="1600" b="1" i="0" u="none" strike="noStrike" kern="0" cap="none" spc="0" normalizeH="0" baseline="0" noProof="0" dirty="0">
                    <a:ln>
                      <a:noFill/>
                    </a:ln>
                    <a:solidFill>
                      <a:srgbClr val="FFFFFF"/>
                    </a:solidFill>
                    <a:effectLst/>
                    <a:uLnTx/>
                    <a:uFillTx/>
                    <a:latin typeface="Calibri"/>
                    <a:ea typeface="Calibri"/>
                    <a:cs typeface="Times New Roman"/>
                  </a:rPr>
                  <a:t>projects</a:t>
                </a:r>
                <a:endParaRPr kumimoji="0" lang="en-GB" sz="1100" b="0" i="0" u="none" strike="noStrike" kern="0" cap="none" spc="0" normalizeH="0" baseline="0" noProof="0" dirty="0">
                  <a:ln>
                    <a:noFill/>
                  </a:ln>
                  <a:solidFill>
                    <a:sysClr val="windowText" lastClr="000000"/>
                  </a:solidFill>
                  <a:effectLst/>
                  <a:uLnTx/>
                  <a:uFillTx/>
                  <a:latin typeface="Calibri"/>
                  <a:ea typeface="Calibri"/>
                  <a:cs typeface="Times New Roman"/>
                </a:endParaRPr>
              </a:p>
            </p:txBody>
          </p:sp>
          <p:pic>
            <p:nvPicPr>
              <p:cNvPr id="54" name="Picture 53"/>
              <p:cNvPicPr>
                <a:picLocks/>
              </p:cNvPicPr>
              <p:nvPr/>
            </p:nvPicPr>
            <p:blipFill rotWithShape="1">
              <a:blip r:embed="rId10" cstate="screen">
                <a:extLst>
                  <a:ext uri="{28A0092B-C50C-407E-A947-70E740481C1C}">
                    <a14:useLocalDpi xmlns:a14="http://schemas.microsoft.com/office/drawing/2010/main"/>
                  </a:ext>
                </a:extLst>
              </a:blip>
              <a:srcRect/>
              <a:stretch/>
            </p:blipFill>
            <p:spPr bwMode="auto">
              <a:xfrm>
                <a:off x="2748225" y="15072"/>
                <a:ext cx="808892" cy="884255"/>
              </a:xfrm>
              <a:prstGeom prst="rect">
                <a:avLst/>
              </a:prstGeom>
              <a:ln>
                <a:noFill/>
              </a:ln>
              <a:extLst>
                <a:ext uri="{53640926-AAD7-44D8-BBD7-CCE9431645EC}">
                  <a14:shadowObscured xmlns:a14="http://schemas.microsoft.com/office/drawing/2010/main"/>
                </a:ext>
              </a:extLst>
            </p:spPr>
          </p:pic>
        </p:grpSp>
        <p:grpSp>
          <p:nvGrpSpPr>
            <p:cNvPr id="44" name="Group 43"/>
            <p:cNvGrpSpPr/>
            <p:nvPr/>
          </p:nvGrpSpPr>
          <p:grpSpPr>
            <a:xfrm>
              <a:off x="5285" y="3742169"/>
              <a:ext cx="3571875" cy="943610"/>
              <a:chOff x="0" y="0"/>
              <a:chExt cx="3572189" cy="943723"/>
            </a:xfrm>
          </p:grpSpPr>
          <p:pic>
            <p:nvPicPr>
              <p:cNvPr id="49" name="Picture 48"/>
              <p:cNvPicPr>
                <a:picLocks/>
              </p:cNvPicPr>
              <p:nvPr/>
            </p:nvPicPr>
            <p:blipFill rotWithShape="1">
              <a:blip r:embed="rId11" cstate="screen">
                <a:extLst>
                  <a:ext uri="{28A0092B-C50C-407E-A947-70E740481C1C}">
                    <a14:useLocalDpi xmlns:a14="http://schemas.microsoft.com/office/drawing/2010/main"/>
                  </a:ext>
                </a:extLst>
              </a:blip>
              <a:srcRect/>
              <a:stretch/>
            </p:blipFill>
            <p:spPr bwMode="auto">
              <a:xfrm>
                <a:off x="0" y="0"/>
                <a:ext cx="3572189" cy="934497"/>
              </a:xfrm>
              <a:prstGeom prst="rect">
                <a:avLst/>
              </a:prstGeom>
              <a:ln>
                <a:noFill/>
              </a:ln>
              <a:extLst>
                <a:ext uri="{53640926-AAD7-44D8-BBD7-CCE9431645EC}">
                  <a14:shadowObscured xmlns:a14="http://schemas.microsoft.com/office/drawing/2010/main"/>
                </a:ext>
              </a:extLst>
            </p:spPr>
          </p:pic>
          <p:sp>
            <p:nvSpPr>
              <p:cNvPr id="50" name="Text Box 21"/>
              <p:cNvSpPr txBox="1"/>
              <p:nvPr/>
            </p:nvSpPr>
            <p:spPr>
              <a:xfrm>
                <a:off x="0" y="10049"/>
                <a:ext cx="2239885" cy="933674"/>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100" b="0" i="0" u="none" strike="noStrike" kern="0" cap="none" spc="0" normalizeH="0" baseline="0" noProof="0" dirty="0">
                    <a:ln>
                      <a:noFill/>
                    </a:ln>
                    <a:solidFill>
                      <a:srgbClr val="FFFFFF"/>
                    </a:solidFill>
                    <a:effectLst/>
                    <a:uLnTx/>
                    <a:uFillTx/>
                    <a:latin typeface="Calibri"/>
                    <a:ea typeface="Calibri"/>
                    <a:cs typeface="Times New Roman"/>
                  </a:rPr>
                  <a:t>RESOURCE &amp;ENVIRONMENT</a:t>
                </a:r>
                <a:endParaRPr kumimoji="0" lang="en-GB" sz="1100" b="0" i="0" u="none" strike="noStrike" kern="0" cap="none" spc="0" normalizeH="0" baseline="0" noProof="0" dirty="0">
                  <a:ln>
                    <a:noFill/>
                  </a:ln>
                  <a:solidFill>
                    <a:sysClr val="windowText" lastClr="000000"/>
                  </a:solidFill>
                  <a:effectLst/>
                  <a:uLnTx/>
                  <a:uFillTx/>
                  <a:latin typeface="Calibri"/>
                  <a:ea typeface="Calibri"/>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600" b="1" i="0" u="none" strike="noStrike" kern="0" cap="none" spc="0" normalizeH="0" baseline="0" noProof="0" dirty="0" smtClean="0">
                    <a:ln>
                      <a:noFill/>
                    </a:ln>
                    <a:solidFill>
                      <a:srgbClr val="FFFFFF"/>
                    </a:solidFill>
                    <a:effectLst/>
                    <a:uLnTx/>
                    <a:uFillTx/>
                    <a:latin typeface="Calibri"/>
                    <a:ea typeface="Calibri"/>
                    <a:cs typeface="Times New Roman"/>
                  </a:rPr>
                  <a:t>221 </a:t>
                </a:r>
                <a:r>
                  <a:rPr kumimoji="0" lang="en-GB" sz="1600" b="1" i="0" u="none" strike="noStrike" kern="0" cap="none" spc="0" normalizeH="0" baseline="0" noProof="0" dirty="0">
                    <a:ln>
                      <a:noFill/>
                    </a:ln>
                    <a:solidFill>
                      <a:srgbClr val="FFFFFF"/>
                    </a:solidFill>
                    <a:effectLst/>
                    <a:uLnTx/>
                    <a:uFillTx/>
                    <a:latin typeface="Calibri"/>
                    <a:ea typeface="Calibri"/>
                    <a:cs typeface="Times New Roman"/>
                  </a:rPr>
                  <a:t>projects</a:t>
                </a:r>
                <a:endParaRPr kumimoji="0" lang="en-GB" sz="1100" b="0" i="0" u="none" strike="noStrike" kern="0" cap="none" spc="0" normalizeH="0" baseline="0" noProof="0" dirty="0">
                  <a:ln>
                    <a:noFill/>
                  </a:ln>
                  <a:solidFill>
                    <a:sysClr val="windowText" lastClr="000000"/>
                  </a:solidFill>
                  <a:effectLst/>
                  <a:uLnTx/>
                  <a:uFillTx/>
                  <a:latin typeface="Calibri"/>
                  <a:ea typeface="Calibri"/>
                  <a:cs typeface="Times New Roman"/>
                </a:endParaRPr>
              </a:p>
            </p:txBody>
          </p:sp>
          <p:pic>
            <p:nvPicPr>
              <p:cNvPr id="51" name="Picture 50"/>
              <p:cNvPicPr>
                <a:picLocks/>
              </p:cNvPicPr>
              <p:nvPr/>
            </p:nvPicPr>
            <p:blipFill rotWithShape="1">
              <a:blip r:embed="rId12" cstate="screen">
                <a:extLst>
                  <a:ext uri="{28A0092B-C50C-407E-A947-70E740481C1C}">
                    <a14:useLocalDpi xmlns:a14="http://schemas.microsoft.com/office/drawing/2010/main"/>
                  </a:ext>
                </a:extLst>
              </a:blip>
              <a:srcRect/>
              <a:stretch/>
            </p:blipFill>
            <p:spPr bwMode="auto">
              <a:xfrm>
                <a:off x="2682910" y="45218"/>
                <a:ext cx="879230" cy="894303"/>
              </a:xfrm>
              <a:prstGeom prst="rect">
                <a:avLst/>
              </a:prstGeom>
              <a:ln>
                <a:noFill/>
              </a:ln>
              <a:extLst>
                <a:ext uri="{53640926-AAD7-44D8-BBD7-CCE9431645EC}">
                  <a14:shadowObscured xmlns:a14="http://schemas.microsoft.com/office/drawing/2010/main"/>
                </a:ext>
              </a:extLst>
            </p:spPr>
          </p:pic>
        </p:grpSp>
        <p:grpSp>
          <p:nvGrpSpPr>
            <p:cNvPr id="45" name="Group 44"/>
            <p:cNvGrpSpPr/>
            <p:nvPr/>
          </p:nvGrpSpPr>
          <p:grpSpPr>
            <a:xfrm>
              <a:off x="0" y="4677711"/>
              <a:ext cx="3576955" cy="934085"/>
              <a:chOff x="0" y="0"/>
              <a:chExt cx="3577213" cy="934497"/>
            </a:xfrm>
          </p:grpSpPr>
          <p:pic>
            <p:nvPicPr>
              <p:cNvPr id="46" name="Picture 45"/>
              <p:cNvPicPr>
                <a:picLocks/>
              </p:cNvPicPr>
              <p:nvPr/>
            </p:nvPicPr>
            <p:blipFill rotWithShape="1">
              <a:blip r:embed="rId13" cstate="screen">
                <a:extLst>
                  <a:ext uri="{28A0092B-C50C-407E-A947-70E740481C1C}">
                    <a14:useLocalDpi xmlns:a14="http://schemas.microsoft.com/office/drawing/2010/main"/>
                  </a:ext>
                </a:extLst>
              </a:blip>
              <a:srcRect/>
              <a:stretch/>
            </p:blipFill>
            <p:spPr bwMode="auto">
              <a:xfrm>
                <a:off x="5024" y="0"/>
                <a:ext cx="3572189" cy="934497"/>
              </a:xfrm>
              <a:prstGeom prst="rect">
                <a:avLst/>
              </a:prstGeom>
              <a:ln>
                <a:noFill/>
              </a:ln>
              <a:extLst>
                <a:ext uri="{53640926-AAD7-44D8-BBD7-CCE9431645EC}">
                  <a14:shadowObscured xmlns:a14="http://schemas.microsoft.com/office/drawing/2010/main"/>
                </a:ext>
              </a:extLst>
            </p:spPr>
          </p:pic>
          <p:sp>
            <p:nvSpPr>
              <p:cNvPr id="47" name="Text Box 22"/>
              <p:cNvSpPr txBox="1"/>
              <p:nvPr/>
            </p:nvSpPr>
            <p:spPr>
              <a:xfrm>
                <a:off x="0" y="0"/>
                <a:ext cx="2411095" cy="934085"/>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srgbClr val="FFFFFF"/>
                    </a:solidFill>
                    <a:effectLst/>
                    <a:uLnTx/>
                    <a:uFillTx/>
                    <a:latin typeface="Calibri"/>
                    <a:ea typeface="Calibri"/>
                    <a:cs typeface="Times New Roman"/>
                  </a:rPr>
                  <a:t>FINANCING FOR SMES &amp; MID-CAPS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smtClean="0">
                    <a:ln>
                      <a:noFill/>
                    </a:ln>
                    <a:solidFill>
                      <a:srgbClr val="FFFFFF"/>
                    </a:solidFill>
                    <a:effectLst/>
                    <a:uLnTx/>
                    <a:uFillTx/>
                    <a:latin typeface="Calibri"/>
                    <a:ea typeface="Calibri"/>
                    <a:cs typeface="Times New Roman"/>
                  </a:rPr>
                  <a:t>646 projects</a:t>
                </a:r>
                <a:endParaRPr kumimoji="0" lang="en-GB" sz="1100" b="0" i="0" u="none" strike="noStrike" kern="0" cap="none" spc="0" normalizeH="0" baseline="0" noProof="0" dirty="0">
                  <a:ln>
                    <a:noFill/>
                  </a:ln>
                  <a:solidFill>
                    <a:srgbClr val="FFFFFF"/>
                  </a:solidFill>
                  <a:effectLst/>
                  <a:uLnTx/>
                  <a:uFillTx/>
                  <a:latin typeface="Calibri"/>
                  <a:ea typeface="Calibri"/>
                  <a:cs typeface="Times New Roman"/>
                </a:endParaRPr>
              </a:p>
            </p:txBody>
          </p:sp>
          <p:pic>
            <p:nvPicPr>
              <p:cNvPr id="48" name="Picture 47"/>
              <p:cNvPicPr>
                <a:picLocks/>
              </p:cNvPicPr>
              <p:nvPr/>
            </p:nvPicPr>
            <p:blipFill rotWithShape="1">
              <a:blip r:embed="rId14" cstate="screen">
                <a:extLst>
                  <a:ext uri="{28A0092B-C50C-407E-A947-70E740481C1C}">
                    <a14:useLocalDpi xmlns:a14="http://schemas.microsoft.com/office/drawing/2010/main"/>
                  </a:ext>
                </a:extLst>
              </a:blip>
              <a:srcRect/>
              <a:stretch/>
            </p:blipFill>
            <p:spPr bwMode="auto">
              <a:xfrm>
                <a:off x="2667838" y="5025"/>
                <a:ext cx="854110" cy="894303"/>
              </a:xfrm>
              <a:prstGeom prst="rect">
                <a:avLst/>
              </a:prstGeom>
              <a:ln>
                <a:noFill/>
              </a:ln>
              <a:extLst>
                <a:ext uri="{53640926-AAD7-44D8-BBD7-CCE9431645EC}">
                  <a14:shadowObscured xmlns:a14="http://schemas.microsoft.com/office/drawing/2010/main"/>
                </a:ext>
              </a:extLst>
            </p:spPr>
          </p:pic>
        </p:grpSp>
      </p:grpSp>
      <p:sp>
        <p:nvSpPr>
          <p:cNvPr id="66" name="TextBox 65"/>
          <p:cNvSpPr txBox="1"/>
          <p:nvPr/>
        </p:nvSpPr>
        <p:spPr>
          <a:xfrm>
            <a:off x="1523107" y="3824802"/>
            <a:ext cx="3734011" cy="923330"/>
          </a:xfrm>
          <a:prstGeom prst="rect">
            <a:avLst/>
          </a:prstGeom>
          <a:noFill/>
        </p:spPr>
        <p:txBody>
          <a:bodyPr wrap="square" rtlCol="0">
            <a:spAutoFit/>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1" i="0" u="none" strike="noStrike" kern="1200" cap="none" spc="0" normalizeH="0" baseline="0" noProof="0" dirty="0" smtClean="0">
                <a:ln>
                  <a:noFill/>
                </a:ln>
                <a:solidFill>
                  <a:srgbClr val="008E4D">
                    <a:lumMod val="75000"/>
                  </a:srgbClr>
                </a:solidFill>
                <a:effectLst/>
                <a:uLnTx/>
                <a:uFillTx/>
                <a:latin typeface="EC Square Sans Pro" panose="020B0506040000020004" pitchFamily="34" charset="0"/>
                <a:ea typeface="+mn-ea"/>
                <a:cs typeface="Arial" charset="0"/>
              </a:rPr>
              <a:t>1369 </a:t>
            </a:r>
            <a:r>
              <a:rPr kumimoji="0" lang="en-GB" sz="1400" b="1" i="0" u="none" strike="noStrike" kern="1200" cap="none" spc="0" normalizeH="0" baseline="0" noProof="0" dirty="0">
                <a:ln>
                  <a:noFill/>
                </a:ln>
                <a:solidFill>
                  <a:srgbClr val="008E4D">
                    <a:lumMod val="75000"/>
                  </a:srgbClr>
                </a:solidFill>
                <a:effectLst/>
                <a:uLnTx/>
                <a:uFillTx/>
                <a:latin typeface="EC Square Sans Pro" panose="020B0506040000020004" pitchFamily="34" charset="0"/>
                <a:ea typeface="+mn-ea"/>
                <a:cs typeface="Arial" charset="0"/>
              </a:rPr>
              <a:t>projects published </a:t>
            </a:r>
            <a:r>
              <a:rPr kumimoji="0" lang="en-GB" sz="1400" b="1" i="0" u="none" strike="noStrike" kern="1200" cap="none" spc="0" normalizeH="0" baseline="0" noProof="0" dirty="0" smtClean="0">
                <a:ln>
                  <a:noFill/>
                </a:ln>
                <a:solidFill>
                  <a:srgbClr val="008E4D">
                    <a:lumMod val="75000"/>
                  </a:srgbClr>
                </a:solidFill>
                <a:effectLst/>
                <a:uLnTx/>
                <a:uFillTx/>
                <a:latin typeface="EC Square Sans Pro" panose="020B0506040000020004" pitchFamily="34" charset="0"/>
                <a:ea typeface="+mn-ea"/>
                <a:cs typeface="Arial" charset="0"/>
              </a:rPr>
              <a:t>as of March</a:t>
            </a:r>
            <a:endParaRPr kumimoji="0" lang="en-GB" sz="1400" b="0" i="0" u="none" strike="noStrike" kern="1200" cap="none" spc="0" normalizeH="0" baseline="0" noProof="0" dirty="0">
              <a:ln>
                <a:noFill/>
              </a:ln>
              <a:solidFill>
                <a:srgbClr val="008E4D">
                  <a:lumMod val="75000"/>
                </a:srgbClr>
              </a:solidFill>
              <a:effectLst/>
              <a:uLnTx/>
              <a:uFillTx/>
              <a:latin typeface="EC Square Sans Pro" panose="020B0506040000020004" pitchFamily="34" charset="0"/>
              <a:ea typeface="+mn-ea"/>
              <a:cs typeface="Arial"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8E4D">
                    <a:lumMod val="75000"/>
                  </a:srgbClr>
                </a:solidFill>
                <a:effectLst/>
                <a:uLnTx/>
                <a:uFillTx/>
                <a:latin typeface="EC Square Sans Pro" panose="020B0506040000020004" pitchFamily="34" charset="0"/>
                <a:ea typeface="+mn-ea"/>
                <a:cs typeface="Arial" charset="0"/>
              </a:rPr>
              <a:t>~</a:t>
            </a:r>
            <a:r>
              <a:rPr kumimoji="0" lang="en-GB" sz="1400" b="0" i="0" u="none" strike="noStrike" kern="1200" cap="none" spc="0" normalizeH="0" baseline="0" noProof="0" dirty="0" smtClean="0">
                <a:ln>
                  <a:noFill/>
                </a:ln>
                <a:solidFill>
                  <a:srgbClr val="008E4D">
                    <a:lumMod val="75000"/>
                  </a:srgbClr>
                </a:solidFill>
                <a:effectLst/>
                <a:uLnTx/>
                <a:uFillTx/>
                <a:latin typeface="EC Square Sans Pro" panose="020B0506040000020004" pitchFamily="34" charset="0"/>
                <a:ea typeface="+mn-ea"/>
                <a:cs typeface="Arial" charset="0"/>
              </a:rPr>
              <a:t>2337 </a:t>
            </a:r>
            <a:r>
              <a:rPr kumimoji="0" lang="en-GB" sz="1400" b="0" i="0" u="none" strike="noStrike" kern="1200" cap="none" spc="0" normalizeH="0" baseline="0" noProof="0" dirty="0">
                <a:ln>
                  <a:noFill/>
                </a:ln>
                <a:solidFill>
                  <a:srgbClr val="008E4D">
                    <a:lumMod val="75000"/>
                  </a:srgbClr>
                </a:solidFill>
                <a:effectLst/>
                <a:uLnTx/>
                <a:uFillTx/>
                <a:latin typeface="EC Square Sans Pro" panose="020B0506040000020004" pitchFamily="34" charset="0"/>
                <a:ea typeface="+mn-ea"/>
                <a:cs typeface="Arial" charset="0"/>
              </a:rPr>
              <a:t>projects submitted</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smtClean="0">
                <a:ln>
                  <a:noFill/>
                </a:ln>
                <a:solidFill>
                  <a:srgbClr val="008E4D">
                    <a:lumMod val="75000"/>
                  </a:srgbClr>
                </a:solidFill>
                <a:effectLst/>
                <a:uLnTx/>
                <a:uFillTx/>
                <a:latin typeface="EC Square Sans Pro" panose="020B0506040000020004" pitchFamily="34" charset="0"/>
                <a:ea typeface="+mn-ea"/>
                <a:cs typeface="Arial" charset="0"/>
              </a:rPr>
              <a:t>~1366 project </a:t>
            </a:r>
            <a:r>
              <a:rPr kumimoji="0" lang="en-GB" sz="1400" b="0" i="0" u="none" strike="noStrike" kern="1200" cap="none" spc="0" normalizeH="0" baseline="0" noProof="0" dirty="0">
                <a:ln>
                  <a:noFill/>
                </a:ln>
                <a:solidFill>
                  <a:srgbClr val="008E4D">
                    <a:lumMod val="75000"/>
                  </a:srgbClr>
                </a:solidFill>
                <a:effectLst/>
                <a:uLnTx/>
                <a:uFillTx/>
                <a:latin typeface="EC Square Sans Pro" panose="020B0506040000020004" pitchFamily="34" charset="0"/>
                <a:ea typeface="+mn-ea"/>
                <a:cs typeface="Arial" charset="0"/>
              </a:rPr>
              <a:t>dots on the </a:t>
            </a:r>
            <a:r>
              <a:rPr kumimoji="0" lang="en-GB" sz="1400" b="0" i="0" u="none" strike="noStrike" kern="1200" cap="none" spc="0" normalizeH="0" baseline="0" noProof="0" dirty="0" smtClean="0">
                <a:ln>
                  <a:noFill/>
                </a:ln>
                <a:solidFill>
                  <a:srgbClr val="008E4D">
                    <a:lumMod val="75000"/>
                  </a:srgbClr>
                </a:solidFill>
                <a:effectLst/>
                <a:uLnTx/>
                <a:uFillTx/>
                <a:latin typeface="EC Square Sans Pro" panose="020B0506040000020004" pitchFamily="34" charset="0"/>
                <a:ea typeface="+mn-ea"/>
                <a:cs typeface="Arial" charset="0"/>
              </a:rPr>
              <a:t>map</a:t>
            </a:r>
            <a:endParaRPr kumimoji="0" lang="en-GB" sz="1400" b="0" i="0" u="none" strike="noStrike" kern="1200" cap="none" spc="0" normalizeH="0" baseline="0" noProof="0" dirty="0">
              <a:ln>
                <a:noFill/>
              </a:ln>
              <a:solidFill>
                <a:srgbClr val="008E4D">
                  <a:lumMod val="75000"/>
                </a:srgbClr>
              </a:solidFill>
              <a:effectLst/>
              <a:uLnTx/>
              <a:uFillTx/>
              <a:latin typeface="EC Square Sans Pro" panose="020B0506040000020004" pitchFamily="34" charset="0"/>
              <a:ea typeface="+mn-ea"/>
              <a:cs typeface="Arial"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smtClean="0">
                <a:ln>
                  <a:noFill/>
                </a:ln>
                <a:solidFill>
                  <a:srgbClr val="008E4D">
                    <a:lumMod val="75000"/>
                  </a:srgbClr>
                </a:solidFill>
                <a:effectLst/>
                <a:uLnTx/>
                <a:uFillTx/>
                <a:latin typeface="EC Square Sans Pro" panose="020B0506040000020004" pitchFamily="34" charset="0"/>
                <a:ea typeface="+mn-ea"/>
                <a:cs typeface="Arial" charset="0"/>
              </a:rPr>
              <a:t>Promoters </a:t>
            </a:r>
            <a:r>
              <a:rPr kumimoji="0" lang="en-GB" sz="1000" b="0" i="0" u="none" strike="noStrike" kern="1200" cap="none" spc="0" normalizeH="0" baseline="0" noProof="0" dirty="0">
                <a:ln>
                  <a:noFill/>
                </a:ln>
                <a:solidFill>
                  <a:srgbClr val="008E4D">
                    <a:lumMod val="75000"/>
                  </a:srgbClr>
                </a:solidFill>
                <a:effectLst/>
                <a:uLnTx/>
                <a:uFillTx/>
                <a:latin typeface="EC Square Sans Pro" panose="020B0506040000020004" pitchFamily="34" charset="0"/>
                <a:ea typeface="+mn-ea"/>
                <a:cs typeface="Arial" charset="0"/>
              </a:rPr>
              <a:t>can choose up to three countries for each project</a:t>
            </a:r>
            <a:r>
              <a:rPr kumimoji="0" lang="en-GB" sz="1200" b="0" i="0" u="none" strike="noStrike" kern="1200" cap="none" spc="0" normalizeH="0" baseline="0" noProof="0" dirty="0">
                <a:ln>
                  <a:noFill/>
                </a:ln>
                <a:solidFill>
                  <a:srgbClr val="008E4D">
                    <a:lumMod val="75000"/>
                  </a:srgbClr>
                </a:solidFill>
                <a:effectLst/>
                <a:uLnTx/>
                <a:uFillTx/>
                <a:latin typeface="EC Square Sans Pro" panose="020B0506040000020004" pitchFamily="34" charset="0"/>
                <a:ea typeface="+mn-ea"/>
                <a:cs typeface="Arial" charset="0"/>
              </a:rPr>
              <a:t>.</a:t>
            </a:r>
          </a:p>
        </p:txBody>
      </p:sp>
      <p:pic>
        <p:nvPicPr>
          <p:cNvPr id="4" name="Picture 3"/>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1699334" y="802019"/>
            <a:ext cx="3258728" cy="2839579"/>
          </a:xfrm>
          <a:prstGeom prst="rect">
            <a:avLst/>
          </a:prstGeom>
        </p:spPr>
      </p:pic>
    </p:spTree>
    <p:extLst>
      <p:ext uri="{BB962C8B-B14F-4D97-AF65-F5344CB8AC3E}">
        <p14:creationId xmlns:p14="http://schemas.microsoft.com/office/powerpoint/2010/main" val="6385504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a:picLocks noChangeAspect="1"/>
          </p:cNvPicPr>
          <p:nvPr/>
        </p:nvPicPr>
        <p:blipFill>
          <a:blip r:embed="rId3"/>
          <a:stretch>
            <a:fillRect/>
          </a:stretch>
        </p:blipFill>
        <p:spPr>
          <a:xfrm>
            <a:off x="1444100" y="1529665"/>
            <a:ext cx="7608467" cy="1237595"/>
          </a:xfrm>
          <a:prstGeom prst="rect">
            <a:avLst/>
          </a:prstGeom>
        </p:spPr>
      </p:pic>
      <p:sp>
        <p:nvSpPr>
          <p:cNvPr id="5" name="Title 4"/>
          <p:cNvSpPr>
            <a:spLocks noGrp="1"/>
          </p:cNvSpPr>
          <p:nvPr>
            <p:ph type="title"/>
          </p:nvPr>
        </p:nvSpPr>
        <p:spPr>
          <a:xfrm>
            <a:off x="1891420" y="562254"/>
            <a:ext cx="6659764" cy="552450"/>
          </a:xfrm>
        </p:spPr>
        <p:txBody>
          <a:bodyPr>
            <a:normAutofit/>
          </a:bodyPr>
          <a:lstStyle/>
          <a:p>
            <a:pPr algn="ctr"/>
            <a:r>
              <a:rPr lang="en-IE" dirty="0" smtClean="0"/>
              <a:t>InvestEU Portal success </a:t>
            </a:r>
            <a:r>
              <a:rPr lang="en-IE" dirty="0"/>
              <a:t>s</a:t>
            </a:r>
            <a:r>
              <a:rPr lang="en-IE" dirty="0" smtClean="0"/>
              <a:t>tories</a:t>
            </a:r>
            <a:endParaRPr lang="en-IE" dirty="0"/>
          </a:p>
        </p:txBody>
      </p:sp>
      <p:pic>
        <p:nvPicPr>
          <p:cNvPr id="18" name="Picture 17"/>
          <p:cNvPicPr>
            <a:picLocks noChangeAspect="1"/>
          </p:cNvPicPr>
          <p:nvPr/>
        </p:nvPicPr>
        <p:blipFill>
          <a:blip r:embed="rId4"/>
          <a:stretch>
            <a:fillRect/>
          </a:stretch>
        </p:blipFill>
        <p:spPr>
          <a:xfrm>
            <a:off x="6226175" y="1623478"/>
            <a:ext cx="1823627" cy="1049967"/>
          </a:xfrm>
          <a:prstGeom prst="rect">
            <a:avLst/>
          </a:prstGeom>
        </p:spPr>
      </p:pic>
      <p:sp>
        <p:nvSpPr>
          <p:cNvPr id="21" name="TextBox 20"/>
          <p:cNvSpPr txBox="1"/>
          <p:nvPr/>
        </p:nvSpPr>
        <p:spPr>
          <a:xfrm>
            <a:off x="1625140" y="1689292"/>
            <a:ext cx="4823011" cy="830997"/>
          </a:xfrm>
          <a:prstGeom prst="rect">
            <a:avLst/>
          </a:prstGeom>
          <a:noFill/>
        </p:spPr>
        <p:txBody>
          <a:bodyPr wrap="square" rtlCol="0">
            <a:spAutoFit/>
          </a:bodyPr>
          <a:lstStyle/>
          <a:p>
            <a:r>
              <a:rPr lang="en-IE" sz="1200" b="1" dirty="0" smtClean="0"/>
              <a:t>Capri (Ireland)</a:t>
            </a:r>
          </a:p>
          <a:p>
            <a:r>
              <a:rPr lang="en-US" sz="1200" dirty="0"/>
              <a:t>BioElectronics device which stimulates the peripheral nervous system  in order to address many of the world’s most pressing healthcare </a:t>
            </a:r>
            <a:r>
              <a:rPr lang="en-US" sz="1200" dirty="0" smtClean="0"/>
              <a:t>needs. </a:t>
            </a:r>
            <a:endParaRPr lang="en-GB" sz="1200" dirty="0"/>
          </a:p>
        </p:txBody>
      </p:sp>
      <p:sp>
        <p:nvSpPr>
          <p:cNvPr id="22" name="Oval 21"/>
          <p:cNvSpPr/>
          <p:nvPr/>
        </p:nvSpPr>
        <p:spPr>
          <a:xfrm>
            <a:off x="8170184" y="1835848"/>
            <a:ext cx="762000" cy="537883"/>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IE" sz="800" dirty="0" smtClean="0">
                <a:solidFill>
                  <a:schemeClr val="bg1"/>
                </a:solidFill>
              </a:rPr>
              <a:t>Health &amp; Digital</a:t>
            </a:r>
            <a:endParaRPr lang="en-GB" sz="800" dirty="0">
              <a:solidFill>
                <a:schemeClr val="bg1"/>
              </a:solidFill>
            </a:endParaRPr>
          </a:p>
        </p:txBody>
      </p:sp>
      <p:pic>
        <p:nvPicPr>
          <p:cNvPr id="11" name="Picture 10"/>
          <p:cNvPicPr>
            <a:picLocks noChangeAspect="1"/>
          </p:cNvPicPr>
          <p:nvPr/>
        </p:nvPicPr>
        <p:blipFill>
          <a:blip r:embed="rId3"/>
          <a:stretch>
            <a:fillRect/>
          </a:stretch>
        </p:blipFill>
        <p:spPr>
          <a:xfrm>
            <a:off x="1444100" y="2848175"/>
            <a:ext cx="7608467" cy="1237595"/>
          </a:xfrm>
          <a:prstGeom prst="rect">
            <a:avLst/>
          </a:prstGeom>
        </p:spPr>
      </p:pic>
      <p:sp>
        <p:nvSpPr>
          <p:cNvPr id="12" name="TextBox 11"/>
          <p:cNvSpPr txBox="1"/>
          <p:nvPr/>
        </p:nvSpPr>
        <p:spPr>
          <a:xfrm>
            <a:off x="1625139" y="3062892"/>
            <a:ext cx="4823011" cy="646331"/>
          </a:xfrm>
          <a:prstGeom prst="rect">
            <a:avLst/>
          </a:prstGeom>
          <a:noFill/>
        </p:spPr>
        <p:txBody>
          <a:bodyPr wrap="square" rtlCol="0">
            <a:spAutoFit/>
          </a:bodyPr>
          <a:lstStyle/>
          <a:p>
            <a:r>
              <a:rPr lang="en-IE" sz="1200" b="1" dirty="0" err="1" smtClean="0"/>
              <a:t>eCustoms</a:t>
            </a:r>
            <a:r>
              <a:rPr lang="en-IE" sz="1200" b="1" dirty="0" smtClean="0"/>
              <a:t> (Spain)</a:t>
            </a:r>
          </a:p>
          <a:p>
            <a:r>
              <a:rPr lang="en-US" sz="1200" dirty="0" smtClean="0"/>
              <a:t>A platform that simplifies and accelerates logistic processes in a company using </a:t>
            </a:r>
            <a:r>
              <a:rPr lang="en-US" sz="1200" dirty="0" err="1" smtClean="0"/>
              <a:t>Blockchain</a:t>
            </a:r>
            <a:r>
              <a:rPr lang="en-US" sz="1200" dirty="0" smtClean="0"/>
              <a:t> technologies. </a:t>
            </a:r>
            <a:endParaRPr lang="en-GB" sz="1200" dirty="0"/>
          </a:p>
        </p:txBody>
      </p:sp>
      <p:pic>
        <p:nvPicPr>
          <p:cNvPr id="3" name="Picture 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501548" y="2957013"/>
            <a:ext cx="1167755" cy="1019918"/>
          </a:xfrm>
          <a:prstGeom prst="rect">
            <a:avLst/>
          </a:prstGeom>
        </p:spPr>
      </p:pic>
      <p:sp>
        <p:nvSpPr>
          <p:cNvPr id="15" name="Oval 14"/>
          <p:cNvSpPr/>
          <p:nvPr/>
        </p:nvSpPr>
        <p:spPr>
          <a:xfrm>
            <a:off x="8170184" y="3091650"/>
            <a:ext cx="762000" cy="537883"/>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IE" sz="800" dirty="0" smtClean="0">
                <a:solidFill>
                  <a:schemeClr val="bg1"/>
                </a:solidFill>
              </a:rPr>
              <a:t>SMEs &amp; Digital</a:t>
            </a:r>
            <a:endParaRPr lang="en-GB" sz="800" dirty="0">
              <a:solidFill>
                <a:schemeClr val="bg1"/>
              </a:solidFill>
            </a:endParaRPr>
          </a:p>
        </p:txBody>
      </p:sp>
    </p:spTree>
    <p:extLst>
      <p:ext uri="{BB962C8B-B14F-4D97-AF65-F5344CB8AC3E}">
        <p14:creationId xmlns:p14="http://schemas.microsoft.com/office/powerpoint/2010/main" val="34510241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9627" y="96286"/>
            <a:ext cx="7223443" cy="857250"/>
          </a:xfrm>
        </p:spPr>
        <p:txBody>
          <a:bodyPr>
            <a:normAutofit/>
          </a:bodyPr>
          <a:lstStyle/>
          <a:p>
            <a:r>
              <a:rPr lang="en-GB" sz="2000" dirty="0"/>
              <a:t>Investment Plan for Europe / EFSI (2015-2020)</a:t>
            </a:r>
          </a:p>
        </p:txBody>
      </p:sp>
      <p:pic>
        <p:nvPicPr>
          <p:cNvPr id="15" name="Picture 1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79459" y="1214751"/>
            <a:ext cx="4347282" cy="2954871"/>
          </a:xfrm>
          <a:prstGeom prst="rect">
            <a:avLst/>
          </a:prstGeom>
        </p:spPr>
      </p:pic>
      <p:sp>
        <p:nvSpPr>
          <p:cNvPr id="4" name="TextBox 3"/>
          <p:cNvSpPr txBox="1"/>
          <p:nvPr/>
        </p:nvSpPr>
        <p:spPr>
          <a:xfrm>
            <a:off x="5926741" y="954465"/>
            <a:ext cx="2910888" cy="4039567"/>
          </a:xfrm>
          <a:prstGeom prst="rect">
            <a:avLst/>
          </a:prstGeom>
          <a:noFill/>
        </p:spPr>
        <p:txBody>
          <a:bodyPr wrap="square" rtlCol="0">
            <a:spAutoFit/>
          </a:bodyPr>
          <a:lstStyle/>
          <a:p>
            <a:pPr defTabSz="685800"/>
            <a:r>
              <a:rPr lang="en-US" sz="1350" dirty="0">
                <a:solidFill>
                  <a:srgbClr val="4D4D4D"/>
                </a:solidFill>
                <a:latin typeface="Arial"/>
              </a:rPr>
              <a:t>The </a:t>
            </a:r>
            <a:r>
              <a:rPr lang="en-US" sz="1350" b="1" dirty="0">
                <a:solidFill>
                  <a:srgbClr val="00529F"/>
                </a:solidFill>
                <a:latin typeface="Arial" panose="020B0604020202020204" pitchFamily="34" charset="0"/>
                <a:ea typeface="Calibri" panose="020F0502020204030204" pitchFamily="34" charset="0"/>
                <a:cs typeface="Times New Roman" panose="02020603050405020304" pitchFamily="18" charset="0"/>
              </a:rPr>
              <a:t>European Fund for Strategic Investments (EFSI) </a:t>
            </a:r>
            <a:r>
              <a:rPr lang="en-US" sz="1350" dirty="0">
                <a:solidFill>
                  <a:srgbClr val="4D4D4D"/>
                </a:solidFill>
                <a:latin typeface="Arial"/>
              </a:rPr>
              <a:t>mobilized - with the help of a </a:t>
            </a:r>
            <a:r>
              <a:rPr lang="en-US" sz="1350" b="1" dirty="0">
                <a:solidFill>
                  <a:srgbClr val="00529F"/>
                </a:solidFill>
                <a:latin typeface="Arial" panose="020B0604020202020204" pitchFamily="34" charset="0"/>
                <a:ea typeface="Calibri" panose="020F0502020204030204" pitchFamily="34" charset="0"/>
                <a:cs typeface="Times New Roman" panose="02020603050405020304" pitchFamily="18" charset="0"/>
              </a:rPr>
              <a:t>EUR 33.5 </a:t>
            </a:r>
            <a:r>
              <a:rPr lang="en-US" sz="1350" b="1" dirty="0" err="1">
                <a:solidFill>
                  <a:srgbClr val="00529F"/>
                </a:solidFill>
                <a:latin typeface="Arial" panose="020B0604020202020204" pitchFamily="34" charset="0"/>
                <a:ea typeface="Calibri" panose="020F0502020204030204" pitchFamily="34" charset="0"/>
                <a:cs typeface="Times New Roman" panose="02020603050405020304" pitchFamily="18" charset="0"/>
              </a:rPr>
              <a:t>bn</a:t>
            </a:r>
            <a:r>
              <a:rPr lang="en-US" sz="1350" dirty="0">
                <a:solidFill>
                  <a:srgbClr val="4D4D4D"/>
                </a:solidFill>
                <a:latin typeface="Arial"/>
              </a:rPr>
              <a:t> guarantee - investments of almost </a:t>
            </a:r>
            <a:r>
              <a:rPr lang="en-US" sz="1350" b="1" dirty="0">
                <a:solidFill>
                  <a:srgbClr val="00529F"/>
                </a:solidFill>
                <a:latin typeface="Arial" panose="020B0604020202020204" pitchFamily="34" charset="0"/>
                <a:ea typeface="Calibri" panose="020F0502020204030204" pitchFamily="34" charset="0"/>
                <a:cs typeface="Times New Roman" panose="02020603050405020304" pitchFamily="18" charset="0"/>
              </a:rPr>
              <a:t>EUR 550 </a:t>
            </a:r>
            <a:r>
              <a:rPr lang="en-US" sz="1350" b="1" dirty="0" err="1">
                <a:solidFill>
                  <a:srgbClr val="00529F"/>
                </a:solidFill>
                <a:latin typeface="Arial" panose="020B0604020202020204" pitchFamily="34" charset="0"/>
                <a:ea typeface="Calibri" panose="020F0502020204030204" pitchFamily="34" charset="0"/>
                <a:cs typeface="Times New Roman" panose="02020603050405020304" pitchFamily="18" charset="0"/>
              </a:rPr>
              <a:t>bn</a:t>
            </a:r>
            <a:r>
              <a:rPr lang="en-US" sz="1350" b="1" dirty="0">
                <a:solidFill>
                  <a:srgbClr val="00529F"/>
                </a:solidFill>
                <a:latin typeface="Arial" panose="020B0604020202020204" pitchFamily="34" charset="0"/>
                <a:ea typeface="Calibri" panose="020F0502020204030204" pitchFamily="34" charset="0"/>
                <a:cs typeface="Times New Roman" panose="02020603050405020304" pitchFamily="18" charset="0"/>
              </a:rPr>
              <a:t> </a:t>
            </a:r>
            <a:r>
              <a:rPr lang="en-US" sz="1350" dirty="0">
                <a:solidFill>
                  <a:srgbClr val="4D4D4D"/>
                </a:solidFill>
                <a:latin typeface="Arial"/>
              </a:rPr>
              <a:t>over 5 years:</a:t>
            </a:r>
          </a:p>
          <a:p>
            <a:pPr defTabSz="685800"/>
            <a:endParaRPr lang="en-US" sz="1350" dirty="0">
              <a:solidFill>
                <a:srgbClr val="4D4D4D"/>
              </a:solidFill>
              <a:latin typeface="Arial"/>
            </a:endParaRPr>
          </a:p>
          <a:p>
            <a:pPr marL="214313" indent="-214313" defTabSz="685800">
              <a:buFont typeface="Arial" panose="020B0604020202020204" pitchFamily="34" charset="0"/>
              <a:buChar char="•"/>
            </a:pPr>
            <a:r>
              <a:rPr lang="en-US" sz="1350" b="1" dirty="0">
                <a:solidFill>
                  <a:srgbClr val="00529F"/>
                </a:solidFill>
                <a:latin typeface="Arial" panose="020B0604020202020204" pitchFamily="34" charset="0"/>
                <a:ea typeface="Calibri" panose="020F0502020204030204" pitchFamily="34" charset="0"/>
                <a:cs typeface="Times New Roman" panose="02020603050405020304" pitchFamily="18" charset="0"/>
              </a:rPr>
              <a:t>733 infrastructure projects </a:t>
            </a:r>
            <a:r>
              <a:rPr lang="en-US" sz="1350" dirty="0">
                <a:solidFill>
                  <a:srgbClr val="4D4D4D"/>
                </a:solidFill>
                <a:latin typeface="Arial" panose="020B0604020202020204" pitchFamily="34" charset="0"/>
                <a:ea typeface="Calibri" panose="020F0502020204030204" pitchFamily="34" charset="0"/>
                <a:cs typeface="Times New Roman" panose="02020603050405020304" pitchFamily="18" charset="0"/>
              </a:rPr>
              <a:t>supported across the EU  </a:t>
            </a:r>
          </a:p>
          <a:p>
            <a:pPr marL="214313" indent="-214313" defTabSz="685800">
              <a:buFont typeface="Arial" panose="020B0604020202020204" pitchFamily="34" charset="0"/>
              <a:buChar char="•"/>
            </a:pPr>
            <a:endParaRPr lang="en-US" sz="1350" dirty="0">
              <a:solidFill>
                <a:srgbClr val="4D4D4D"/>
              </a:solidFill>
              <a:latin typeface="Arial" panose="020B0604020202020204" pitchFamily="34" charset="0"/>
              <a:ea typeface="Calibri" panose="020F0502020204030204" pitchFamily="34" charset="0"/>
              <a:cs typeface="Times New Roman" panose="02020603050405020304" pitchFamily="18" charset="0"/>
            </a:endParaRPr>
          </a:p>
          <a:p>
            <a:pPr marL="214313" indent="-214313" defTabSz="685800">
              <a:buFont typeface="Arial" panose="020B0604020202020204" pitchFamily="34" charset="0"/>
              <a:buChar char="•"/>
            </a:pPr>
            <a:r>
              <a:rPr lang="en-US" sz="1350" b="1" dirty="0">
                <a:solidFill>
                  <a:srgbClr val="00529F"/>
                </a:solidFill>
                <a:latin typeface="Arial" panose="020B0604020202020204" pitchFamily="34" charset="0"/>
                <a:ea typeface="Calibri" panose="020F0502020204030204" pitchFamily="34" charset="0"/>
                <a:cs typeface="Times New Roman" panose="02020603050405020304" pitchFamily="18" charset="0"/>
              </a:rPr>
              <a:t>816 deals or investments in funds </a:t>
            </a:r>
            <a:r>
              <a:rPr lang="en-US" sz="1350" dirty="0">
                <a:solidFill>
                  <a:srgbClr val="4D4D4D"/>
                </a:solidFill>
                <a:latin typeface="Arial" panose="020B0604020202020204" pitchFamily="34" charset="0"/>
                <a:cs typeface="Times New Roman" panose="02020603050405020304" pitchFamily="18" charset="0"/>
              </a:rPr>
              <a:t>for the profit of SMEs</a:t>
            </a:r>
          </a:p>
          <a:p>
            <a:pPr marL="214313" indent="-214313" defTabSz="685800">
              <a:buFont typeface="Arial" panose="020B0604020202020204" pitchFamily="34" charset="0"/>
              <a:buChar char="•"/>
            </a:pPr>
            <a:endParaRPr lang="en-US" sz="1350" dirty="0">
              <a:solidFill>
                <a:srgbClr val="4D4D4D"/>
              </a:solidFill>
              <a:latin typeface="Arial" panose="020B0604020202020204" pitchFamily="34" charset="0"/>
              <a:cs typeface="Times New Roman" panose="02020603050405020304" pitchFamily="18" charset="0"/>
            </a:endParaRPr>
          </a:p>
          <a:p>
            <a:pPr marL="214313" indent="-214313" defTabSz="685800">
              <a:buFont typeface="Arial" panose="020B0604020202020204" pitchFamily="34" charset="0"/>
              <a:buChar char="•"/>
            </a:pPr>
            <a:r>
              <a:rPr lang="en-US" sz="1350" dirty="0">
                <a:solidFill>
                  <a:srgbClr val="4D4D4D"/>
                </a:solidFill>
                <a:latin typeface="Arial" panose="020B0604020202020204" pitchFamily="34" charset="0"/>
                <a:ea typeface="Calibri" panose="020F0502020204030204" pitchFamily="34" charset="0"/>
                <a:cs typeface="Times New Roman" panose="02020603050405020304" pitchFamily="18" charset="0"/>
              </a:rPr>
              <a:t>About </a:t>
            </a:r>
            <a:r>
              <a:rPr lang="en-US" sz="1350" b="1" dirty="0">
                <a:solidFill>
                  <a:srgbClr val="00529F"/>
                </a:solidFill>
                <a:latin typeface="Arial" panose="020B0604020202020204" pitchFamily="34" charset="0"/>
                <a:ea typeface="Calibri" panose="020F0502020204030204" pitchFamily="34" charset="0"/>
                <a:cs typeface="Times New Roman" panose="02020603050405020304" pitchFamily="18" charset="0"/>
              </a:rPr>
              <a:t>1 460 700</a:t>
            </a:r>
            <a:r>
              <a:rPr lang="en-US" sz="1350" dirty="0">
                <a:solidFill>
                  <a:srgbClr val="4D4D4D"/>
                </a:solidFill>
                <a:latin typeface="Arial" panose="020B0604020202020204" pitchFamily="34" charset="0"/>
                <a:ea typeface="Calibri" panose="020F0502020204030204" pitchFamily="34" charset="0"/>
                <a:cs typeface="Times New Roman" panose="02020603050405020304" pitchFamily="18" charset="0"/>
              </a:rPr>
              <a:t> SMEs benefitted from access to financing – support that strengthened the EU economy and created jobs</a:t>
            </a:r>
            <a:endParaRPr lang="en-IE" sz="1350" dirty="0">
              <a:solidFill>
                <a:srgbClr val="4D4D4D"/>
              </a:solidFill>
              <a:latin typeface="Arial"/>
            </a:endParaRPr>
          </a:p>
          <a:p>
            <a:pPr defTabSz="685800"/>
            <a:r>
              <a:rPr lang="en-US" sz="1350" dirty="0">
                <a:solidFill>
                  <a:srgbClr val="4D4D4D"/>
                </a:solidFill>
                <a:latin typeface="Arial"/>
              </a:rPr>
              <a:t> </a:t>
            </a:r>
          </a:p>
          <a:p>
            <a:pPr defTabSz="685800"/>
            <a:endParaRPr lang="en-IE" sz="1350" dirty="0">
              <a:solidFill>
                <a:srgbClr val="4D4D4D"/>
              </a:solidFill>
              <a:latin typeface="Arial"/>
            </a:endParaRPr>
          </a:p>
        </p:txBody>
      </p:sp>
      <p:sp>
        <p:nvSpPr>
          <p:cNvPr id="5" name="TextBox 4"/>
          <p:cNvSpPr txBox="1"/>
          <p:nvPr/>
        </p:nvSpPr>
        <p:spPr>
          <a:xfrm>
            <a:off x="1655790" y="4581038"/>
            <a:ext cx="6532775" cy="669414"/>
          </a:xfrm>
          <a:prstGeom prst="rect">
            <a:avLst/>
          </a:prstGeom>
          <a:noFill/>
        </p:spPr>
        <p:txBody>
          <a:bodyPr wrap="square" rtlCol="0">
            <a:spAutoFit/>
          </a:bodyPr>
          <a:lstStyle/>
          <a:p>
            <a:pPr defTabSz="685800"/>
            <a:r>
              <a:rPr lang="en-US" sz="1200" i="1" dirty="0">
                <a:solidFill>
                  <a:srgbClr val="4D4D4D"/>
                </a:solidFill>
                <a:latin typeface="Arial"/>
              </a:rPr>
              <a:t>Economic estimates suggest that by 2022, investments realized with the support of EFSI increased EU’s GDP by 1.9% and added 1.8 million jobs compared to the baseline scenario.</a:t>
            </a:r>
          </a:p>
          <a:p>
            <a:pPr defTabSz="685800"/>
            <a:endParaRPr lang="en-IE" sz="1350" dirty="0">
              <a:solidFill>
                <a:srgbClr val="4D4D4D"/>
              </a:solidFill>
              <a:latin typeface="Arial"/>
            </a:endParaRPr>
          </a:p>
        </p:txBody>
      </p:sp>
    </p:spTree>
    <p:extLst>
      <p:ext uri="{BB962C8B-B14F-4D97-AF65-F5344CB8AC3E}">
        <p14:creationId xmlns:p14="http://schemas.microsoft.com/office/powerpoint/2010/main" val="8408235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200" dirty="0"/>
              <a:t>Investment Plan for Europe / EFSI in </a:t>
            </a:r>
            <a:r>
              <a:rPr lang="en-GB" sz="2200" dirty="0" smtClean="0"/>
              <a:t>Estonia (2015-2020</a:t>
            </a:r>
            <a:r>
              <a:rPr lang="en-GB" sz="2200" dirty="0"/>
              <a:t>)</a:t>
            </a:r>
          </a:p>
        </p:txBody>
      </p:sp>
      <p:sp>
        <p:nvSpPr>
          <p:cNvPr id="4" name="TextBox 3"/>
          <p:cNvSpPr txBox="1"/>
          <p:nvPr/>
        </p:nvSpPr>
        <p:spPr>
          <a:xfrm>
            <a:off x="1468380" y="1027786"/>
            <a:ext cx="7174056" cy="4524315"/>
          </a:xfrm>
          <a:prstGeom prst="rect">
            <a:avLst/>
          </a:prstGeom>
          <a:noFill/>
        </p:spPr>
        <p:txBody>
          <a:bodyPr wrap="square" rtlCol="0">
            <a:spAutoFit/>
          </a:bodyPr>
          <a:lstStyle/>
          <a:p>
            <a:pPr algn="just" defTabSz="685800"/>
            <a:r>
              <a:rPr lang="en-US" b="1" dirty="0">
                <a:solidFill>
                  <a:srgbClr val="0356B1"/>
                </a:solidFill>
                <a:latin typeface="Arial" panose="020B0604020202020204" pitchFamily="34" charset="0"/>
                <a:ea typeface="+mj-ea"/>
                <a:cs typeface="Arial" panose="020B0604020202020204" pitchFamily="34" charset="0"/>
              </a:rPr>
              <a:t>December 2020</a:t>
            </a:r>
          </a:p>
          <a:p>
            <a:pPr marL="214313" indent="-214313" algn="just" defTabSz="685800">
              <a:buFont typeface="Arial" panose="020B0604020202020204" pitchFamily="34" charset="0"/>
              <a:buChar char="•"/>
            </a:pPr>
            <a:r>
              <a:rPr lang="en-US" sz="1500" dirty="0">
                <a:solidFill>
                  <a:srgbClr val="4D4D4D"/>
                </a:solidFill>
                <a:latin typeface="Arial"/>
              </a:rPr>
              <a:t>Total financing under the European Fund for Strategic Investments (EFSI) in </a:t>
            </a:r>
            <a:r>
              <a:rPr lang="en-US" sz="1500" dirty="0" smtClean="0">
                <a:solidFill>
                  <a:srgbClr val="4D4D4D"/>
                </a:solidFill>
                <a:latin typeface="Arial"/>
              </a:rPr>
              <a:t>Estonia amounts </a:t>
            </a:r>
            <a:r>
              <a:rPr lang="en-US" sz="1500" dirty="0">
                <a:solidFill>
                  <a:srgbClr val="4D4D4D"/>
                </a:solidFill>
                <a:latin typeface="Arial"/>
              </a:rPr>
              <a:t>to </a:t>
            </a:r>
            <a:r>
              <a:rPr lang="en-US" sz="1500" b="1" dirty="0">
                <a:solidFill>
                  <a:srgbClr val="0356B1"/>
                </a:solidFill>
                <a:latin typeface="Arial" panose="020B0604020202020204" pitchFamily="34" charset="0"/>
                <a:ea typeface="+mj-ea"/>
                <a:cs typeface="Arial" panose="020B0604020202020204" pitchFamily="34" charset="0"/>
              </a:rPr>
              <a:t>EUR </a:t>
            </a:r>
            <a:r>
              <a:rPr lang="en-US" sz="1500" b="1" dirty="0">
                <a:solidFill>
                  <a:srgbClr val="0356B1"/>
                </a:solidFill>
                <a:latin typeface="Arial" panose="020B0604020202020204" pitchFamily="34" charset="0"/>
                <a:ea typeface="+mj-ea"/>
                <a:cs typeface="Arial" panose="020B0604020202020204" pitchFamily="34" charset="0"/>
              </a:rPr>
              <a:t>  264 million  </a:t>
            </a:r>
            <a:r>
              <a:rPr lang="en-US" sz="1500" dirty="0" smtClean="0">
                <a:solidFill>
                  <a:srgbClr val="4D4D4D"/>
                </a:solidFill>
                <a:latin typeface="Arial"/>
              </a:rPr>
              <a:t>and </a:t>
            </a:r>
            <a:r>
              <a:rPr lang="en-US" sz="1500" dirty="0">
                <a:solidFill>
                  <a:srgbClr val="4D4D4D"/>
                </a:solidFill>
                <a:latin typeface="Arial"/>
              </a:rPr>
              <a:t>is set to trigger </a:t>
            </a:r>
            <a:r>
              <a:rPr lang="en-US" sz="1500" b="1" dirty="0">
                <a:solidFill>
                  <a:srgbClr val="0356B1"/>
                </a:solidFill>
                <a:latin typeface="Arial" panose="020B0604020202020204" pitchFamily="34" charset="0"/>
                <a:ea typeface="+mj-ea"/>
                <a:cs typeface="Arial" panose="020B0604020202020204" pitchFamily="34" charset="0"/>
              </a:rPr>
              <a:t>EUR </a:t>
            </a:r>
            <a:r>
              <a:rPr lang="en-US" sz="1500" b="1" dirty="0">
                <a:solidFill>
                  <a:srgbClr val="0356B1"/>
                </a:solidFill>
                <a:latin typeface="Arial" panose="020B0604020202020204" pitchFamily="34" charset="0"/>
                <a:ea typeface="+mj-ea"/>
                <a:cs typeface="Arial" panose="020B0604020202020204" pitchFamily="34" charset="0"/>
              </a:rPr>
              <a:t> 2.4 billion  </a:t>
            </a:r>
            <a:r>
              <a:rPr lang="en-US" sz="1500" dirty="0" smtClean="0">
                <a:solidFill>
                  <a:srgbClr val="4D4D4D"/>
                </a:solidFill>
                <a:latin typeface="Arial"/>
              </a:rPr>
              <a:t>in </a:t>
            </a:r>
            <a:r>
              <a:rPr lang="en-US" sz="1500" dirty="0">
                <a:solidFill>
                  <a:srgbClr val="4D4D4D"/>
                </a:solidFill>
                <a:latin typeface="Arial"/>
              </a:rPr>
              <a:t>additional </a:t>
            </a:r>
            <a:r>
              <a:rPr lang="en-US" sz="1500" dirty="0" smtClean="0">
                <a:solidFill>
                  <a:srgbClr val="4D4D4D"/>
                </a:solidFill>
                <a:latin typeface="Arial"/>
              </a:rPr>
              <a:t>investments</a:t>
            </a:r>
          </a:p>
          <a:p>
            <a:pPr marL="214313" indent="-214313" algn="just" defTabSz="685800">
              <a:buFont typeface="Arial" panose="020B0604020202020204" pitchFamily="34" charset="0"/>
              <a:buChar char="•"/>
            </a:pPr>
            <a:endParaRPr lang="en-US" sz="1350" dirty="0">
              <a:solidFill>
                <a:srgbClr val="4D4D4D"/>
              </a:solidFill>
              <a:latin typeface="Arial"/>
            </a:endParaRPr>
          </a:p>
          <a:p>
            <a:pPr algn="just" defTabSz="685800"/>
            <a:r>
              <a:rPr lang="en-US" b="1" dirty="0">
                <a:solidFill>
                  <a:srgbClr val="0356B1"/>
                </a:solidFill>
                <a:latin typeface="Arial" panose="020B0604020202020204" pitchFamily="34" charset="0"/>
                <a:ea typeface="+mj-ea"/>
                <a:cs typeface="Arial" panose="020B0604020202020204" pitchFamily="34" charset="0"/>
              </a:rPr>
              <a:t>Infrastructure and innovation projects</a:t>
            </a:r>
          </a:p>
          <a:p>
            <a:pPr marL="214313" indent="-214313" algn="just" defTabSz="685800">
              <a:buFont typeface="Arial" panose="020B0604020202020204" pitchFamily="34" charset="0"/>
              <a:buChar char="•"/>
            </a:pPr>
            <a:r>
              <a:rPr lang="en-US" sz="1500" b="1" dirty="0">
                <a:solidFill>
                  <a:srgbClr val="0356B1"/>
                </a:solidFill>
                <a:latin typeface="Arial" panose="020B0604020202020204" pitchFamily="34" charset="0"/>
                <a:ea typeface="+mj-ea"/>
                <a:cs typeface="Arial" panose="020B0604020202020204" pitchFamily="34" charset="0"/>
              </a:rPr>
              <a:t>9 approved </a:t>
            </a:r>
            <a:r>
              <a:rPr lang="en-US" sz="1500" b="1" dirty="0">
                <a:solidFill>
                  <a:srgbClr val="0356B1"/>
                </a:solidFill>
                <a:latin typeface="Arial" panose="020B0604020202020204" pitchFamily="34" charset="0"/>
                <a:ea typeface="+mj-ea"/>
                <a:cs typeface="Arial" panose="020B0604020202020204" pitchFamily="34" charset="0"/>
              </a:rPr>
              <a:t>projects </a:t>
            </a:r>
            <a:r>
              <a:rPr lang="en-US" sz="1500" dirty="0">
                <a:solidFill>
                  <a:srgbClr val="4D4D4D"/>
                </a:solidFill>
                <a:latin typeface="Arial"/>
              </a:rPr>
              <a:t>financed by the European Investment Bank (EIB) with EFSI backing approximately </a:t>
            </a:r>
            <a:r>
              <a:rPr lang="en-US" sz="1500" b="1" dirty="0">
                <a:solidFill>
                  <a:srgbClr val="0356B1"/>
                </a:solidFill>
                <a:latin typeface="Arial" panose="020B0604020202020204" pitchFamily="34" charset="0"/>
                <a:ea typeface="+mj-ea"/>
                <a:cs typeface="Arial" panose="020B0604020202020204" pitchFamily="34" charset="0"/>
              </a:rPr>
              <a:t>EUR </a:t>
            </a:r>
            <a:r>
              <a:rPr lang="en-US" sz="1500" b="1" dirty="0">
                <a:solidFill>
                  <a:srgbClr val="0356B1"/>
                </a:solidFill>
                <a:latin typeface="Arial" panose="020B0604020202020204" pitchFamily="34" charset="0"/>
                <a:ea typeface="+mj-ea"/>
                <a:cs typeface="Arial" panose="020B0604020202020204" pitchFamily="34" charset="0"/>
              </a:rPr>
              <a:t>  201 million </a:t>
            </a:r>
            <a:r>
              <a:rPr lang="en-US" sz="1500" dirty="0" smtClean="0">
                <a:solidFill>
                  <a:srgbClr val="4D4D4D"/>
                </a:solidFill>
                <a:latin typeface="Arial"/>
              </a:rPr>
              <a:t>in </a:t>
            </a:r>
            <a:r>
              <a:rPr lang="en-US" sz="1500" dirty="0">
                <a:solidFill>
                  <a:srgbClr val="4D4D4D"/>
                </a:solidFill>
                <a:latin typeface="Arial"/>
              </a:rPr>
              <a:t>total financing set to trigger </a:t>
            </a:r>
            <a:r>
              <a:rPr lang="en-US" sz="1500" b="1" dirty="0">
                <a:solidFill>
                  <a:srgbClr val="0356B1"/>
                </a:solidFill>
                <a:latin typeface="Arial" panose="020B0604020202020204" pitchFamily="34" charset="0"/>
                <a:ea typeface="+mj-ea"/>
                <a:cs typeface="Arial" panose="020B0604020202020204" pitchFamily="34" charset="0"/>
              </a:rPr>
              <a:t>EUR </a:t>
            </a:r>
            <a:r>
              <a:rPr lang="en-US" sz="1500" b="1" dirty="0">
                <a:solidFill>
                  <a:srgbClr val="0356B1"/>
                </a:solidFill>
                <a:latin typeface="Arial" panose="020B0604020202020204" pitchFamily="34" charset="0"/>
                <a:ea typeface="+mj-ea"/>
                <a:cs typeface="Arial" panose="020B0604020202020204" pitchFamily="34" charset="0"/>
              </a:rPr>
              <a:t> 1.2 billion </a:t>
            </a:r>
            <a:r>
              <a:rPr lang="en-US" sz="1500" dirty="0" smtClean="0">
                <a:solidFill>
                  <a:srgbClr val="4D4D4D"/>
                </a:solidFill>
                <a:latin typeface="Arial"/>
              </a:rPr>
              <a:t>in </a:t>
            </a:r>
            <a:r>
              <a:rPr lang="en-US" sz="1500" dirty="0">
                <a:solidFill>
                  <a:srgbClr val="4D4D4D"/>
                </a:solidFill>
                <a:latin typeface="Arial"/>
              </a:rPr>
              <a:t>total </a:t>
            </a:r>
            <a:r>
              <a:rPr lang="en-US" sz="1500" dirty="0" smtClean="0">
                <a:solidFill>
                  <a:srgbClr val="4D4D4D"/>
                </a:solidFill>
                <a:latin typeface="Arial"/>
              </a:rPr>
              <a:t>investment (including upgrade of Tallinn airport, R&amp;D and energy storage or food production projects)</a:t>
            </a:r>
            <a:endParaRPr lang="en-US" sz="1500" dirty="0">
              <a:solidFill>
                <a:srgbClr val="4D4D4D"/>
              </a:solidFill>
              <a:latin typeface="Arial"/>
            </a:endParaRPr>
          </a:p>
          <a:p>
            <a:pPr algn="just" defTabSz="685800"/>
            <a:endParaRPr lang="en-US" sz="1350" dirty="0">
              <a:solidFill>
                <a:srgbClr val="4D4D4D"/>
              </a:solidFill>
              <a:latin typeface="Arial"/>
            </a:endParaRPr>
          </a:p>
          <a:p>
            <a:pPr algn="just" defTabSz="685800"/>
            <a:r>
              <a:rPr lang="en-US" b="1" dirty="0">
                <a:solidFill>
                  <a:srgbClr val="0356B1"/>
                </a:solidFill>
                <a:latin typeface="Arial" panose="020B0604020202020204" pitchFamily="34" charset="0"/>
                <a:ea typeface="+mj-ea"/>
                <a:cs typeface="Arial" panose="020B0604020202020204" pitchFamily="34" charset="0"/>
              </a:rPr>
              <a:t>Small and medium enterprises (SMEs)</a:t>
            </a:r>
          </a:p>
          <a:p>
            <a:pPr marL="214313" indent="-214313" algn="just" defTabSz="685800">
              <a:buFont typeface="Arial" panose="020B0604020202020204" pitchFamily="34" charset="0"/>
              <a:buChar char="•"/>
            </a:pPr>
            <a:r>
              <a:rPr lang="en-US" sz="1500" b="1" dirty="0">
                <a:solidFill>
                  <a:srgbClr val="0356B1"/>
                </a:solidFill>
                <a:latin typeface="Arial" panose="020B0604020202020204" pitchFamily="34" charset="0"/>
                <a:ea typeface="+mj-ea"/>
                <a:cs typeface="Arial" panose="020B0604020202020204" pitchFamily="34" charset="0"/>
              </a:rPr>
              <a:t>10  approved </a:t>
            </a:r>
            <a:r>
              <a:rPr lang="en-US" sz="1500" b="1" dirty="0">
                <a:solidFill>
                  <a:srgbClr val="0356B1"/>
                </a:solidFill>
                <a:latin typeface="Arial" panose="020B0604020202020204" pitchFamily="34" charset="0"/>
                <a:ea typeface="+mj-ea"/>
                <a:cs typeface="Arial" panose="020B0604020202020204" pitchFamily="34" charset="0"/>
              </a:rPr>
              <a:t>agreements </a:t>
            </a:r>
            <a:r>
              <a:rPr lang="en-US" sz="1500" dirty="0">
                <a:solidFill>
                  <a:srgbClr val="4D4D4D"/>
                </a:solidFill>
                <a:latin typeface="Arial"/>
              </a:rPr>
              <a:t>with intermediary banks financed by European Investment Fund (EIF) with EFSI backing</a:t>
            </a:r>
          </a:p>
          <a:p>
            <a:pPr marL="214313" indent="-214313" algn="just" defTabSz="685800">
              <a:buFont typeface="Arial" panose="020B0604020202020204" pitchFamily="34" charset="0"/>
              <a:buChar char="•"/>
            </a:pPr>
            <a:r>
              <a:rPr lang="en-US" sz="1500" b="1" dirty="0">
                <a:solidFill>
                  <a:srgbClr val="0356B1"/>
                </a:solidFill>
                <a:latin typeface="Arial" panose="020B0604020202020204" pitchFamily="34" charset="0"/>
                <a:ea typeface="+mj-ea"/>
                <a:cs typeface="Arial" panose="020B0604020202020204" pitchFamily="34" charset="0"/>
              </a:rPr>
              <a:t>EUR </a:t>
            </a:r>
            <a:r>
              <a:rPr lang="en-US" sz="1500" b="1" dirty="0">
                <a:solidFill>
                  <a:srgbClr val="0356B1"/>
                </a:solidFill>
                <a:latin typeface="Arial" panose="020B0604020202020204" pitchFamily="34" charset="0"/>
                <a:ea typeface="+mj-ea"/>
                <a:cs typeface="Arial" panose="020B0604020202020204" pitchFamily="34" charset="0"/>
              </a:rPr>
              <a:t>  63 million </a:t>
            </a:r>
            <a:r>
              <a:rPr lang="en-US" sz="1500" dirty="0">
                <a:solidFill>
                  <a:srgbClr val="4D4D4D"/>
                </a:solidFill>
                <a:latin typeface="Arial"/>
              </a:rPr>
              <a:t>in total financing set to trigger approximately </a:t>
            </a:r>
            <a:r>
              <a:rPr lang="en-US" sz="1500" b="1" dirty="0">
                <a:solidFill>
                  <a:srgbClr val="0356B1"/>
                </a:solidFill>
                <a:latin typeface="Arial" panose="020B0604020202020204" pitchFamily="34" charset="0"/>
                <a:ea typeface="+mj-ea"/>
                <a:cs typeface="Arial" panose="020B0604020202020204" pitchFamily="34" charset="0"/>
              </a:rPr>
              <a:t>EUR </a:t>
            </a:r>
            <a:r>
              <a:rPr lang="en-US" sz="1500" b="1" dirty="0">
                <a:solidFill>
                  <a:srgbClr val="0356B1"/>
                </a:solidFill>
                <a:latin typeface="Arial" panose="020B0604020202020204" pitchFamily="34" charset="0"/>
                <a:ea typeface="+mj-ea"/>
                <a:cs typeface="Arial" panose="020B0604020202020204" pitchFamily="34" charset="0"/>
              </a:rPr>
              <a:t> 1.2 billion </a:t>
            </a:r>
            <a:r>
              <a:rPr lang="en-US" sz="1500" dirty="0">
                <a:solidFill>
                  <a:srgbClr val="4D4D4D"/>
                </a:solidFill>
                <a:latin typeface="Arial"/>
              </a:rPr>
              <a:t>in investments with some </a:t>
            </a:r>
            <a:r>
              <a:rPr lang="en-US" sz="1500" dirty="0" smtClean="0">
                <a:solidFill>
                  <a:srgbClr val="4D4D4D"/>
                </a:solidFill>
                <a:latin typeface="Arial"/>
              </a:rPr>
              <a:t>   </a:t>
            </a:r>
            <a:r>
              <a:rPr lang="en-US" sz="1500" b="1" dirty="0">
                <a:solidFill>
                  <a:srgbClr val="0356B1"/>
                </a:solidFill>
                <a:latin typeface="Arial" panose="020B0604020202020204" pitchFamily="34" charset="0"/>
                <a:ea typeface="+mj-ea"/>
                <a:cs typeface="Arial" panose="020B0604020202020204" pitchFamily="34" charset="0"/>
              </a:rPr>
              <a:t>SMEs </a:t>
            </a:r>
            <a:r>
              <a:rPr lang="en-US" sz="1500" b="1" dirty="0">
                <a:solidFill>
                  <a:srgbClr val="0356B1"/>
                </a:solidFill>
                <a:latin typeface="Arial" panose="020B0604020202020204" pitchFamily="34" charset="0"/>
                <a:ea typeface="+mj-ea"/>
                <a:cs typeface="Arial" panose="020B0604020202020204" pitchFamily="34" charset="0"/>
              </a:rPr>
              <a:t>and mid-cap companies </a:t>
            </a:r>
            <a:r>
              <a:rPr lang="en-US" sz="1500" dirty="0">
                <a:solidFill>
                  <a:srgbClr val="4D4D4D"/>
                </a:solidFill>
                <a:latin typeface="Arial"/>
              </a:rPr>
              <a:t>expected to benefit from improved access to finance</a:t>
            </a:r>
          </a:p>
          <a:p>
            <a:pPr defTabSz="685800"/>
            <a:r>
              <a:rPr lang="en-US" sz="1350" dirty="0">
                <a:solidFill>
                  <a:srgbClr val="4D4D4D"/>
                </a:solidFill>
                <a:latin typeface="Arial"/>
              </a:rPr>
              <a:t> </a:t>
            </a:r>
          </a:p>
          <a:p>
            <a:pPr defTabSz="685800"/>
            <a:endParaRPr lang="en-IE" sz="1350" dirty="0">
              <a:solidFill>
                <a:srgbClr val="4D4D4D"/>
              </a:solidFill>
              <a:latin typeface="Arial"/>
            </a:endParaRPr>
          </a:p>
        </p:txBody>
      </p:sp>
    </p:spTree>
    <p:extLst>
      <p:ext uri="{BB962C8B-B14F-4D97-AF65-F5344CB8AC3E}">
        <p14:creationId xmlns:p14="http://schemas.microsoft.com/office/powerpoint/2010/main" val="18777553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69720" y="-3845"/>
            <a:ext cx="7223443" cy="857250"/>
          </a:xfrm>
        </p:spPr>
        <p:txBody>
          <a:bodyPr/>
          <a:lstStyle/>
          <a:p>
            <a:pPr algn="ctr"/>
            <a:r>
              <a:rPr lang="en-IE" dirty="0" smtClean="0"/>
              <a:t>The InvestEU Programme 2021 - 2027</a:t>
            </a:r>
            <a:endParaRPr lang="en-GB" dirty="0"/>
          </a:p>
        </p:txBody>
      </p:sp>
      <p:pic>
        <p:nvPicPr>
          <p:cNvPr id="7" name="Content Placeholder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60310" y="641445"/>
            <a:ext cx="7478973" cy="4312692"/>
          </a:xfrm>
          <a:prstGeom prst="rect">
            <a:avLst/>
          </a:prstGeom>
        </p:spPr>
      </p:pic>
    </p:spTree>
    <p:extLst>
      <p:ext uri="{BB962C8B-B14F-4D97-AF65-F5344CB8AC3E}">
        <p14:creationId xmlns:p14="http://schemas.microsoft.com/office/powerpoint/2010/main" val="11146254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4545" y="148213"/>
            <a:ext cx="7223443" cy="857250"/>
          </a:xfrm>
        </p:spPr>
        <p:txBody>
          <a:bodyPr/>
          <a:lstStyle/>
          <a:p>
            <a:pPr algn="ctr"/>
            <a:r>
              <a:rPr lang="en-GB" dirty="0" err="1"/>
              <a:t>InvestEU</a:t>
            </a:r>
            <a:r>
              <a:rPr lang="en-GB" dirty="0"/>
              <a:t> Fund</a:t>
            </a:r>
          </a:p>
        </p:txBody>
      </p:sp>
      <p:sp>
        <p:nvSpPr>
          <p:cNvPr id="8" name="Content Placeholder 2"/>
          <p:cNvSpPr>
            <a:spLocks noGrp="1"/>
          </p:cNvSpPr>
          <p:nvPr>
            <p:ph sz="half" idx="2"/>
          </p:nvPr>
        </p:nvSpPr>
        <p:spPr>
          <a:xfrm>
            <a:off x="1334545" y="1116975"/>
            <a:ext cx="4554187" cy="4362478"/>
          </a:xfrm>
        </p:spPr>
        <p:txBody>
          <a:bodyPr vert="horz" lIns="91440" tIns="45720" rIns="91440" bIns="45720" rtlCol="0">
            <a:noAutofit/>
          </a:bodyPr>
          <a:lstStyle/>
          <a:p>
            <a:pPr marL="457200" indent="-171450" defTabSz="685800">
              <a:buClr>
                <a:srgbClr val="034EA2"/>
              </a:buClr>
              <a:buFont typeface="Arial" panose="020B0604020202020204" pitchFamily="34" charset="0"/>
              <a:buChar char="•"/>
            </a:pPr>
            <a:r>
              <a:rPr lang="lv-LV" altLang="fr-FR" sz="1500" dirty="0">
                <a:solidFill>
                  <a:srgbClr val="4D4D4D"/>
                </a:solidFill>
                <a:latin typeface="Arial"/>
              </a:rPr>
              <a:t>S</a:t>
            </a:r>
            <a:r>
              <a:rPr lang="en-GB" altLang="fr-FR" sz="1500" dirty="0">
                <a:solidFill>
                  <a:srgbClr val="4D4D4D"/>
                </a:solidFill>
                <a:latin typeface="Arial"/>
              </a:rPr>
              <a:t>ingle fund bringing together previous different EU-level financial instruments </a:t>
            </a:r>
          </a:p>
          <a:p>
            <a:pPr marL="457200" indent="-171450" defTabSz="685800">
              <a:buClr>
                <a:srgbClr val="034EA2"/>
              </a:buClr>
              <a:buFont typeface="Arial" panose="020B0604020202020204" pitchFamily="34" charset="0"/>
              <a:buChar char="•"/>
            </a:pPr>
            <a:r>
              <a:rPr lang="en-GB" altLang="fr-FR" sz="1500" dirty="0">
                <a:solidFill>
                  <a:srgbClr val="4D4D4D"/>
                </a:solidFill>
                <a:latin typeface="Arial"/>
              </a:rPr>
              <a:t>EUR 26 bn EU budgetary guarantee</a:t>
            </a:r>
          </a:p>
          <a:p>
            <a:pPr marL="457200" indent="-171450" defTabSz="685800">
              <a:buClr>
                <a:srgbClr val="034EA2"/>
              </a:buClr>
              <a:buFont typeface="Arial" panose="020B0604020202020204" pitchFamily="34" charset="0"/>
              <a:buChar char="•"/>
            </a:pPr>
            <a:r>
              <a:rPr lang="en-US" altLang="fr-FR" sz="1500" dirty="0">
                <a:solidFill>
                  <a:srgbClr val="4D4D4D"/>
                </a:solidFill>
                <a:latin typeface="Arial"/>
              </a:rPr>
              <a:t>No grants only loans, equity or guarantees</a:t>
            </a:r>
            <a:endParaRPr lang="en-GB" altLang="fr-FR" sz="1500" dirty="0">
              <a:solidFill>
                <a:srgbClr val="4D4D4D"/>
              </a:solidFill>
              <a:latin typeface="Arial"/>
            </a:endParaRPr>
          </a:p>
          <a:p>
            <a:pPr marL="457200" indent="-171450" defTabSz="685800">
              <a:buClr>
                <a:srgbClr val="034EA2"/>
              </a:buClr>
              <a:buFont typeface="Arial" panose="020B0604020202020204" pitchFamily="34" charset="0"/>
              <a:buChar char="•"/>
            </a:pPr>
            <a:r>
              <a:rPr lang="en-US" altLang="fr-FR" sz="1500" dirty="0" err="1">
                <a:solidFill>
                  <a:srgbClr val="4D4D4D"/>
                </a:solidFill>
                <a:latin typeface="Arial"/>
              </a:rPr>
              <a:t>Mobilise</a:t>
            </a:r>
            <a:r>
              <a:rPr lang="en-US" altLang="fr-FR" sz="1500" dirty="0">
                <a:solidFill>
                  <a:srgbClr val="4D4D4D"/>
                </a:solidFill>
                <a:latin typeface="Arial"/>
              </a:rPr>
              <a:t> EUR &gt;372 bn in additional investment across Europe, by attracting public and private investments</a:t>
            </a:r>
          </a:p>
          <a:p>
            <a:pPr marL="457200" indent="-171450" defTabSz="685800">
              <a:buClr>
                <a:srgbClr val="034EA2"/>
              </a:buClr>
              <a:buFont typeface="Arial" panose="020B0604020202020204" pitchFamily="34" charset="0"/>
              <a:buChar char="•"/>
            </a:pPr>
            <a:r>
              <a:rPr lang="en-US" altLang="fr-FR" sz="1500" dirty="0">
                <a:solidFill>
                  <a:srgbClr val="4D4D4D"/>
                </a:solidFill>
                <a:latin typeface="Arial"/>
              </a:rPr>
              <a:t>Implemented by financial partners across the EU, with the EIB Group as major partner.</a:t>
            </a:r>
          </a:p>
          <a:p>
            <a:pPr marL="457200" indent="-171450" defTabSz="685800">
              <a:buClr>
                <a:srgbClr val="034EA2"/>
              </a:buClr>
              <a:buFont typeface="Arial" panose="020B0604020202020204" pitchFamily="34" charset="0"/>
              <a:buChar char="•"/>
            </a:pPr>
            <a:r>
              <a:rPr lang="en-US" altLang="fr-FR" sz="1500" dirty="0">
                <a:solidFill>
                  <a:srgbClr val="4D4D4D"/>
                </a:solidFill>
                <a:latin typeface="Arial"/>
              </a:rPr>
              <a:t>Independent Investment Committee approves projects receiving budgetary guarantee</a:t>
            </a:r>
          </a:p>
          <a:p>
            <a:endParaRPr lang="en-US" altLang="fr-FR" sz="1400" dirty="0"/>
          </a:p>
          <a:p>
            <a:endParaRPr lang="en-US" altLang="fr-FR" sz="1400" dirty="0"/>
          </a:p>
        </p:txBody>
      </p:sp>
      <p:pic>
        <p:nvPicPr>
          <p:cNvPr id="3" name="Picture 2"/>
          <p:cNvPicPr>
            <a:picLocks noChangeAspect="1"/>
          </p:cNvPicPr>
          <p:nvPr/>
        </p:nvPicPr>
        <p:blipFill>
          <a:blip r:embed="rId3"/>
          <a:stretch>
            <a:fillRect/>
          </a:stretch>
        </p:blipFill>
        <p:spPr>
          <a:xfrm>
            <a:off x="5829259" y="1116975"/>
            <a:ext cx="3061434" cy="3259616"/>
          </a:xfrm>
          <a:prstGeom prst="rect">
            <a:avLst/>
          </a:prstGeom>
        </p:spPr>
      </p:pic>
    </p:spTree>
    <p:extLst>
      <p:ext uri="{BB962C8B-B14F-4D97-AF65-F5344CB8AC3E}">
        <p14:creationId xmlns:p14="http://schemas.microsoft.com/office/powerpoint/2010/main" val="8674788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1679220" y="1063229"/>
            <a:ext cx="7223125" cy="2296392"/>
          </a:xfrm>
          <a:prstGeom prst="rect">
            <a:avLst/>
          </a:prstGeom>
        </p:spPr>
      </p:pic>
      <p:sp>
        <p:nvSpPr>
          <p:cNvPr id="4" name="Title 4"/>
          <p:cNvSpPr>
            <a:spLocks noGrp="1"/>
          </p:cNvSpPr>
          <p:nvPr>
            <p:ph type="title"/>
          </p:nvPr>
        </p:nvSpPr>
        <p:spPr>
          <a:xfrm>
            <a:off x="1569720" y="205979"/>
            <a:ext cx="7223443" cy="857250"/>
          </a:xfrm>
        </p:spPr>
        <p:txBody>
          <a:bodyPr/>
          <a:lstStyle/>
          <a:p>
            <a:pPr algn="ctr"/>
            <a:r>
              <a:rPr lang="en-GB" dirty="0"/>
              <a:t>InvestEU </a:t>
            </a:r>
            <a:r>
              <a:rPr lang="en-GB" dirty="0" smtClean="0"/>
              <a:t>four policy windows</a:t>
            </a:r>
            <a:endParaRPr lang="en-IE" dirty="0"/>
          </a:p>
        </p:txBody>
      </p:sp>
      <p:sp>
        <p:nvSpPr>
          <p:cNvPr id="5" name="TextBox 4"/>
          <p:cNvSpPr txBox="1"/>
          <p:nvPr/>
        </p:nvSpPr>
        <p:spPr>
          <a:xfrm>
            <a:off x="1679220" y="3622684"/>
            <a:ext cx="6784316" cy="830997"/>
          </a:xfrm>
          <a:prstGeom prst="rect">
            <a:avLst/>
          </a:prstGeom>
          <a:solidFill>
            <a:schemeClr val="bg1"/>
          </a:solidFill>
        </p:spPr>
        <p:txBody>
          <a:bodyPr wrap="square" rtlCol="0">
            <a:spAutoFit/>
          </a:bodyPr>
          <a:lstStyle/>
          <a:p>
            <a:pPr marL="285750" indent="-285750">
              <a:buClr>
                <a:schemeClr val="accent5"/>
              </a:buClr>
              <a:buFont typeface="Wingdings" panose="05000000000000000000" pitchFamily="2" charset="2"/>
              <a:buChar char="§"/>
            </a:pPr>
            <a:r>
              <a:rPr lang="en-GB" sz="1600" b="1" dirty="0">
                <a:solidFill>
                  <a:schemeClr val="accent6">
                    <a:lumMod val="75000"/>
                  </a:schemeClr>
                </a:solidFill>
              </a:rPr>
              <a:t>Link to Recovery and Resilience Facility: </a:t>
            </a:r>
            <a:r>
              <a:rPr lang="en-GB" sz="1600" dirty="0">
                <a:solidFill>
                  <a:schemeClr val="accent6">
                    <a:lumMod val="75000"/>
                  </a:schemeClr>
                </a:solidFill>
              </a:rPr>
              <a:t>Funds from RRF may be contributed by </a:t>
            </a:r>
            <a:r>
              <a:rPr lang="en-GB" sz="1600" dirty="0" smtClean="0">
                <a:solidFill>
                  <a:schemeClr val="accent6">
                    <a:lumMod val="75000"/>
                  </a:schemeClr>
                </a:solidFill>
              </a:rPr>
              <a:t>Member States </a:t>
            </a:r>
            <a:r>
              <a:rPr lang="en-GB" sz="1600" dirty="0">
                <a:solidFill>
                  <a:schemeClr val="accent6">
                    <a:lumMod val="75000"/>
                  </a:schemeClr>
                </a:solidFill>
              </a:rPr>
              <a:t>for provisioning the InvestEU </a:t>
            </a:r>
            <a:r>
              <a:rPr lang="en-GB" sz="1600" dirty="0" smtClean="0">
                <a:solidFill>
                  <a:schemeClr val="accent6">
                    <a:lumMod val="75000"/>
                  </a:schemeClr>
                </a:solidFill>
              </a:rPr>
              <a:t>guarantee.</a:t>
            </a:r>
            <a:endParaRPr lang="en-GB" sz="1600" dirty="0">
              <a:solidFill>
                <a:schemeClr val="accent6">
                  <a:lumMod val="75000"/>
                </a:schemeClr>
              </a:solidFill>
            </a:endParaRPr>
          </a:p>
        </p:txBody>
      </p:sp>
    </p:spTree>
    <p:extLst>
      <p:ext uri="{BB962C8B-B14F-4D97-AF65-F5344CB8AC3E}">
        <p14:creationId xmlns:p14="http://schemas.microsoft.com/office/powerpoint/2010/main" val="36090119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lvl="0" algn="ctr"/>
            <a:r>
              <a:rPr lang="en-GB" dirty="0"/>
              <a:t>Member States Compartment</a:t>
            </a:r>
            <a:endParaRPr lang="fr-BE" sz="2400" dirty="0"/>
          </a:p>
        </p:txBody>
      </p:sp>
      <p:sp>
        <p:nvSpPr>
          <p:cNvPr id="4" name="Slide Number Placeholder 3"/>
          <p:cNvSpPr>
            <a:spLocks noGrp="1"/>
          </p:cNvSpPr>
          <p:nvPr>
            <p:ph type="sldNum" sz="quarter" idx="4294967295"/>
          </p:nvPr>
        </p:nvSpPr>
        <p:spPr>
          <a:xfrm>
            <a:off x="0" y="4598988"/>
            <a:ext cx="2057400" cy="273050"/>
          </a:xfrm>
        </p:spPr>
        <p:txBody>
          <a:bodyPr/>
          <a:lstStyle/>
          <a:p>
            <a:pPr defTabSz="685800"/>
            <a:fld id="{F46C79FD-C571-418B-AB0F-5EE936C85276}" type="slidenum">
              <a:rPr lang="en-GB">
                <a:solidFill>
                  <a:srgbClr val="4D4D4D">
                    <a:tint val="75000"/>
                  </a:srgbClr>
                </a:solidFill>
                <a:latin typeface="Arial"/>
              </a:rPr>
              <a:pPr defTabSz="685800"/>
              <a:t>7</a:t>
            </a:fld>
            <a:endParaRPr lang="en-GB" dirty="0">
              <a:solidFill>
                <a:srgbClr val="4D4D4D">
                  <a:tint val="75000"/>
                </a:srgbClr>
              </a:solidFill>
              <a:latin typeface="Arial"/>
            </a:endParaRPr>
          </a:p>
        </p:txBody>
      </p:sp>
      <p:sp>
        <p:nvSpPr>
          <p:cNvPr id="8" name="Content Placeholder 1"/>
          <p:cNvSpPr txBox="1">
            <a:spLocks/>
          </p:cNvSpPr>
          <p:nvPr/>
        </p:nvSpPr>
        <p:spPr>
          <a:xfrm>
            <a:off x="1505879" y="1063228"/>
            <a:ext cx="6894706" cy="3808809"/>
          </a:xfrm>
          <a:prstGeom prst="rect">
            <a:avLst/>
          </a:prstGeom>
        </p:spPr>
        <p:txBody>
          <a:bodyPr vert="horz" lIns="68580" tIns="34290" rIns="68580" bIns="34290" rtlCol="0" anchor="t">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defTabSz="685800">
              <a:spcAft>
                <a:spcPts val="1350"/>
              </a:spcAft>
              <a:buClr>
                <a:srgbClr val="034EA2"/>
              </a:buClr>
            </a:pPr>
            <a:r>
              <a:rPr lang="en-GB" sz="1500" dirty="0">
                <a:solidFill>
                  <a:srgbClr val="4D4D4D"/>
                </a:solidFill>
                <a:latin typeface="Arial"/>
              </a:rPr>
              <a:t>The InvestEU Regulation foresees contributions to the MS-C of InvestEU from shared management funds (ESIF) and the Resilience and Recovery Facility.</a:t>
            </a:r>
          </a:p>
          <a:p>
            <a:pPr marL="171450" indent="-171450" defTabSz="685800">
              <a:spcAft>
                <a:spcPts val="0"/>
              </a:spcAft>
              <a:buClr>
                <a:srgbClr val="034EA2"/>
              </a:buClr>
            </a:pPr>
            <a:r>
              <a:rPr lang="en-GB" sz="1500" dirty="0">
                <a:solidFill>
                  <a:srgbClr val="4D4D4D"/>
                </a:solidFill>
                <a:latin typeface="Arial"/>
              </a:rPr>
              <a:t>Five Member States have expressed interest in contributing to the Member State Compartment of InvestEU:</a:t>
            </a:r>
            <a:endParaRPr lang="fr-BE" sz="1500" dirty="0">
              <a:solidFill>
                <a:srgbClr val="4D4D4D"/>
              </a:solidFill>
              <a:latin typeface="Arial"/>
            </a:endParaRPr>
          </a:p>
          <a:p>
            <a:pPr marL="514350" lvl="1" indent="-171450" defTabSz="685800">
              <a:spcBef>
                <a:spcPts val="375"/>
              </a:spcBef>
              <a:spcAft>
                <a:spcPts val="0"/>
              </a:spcAft>
              <a:buClr>
                <a:srgbClr val="034EA2"/>
              </a:buClr>
            </a:pPr>
            <a:r>
              <a:rPr lang="en-GB" sz="1500" dirty="0">
                <a:solidFill>
                  <a:srgbClr val="4D4D4D"/>
                </a:solidFill>
                <a:latin typeface="Arial"/>
              </a:rPr>
              <a:t>RRF: Greece, Romania and Bulgaria</a:t>
            </a:r>
            <a:endParaRPr lang="fr-BE" sz="1500" dirty="0">
              <a:solidFill>
                <a:srgbClr val="4D4D4D"/>
              </a:solidFill>
              <a:latin typeface="Arial"/>
            </a:endParaRPr>
          </a:p>
          <a:p>
            <a:pPr marL="514350" lvl="1" indent="-171450" defTabSz="685800">
              <a:spcBef>
                <a:spcPts val="375"/>
              </a:spcBef>
              <a:spcAft>
                <a:spcPts val="1350"/>
              </a:spcAft>
              <a:buClr>
                <a:srgbClr val="034EA2"/>
              </a:buClr>
            </a:pPr>
            <a:r>
              <a:rPr lang="en-GB" sz="1500" dirty="0">
                <a:solidFill>
                  <a:srgbClr val="4D4D4D"/>
                </a:solidFill>
                <a:latin typeface="Arial"/>
              </a:rPr>
              <a:t>ESIF: Bulgaria, Czech Republic and Finland</a:t>
            </a:r>
            <a:endParaRPr lang="fr-BE" sz="1500" dirty="0">
              <a:solidFill>
                <a:srgbClr val="4D4D4D"/>
              </a:solidFill>
              <a:latin typeface="Arial"/>
            </a:endParaRPr>
          </a:p>
          <a:p>
            <a:pPr marL="171450" indent="-171450" defTabSz="685800">
              <a:spcAft>
                <a:spcPts val="1350"/>
              </a:spcAft>
              <a:buClr>
                <a:srgbClr val="034EA2"/>
              </a:buClr>
            </a:pPr>
            <a:r>
              <a:rPr lang="fr-BE" sz="1500" dirty="0">
                <a:solidFill>
                  <a:srgbClr val="4D4D4D"/>
                </a:solidFill>
                <a:latin typeface="Arial"/>
              </a:rPr>
              <a:t>The </a:t>
            </a:r>
            <a:r>
              <a:rPr lang="en-IE" sz="1500" dirty="0">
                <a:solidFill>
                  <a:srgbClr val="4D4D4D"/>
                </a:solidFill>
                <a:latin typeface="Arial"/>
              </a:rPr>
              <a:t>Member State compartment is a delivery mechanism having </a:t>
            </a:r>
            <a:r>
              <a:rPr lang="en-US" sz="1500" dirty="0">
                <a:solidFill>
                  <a:srgbClr val="4D4D4D"/>
                </a:solidFill>
                <a:latin typeface="Arial"/>
              </a:rPr>
              <a:t>synergies with structural funds and with RRF since it is used to deliver objectives under those policy frameworks </a:t>
            </a:r>
          </a:p>
          <a:p>
            <a:pPr marL="171450" indent="-171450" defTabSz="685800">
              <a:spcAft>
                <a:spcPts val="1350"/>
              </a:spcAft>
              <a:buClr>
                <a:srgbClr val="034EA2"/>
              </a:buClr>
            </a:pPr>
            <a:r>
              <a:rPr lang="en-US" sz="1500" dirty="0">
                <a:solidFill>
                  <a:srgbClr val="4D4D4D"/>
                </a:solidFill>
                <a:latin typeface="Arial"/>
              </a:rPr>
              <a:t>The EU guarantee is financially a higher quality of guarantee than most Member States are able to provide</a:t>
            </a:r>
          </a:p>
          <a:p>
            <a:pPr marL="171450" indent="-171450" defTabSz="685800">
              <a:spcAft>
                <a:spcPts val="1350"/>
              </a:spcAft>
              <a:buClr>
                <a:srgbClr val="034EA2"/>
              </a:buClr>
            </a:pPr>
            <a:endParaRPr lang="en-US" sz="1500" dirty="0">
              <a:solidFill>
                <a:srgbClr val="FF0000"/>
              </a:solidFill>
              <a:latin typeface="Arial"/>
            </a:endParaRPr>
          </a:p>
          <a:p>
            <a:pPr marL="0" indent="0" defTabSz="685800">
              <a:spcAft>
                <a:spcPts val="0"/>
              </a:spcAft>
              <a:buClr>
                <a:srgbClr val="034EA2"/>
              </a:buClr>
              <a:buNone/>
            </a:pPr>
            <a:endParaRPr lang="en-IE" sz="1500" dirty="0">
              <a:solidFill>
                <a:srgbClr val="4D4D4D"/>
              </a:solidFill>
              <a:latin typeface="Arial"/>
            </a:endParaRPr>
          </a:p>
          <a:p>
            <a:pPr marL="171450" indent="-171450" defTabSz="685800">
              <a:spcAft>
                <a:spcPts val="1350"/>
              </a:spcAft>
              <a:buClr>
                <a:srgbClr val="034EA2"/>
              </a:buClr>
            </a:pPr>
            <a:endParaRPr lang="en-IE" sz="1500" dirty="0">
              <a:solidFill>
                <a:srgbClr val="4D4D4D"/>
              </a:solidFill>
              <a:latin typeface="Arial"/>
            </a:endParaRPr>
          </a:p>
          <a:p>
            <a:pPr marL="171450" indent="-171450" defTabSz="685800">
              <a:spcAft>
                <a:spcPts val="1350"/>
              </a:spcAft>
              <a:buClr>
                <a:srgbClr val="034EA2"/>
              </a:buClr>
            </a:pPr>
            <a:endParaRPr lang="en-IE" sz="1500" dirty="0">
              <a:solidFill>
                <a:srgbClr val="4D4D4D"/>
              </a:solidFill>
              <a:latin typeface="Arial"/>
            </a:endParaRPr>
          </a:p>
          <a:p>
            <a:pPr marL="171450" indent="-171450" defTabSz="685800">
              <a:spcAft>
                <a:spcPts val="1350"/>
              </a:spcAft>
              <a:buClr>
                <a:srgbClr val="034EA2"/>
              </a:buClr>
            </a:pPr>
            <a:endParaRPr lang="en-IE" sz="1500" dirty="0">
              <a:solidFill>
                <a:srgbClr val="4D4D4D"/>
              </a:solidFill>
              <a:latin typeface="Arial"/>
            </a:endParaRPr>
          </a:p>
          <a:p>
            <a:pPr marL="171450" indent="-171450" defTabSz="685800">
              <a:spcAft>
                <a:spcPts val="900"/>
              </a:spcAft>
              <a:buClr>
                <a:srgbClr val="034EA2"/>
              </a:buClr>
            </a:pPr>
            <a:endParaRPr lang="en-US" sz="1500" dirty="0">
              <a:solidFill>
                <a:srgbClr val="4D4D4D"/>
              </a:solidFill>
              <a:latin typeface="Arial"/>
            </a:endParaRPr>
          </a:p>
          <a:p>
            <a:pPr marL="0" indent="0" defTabSz="685800">
              <a:spcAft>
                <a:spcPts val="1350"/>
              </a:spcAft>
              <a:buClr>
                <a:srgbClr val="034EA2"/>
              </a:buClr>
              <a:buNone/>
            </a:pPr>
            <a:endParaRPr lang="en-US" sz="1500" dirty="0">
              <a:solidFill>
                <a:srgbClr val="4D4D4D"/>
              </a:solidFill>
              <a:latin typeface="Arial"/>
            </a:endParaRPr>
          </a:p>
          <a:p>
            <a:pPr marL="171450" indent="-171450" defTabSz="685800">
              <a:spcAft>
                <a:spcPts val="1350"/>
              </a:spcAft>
              <a:buClr>
                <a:srgbClr val="034EA2"/>
              </a:buClr>
            </a:pPr>
            <a:endParaRPr lang="en-US" sz="1800" dirty="0">
              <a:solidFill>
                <a:srgbClr val="4D4D4D"/>
              </a:solidFill>
              <a:latin typeface="Arial"/>
            </a:endParaRPr>
          </a:p>
        </p:txBody>
      </p:sp>
    </p:spTree>
    <p:extLst>
      <p:ext uri="{BB962C8B-B14F-4D97-AF65-F5344CB8AC3E}">
        <p14:creationId xmlns:p14="http://schemas.microsoft.com/office/powerpoint/2010/main" val="37132190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469479" y="1893635"/>
            <a:ext cx="1515925" cy="1555198"/>
            <a:chOff x="3343469" y="-226478"/>
            <a:chExt cx="3871508" cy="4329696"/>
          </a:xfrm>
        </p:grpSpPr>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343469" y="-226478"/>
              <a:ext cx="3464430" cy="883020"/>
            </a:xfrm>
            <a:prstGeom prst="rect">
              <a:avLst/>
            </a:prstGeom>
            <a:solidFill>
              <a:srgbClr val="92D050"/>
            </a:solidFill>
            <a:ln>
              <a:noFill/>
            </a:ln>
          </p:spPr>
          <p:style>
            <a:lnRef idx="2">
              <a:schemeClr val="accent3">
                <a:shade val="50000"/>
              </a:schemeClr>
            </a:lnRef>
            <a:fillRef idx="1">
              <a:schemeClr val="accent3"/>
            </a:fillRef>
            <a:effectRef idx="0">
              <a:schemeClr val="accent3"/>
            </a:effectRef>
            <a:fontRef idx="minor">
              <a:schemeClr val="lt1"/>
            </a:fontRef>
          </p:style>
        </p:pic>
        <p:sp>
          <p:nvSpPr>
            <p:cNvPr id="8" name="TextBox 7"/>
            <p:cNvSpPr txBox="1"/>
            <p:nvPr/>
          </p:nvSpPr>
          <p:spPr>
            <a:xfrm>
              <a:off x="3343469" y="761483"/>
              <a:ext cx="3871508" cy="3341735"/>
            </a:xfrm>
            <a:prstGeom prst="rect">
              <a:avLst/>
            </a:prstGeom>
            <a:solidFill>
              <a:schemeClr val="bg1"/>
            </a:solidFill>
          </p:spPr>
          <p:txBody>
            <a:bodyPr wrap="square" rtlCol="0">
              <a:spAutoFit/>
            </a:bodyPr>
            <a:lstStyle/>
            <a:p>
              <a:pPr defTabSz="685800">
                <a:defRPr/>
              </a:pPr>
              <a:r>
                <a:rPr lang="en-GB" sz="900" b="1" dirty="0">
                  <a:solidFill>
                    <a:srgbClr val="ED8D2F"/>
                  </a:solidFill>
                  <a:latin typeface="EC Square Sans Pro" panose="020B0506040000020004" pitchFamily="34" charset="0"/>
                </a:rPr>
                <a:t>Advisory support to clean energy and mobility, digital connectivity, circular economy, climate adaptation, bio</a:t>
              </a:r>
              <a:r>
                <a:rPr lang="lv-LV" sz="900" b="1" dirty="0">
                  <a:solidFill>
                    <a:srgbClr val="ED8D2F"/>
                  </a:solidFill>
                  <a:latin typeface="EC Square Sans Pro" panose="020B0506040000020004" pitchFamily="34" charset="0"/>
                </a:rPr>
                <a:t>-</a:t>
              </a:r>
              <a:r>
                <a:rPr lang="en-GB" sz="900" b="1" dirty="0">
                  <a:solidFill>
                    <a:srgbClr val="ED8D2F"/>
                  </a:solidFill>
                  <a:latin typeface="EC Square Sans Pro" panose="020B0506040000020004" pitchFamily="34" charset="0"/>
                </a:rPr>
                <a:t>economy, environment and natural capital</a:t>
              </a:r>
            </a:p>
          </p:txBody>
        </p:sp>
      </p:grpSp>
      <p:grpSp>
        <p:nvGrpSpPr>
          <p:cNvPr id="9" name="Group 8"/>
          <p:cNvGrpSpPr/>
          <p:nvPr/>
        </p:nvGrpSpPr>
        <p:grpSpPr>
          <a:xfrm>
            <a:off x="2826009" y="1173703"/>
            <a:ext cx="4238483" cy="1186964"/>
            <a:chOff x="3149624" y="1078873"/>
            <a:chExt cx="12125993" cy="3395820"/>
          </a:xfrm>
        </p:grpSpPr>
        <p:pic>
          <p:nvPicPr>
            <p:cNvPr id="10" name="Picture 9"/>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0954506" y="1078873"/>
              <a:ext cx="4321111" cy="863466"/>
            </a:xfrm>
            <a:prstGeom prst="rect">
              <a:avLst/>
            </a:prstGeom>
          </p:spPr>
        </p:pic>
        <p:sp>
          <p:nvSpPr>
            <p:cNvPr id="11" name="TextBox 10"/>
            <p:cNvSpPr txBox="1"/>
            <p:nvPr/>
          </p:nvSpPr>
          <p:spPr>
            <a:xfrm>
              <a:off x="3149624" y="2229350"/>
              <a:ext cx="7540172" cy="2245343"/>
            </a:xfrm>
            <a:prstGeom prst="rect">
              <a:avLst/>
            </a:prstGeom>
            <a:solidFill>
              <a:schemeClr val="bg1"/>
            </a:solidFill>
          </p:spPr>
          <p:txBody>
            <a:bodyPr wrap="square" rtlCol="0">
              <a:spAutoFit/>
            </a:bodyPr>
            <a:lstStyle/>
            <a:p>
              <a:pPr defTabSz="685800">
                <a:defRPr/>
              </a:pPr>
              <a:r>
                <a:rPr lang="en-US" sz="900" b="1" dirty="0">
                  <a:solidFill>
                    <a:srgbClr val="5F7DBD"/>
                  </a:solidFill>
                  <a:latin typeface="EC Square Sans Pro" panose="020B0506040000020004" pitchFamily="34" charset="0"/>
                </a:rPr>
                <a:t>Advisory support to research and innovation, digitalization, scaling up innovative companies, facilitating access to finance for small and medium-sized companies (SMEs), small mid-cap companies </a:t>
              </a:r>
              <a:endParaRPr lang="en-GB" sz="900" b="1" dirty="0">
                <a:solidFill>
                  <a:srgbClr val="5F7DBD"/>
                </a:solidFill>
                <a:latin typeface="EC Square Sans Pro" panose="020B0506040000020004" pitchFamily="34" charset="0"/>
              </a:endParaRPr>
            </a:p>
          </p:txBody>
        </p:sp>
      </p:grpSp>
      <p:pic>
        <p:nvPicPr>
          <p:cNvPr id="13" name="Picture 12"/>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927341" y="1211369"/>
            <a:ext cx="1690892" cy="305139"/>
          </a:xfrm>
          <a:prstGeom prst="rect">
            <a:avLst/>
          </a:prstGeom>
        </p:spPr>
      </p:pic>
      <p:pic>
        <p:nvPicPr>
          <p:cNvPr id="14" name="Picture 13"/>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655332" y="1188498"/>
            <a:ext cx="1078086" cy="328010"/>
          </a:xfrm>
          <a:prstGeom prst="rect">
            <a:avLst/>
          </a:prstGeom>
          <a:ln>
            <a:noFill/>
          </a:ln>
        </p:spPr>
      </p:pic>
      <p:sp>
        <p:nvSpPr>
          <p:cNvPr id="15" name="TextBox 14"/>
          <p:cNvSpPr txBox="1"/>
          <p:nvPr/>
        </p:nvSpPr>
        <p:spPr>
          <a:xfrm>
            <a:off x="5733418" y="1463002"/>
            <a:ext cx="1573604" cy="923330"/>
          </a:xfrm>
          <a:prstGeom prst="rect">
            <a:avLst/>
          </a:prstGeom>
          <a:solidFill>
            <a:schemeClr val="bg1"/>
          </a:solidFill>
        </p:spPr>
        <p:txBody>
          <a:bodyPr wrap="square" rtlCol="0">
            <a:spAutoFit/>
          </a:bodyPr>
          <a:lstStyle/>
          <a:p>
            <a:pPr defTabSz="685800">
              <a:defRPr/>
            </a:pPr>
            <a:r>
              <a:rPr lang="en-US" sz="900" b="1" dirty="0">
                <a:solidFill>
                  <a:srgbClr val="66B3E4"/>
                </a:solidFill>
                <a:latin typeface="EC Square Sans Pro" panose="020B0506040000020004" pitchFamily="34" charset="0"/>
              </a:rPr>
              <a:t>Advisory support to skills, education, social housing, hospitals, social innovation, healthcare, microfinance, social enterprises and more</a:t>
            </a:r>
            <a:endParaRPr lang="en-GB" sz="900" b="1" dirty="0">
              <a:solidFill>
                <a:srgbClr val="66B3E4"/>
              </a:solidFill>
              <a:latin typeface="EC Square Sans Pro" panose="020B0506040000020004" pitchFamily="34" charset="0"/>
            </a:endParaRPr>
          </a:p>
        </p:txBody>
      </p:sp>
      <p:sp>
        <p:nvSpPr>
          <p:cNvPr id="16" name="Rectangle 15"/>
          <p:cNvSpPr/>
          <p:nvPr/>
        </p:nvSpPr>
        <p:spPr>
          <a:xfrm>
            <a:off x="7474749" y="1876846"/>
            <a:ext cx="1556299" cy="3250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pl-PL" sz="900" b="1" dirty="0">
                <a:solidFill>
                  <a:srgbClr val="00B050"/>
                </a:solidFill>
                <a:latin typeface="EC Square Sans Pro" panose="020B0506040000020004" pitchFamily="34" charset="0"/>
              </a:rPr>
              <a:t>CROSS-SECTORAL </a:t>
            </a:r>
            <a:r>
              <a:rPr lang="en-US" sz="900" b="1" dirty="0">
                <a:solidFill>
                  <a:srgbClr val="00B050"/>
                </a:solidFill>
                <a:latin typeface="EC Square Sans Pro" panose="020B0506040000020004" pitchFamily="34" charset="0"/>
              </a:rPr>
              <a:t>ADVISORY SUPPORT</a:t>
            </a:r>
            <a:endParaRPr lang="en-GB" sz="900" b="1" dirty="0">
              <a:solidFill>
                <a:srgbClr val="00B050"/>
              </a:solidFill>
              <a:latin typeface="EC Square Sans Pro" panose="020B0506040000020004" pitchFamily="34" charset="0"/>
            </a:endParaRPr>
          </a:p>
        </p:txBody>
      </p:sp>
      <p:sp>
        <p:nvSpPr>
          <p:cNvPr id="17" name="TextBox 16"/>
          <p:cNvSpPr txBox="1"/>
          <p:nvPr/>
        </p:nvSpPr>
        <p:spPr>
          <a:xfrm>
            <a:off x="7459396" y="2215857"/>
            <a:ext cx="1518445" cy="646331"/>
          </a:xfrm>
          <a:prstGeom prst="rect">
            <a:avLst/>
          </a:prstGeom>
          <a:solidFill>
            <a:schemeClr val="bg1"/>
          </a:solidFill>
        </p:spPr>
        <p:txBody>
          <a:bodyPr wrap="square" rtlCol="0">
            <a:spAutoFit/>
          </a:bodyPr>
          <a:lstStyle/>
          <a:p>
            <a:pPr defTabSz="685800">
              <a:defRPr/>
            </a:pPr>
            <a:r>
              <a:rPr lang="en-GB" sz="900" b="1" dirty="0">
                <a:solidFill>
                  <a:srgbClr val="00B050"/>
                </a:solidFill>
                <a:latin typeface="EC Square Sans Pro" panose="020B0506040000020004" pitchFamily="34" charset="0"/>
              </a:rPr>
              <a:t>Advisory support to cross-sectoral priorities, sustainability action,  just transition and more </a:t>
            </a:r>
          </a:p>
        </p:txBody>
      </p:sp>
      <p:pic>
        <p:nvPicPr>
          <p:cNvPr id="18" name="Picture 17"/>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7317923" y="1862925"/>
            <a:ext cx="373724" cy="308347"/>
          </a:xfrm>
          <a:prstGeom prst="rect">
            <a:avLst/>
          </a:prstGeom>
        </p:spPr>
      </p:pic>
      <p:sp>
        <p:nvSpPr>
          <p:cNvPr id="20" name="Title 20"/>
          <p:cNvSpPr txBox="1">
            <a:spLocks/>
          </p:cNvSpPr>
          <p:nvPr/>
        </p:nvSpPr>
        <p:spPr>
          <a:xfrm>
            <a:off x="4279937" y="2559816"/>
            <a:ext cx="1828876" cy="655775"/>
          </a:xfrm>
          <a:prstGeom prst="rect">
            <a:avLst/>
          </a:prstGeom>
          <a:solidFill>
            <a:srgbClr val="00B0F0"/>
          </a:solidFill>
          <a:ln>
            <a:solidFill>
              <a:srgbClr val="0070C0"/>
            </a:solidFill>
          </a:ln>
        </p:spPr>
        <p:txBody>
          <a:bodyPr vert="horz" lIns="68580" tIns="34290" rIns="68580" bIns="0" rtlCol="0" anchor="ctr"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pPr algn="ctr" defTabSz="685800">
              <a:defRPr/>
            </a:pPr>
            <a:r>
              <a:rPr lang="en-US" sz="1500" b="1" dirty="0">
                <a:solidFill>
                  <a:srgbClr val="FFFFFF"/>
                </a:solidFill>
                <a:latin typeface="EC Square Sans Cond Pro" panose="020B0506040000020004" pitchFamily="34" charset="0"/>
                <a:cs typeface="Arial" panose="020B0604020202020204" pitchFamily="34" charset="0"/>
              </a:rPr>
              <a:t>EIB </a:t>
            </a:r>
            <a:r>
              <a:rPr lang="en-IE" sz="1500" b="1" dirty="0">
                <a:solidFill>
                  <a:srgbClr val="FFFFFF"/>
                </a:solidFill>
                <a:latin typeface="EC Square Sans Cond Pro" panose="020B0506040000020004" pitchFamily="34" charset="0"/>
                <a:cs typeface="Arial" panose="020B0604020202020204" pitchFamily="34" charset="0"/>
              </a:rPr>
              <a:t>and other advisory partners</a:t>
            </a:r>
            <a:endParaRPr lang="en-US" sz="1500" b="1" dirty="0">
              <a:solidFill>
                <a:srgbClr val="FFFFFF"/>
              </a:solidFill>
              <a:latin typeface="EC Square Sans Cond Pro" panose="020B0506040000020004" pitchFamily="34" charset="0"/>
              <a:cs typeface="Arial" panose="020B0604020202020204" pitchFamily="34" charset="0"/>
            </a:endParaRPr>
          </a:p>
        </p:txBody>
      </p:sp>
      <p:sp>
        <p:nvSpPr>
          <p:cNvPr id="21" name="Title 20"/>
          <p:cNvSpPr txBox="1">
            <a:spLocks/>
          </p:cNvSpPr>
          <p:nvPr/>
        </p:nvSpPr>
        <p:spPr>
          <a:xfrm>
            <a:off x="2444569" y="3756612"/>
            <a:ext cx="1328218" cy="346893"/>
          </a:xfrm>
          <a:prstGeom prst="rect">
            <a:avLst/>
          </a:prstGeom>
          <a:solidFill>
            <a:srgbClr val="A5D1E9"/>
          </a:solidFill>
          <a:ln>
            <a:solidFill>
              <a:srgbClr val="0070C0"/>
            </a:solidFill>
          </a:ln>
        </p:spPr>
        <p:txBody>
          <a:bodyPr vert="horz" lIns="68580" tIns="34290" rIns="68580" bIns="0" rtlCol="0" anchor="ctr"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pPr algn="ctr" defTabSz="685800">
              <a:defRPr/>
            </a:pPr>
            <a:r>
              <a:rPr lang="en-IE" sz="1200" b="1" dirty="0">
                <a:solidFill>
                  <a:srgbClr val="034EA2"/>
                </a:solidFill>
                <a:latin typeface="EC Square Sans Cond Pro" panose="020B0506040000020004" pitchFamily="34" charset="0"/>
                <a:cs typeface="Arial" panose="020B0604020202020204" pitchFamily="34" charset="0"/>
              </a:rPr>
              <a:t>Project advisory</a:t>
            </a:r>
            <a:endParaRPr lang="en-US" sz="1200" b="1" dirty="0">
              <a:solidFill>
                <a:srgbClr val="034EA2"/>
              </a:solidFill>
              <a:latin typeface="EC Square Sans Cond Pro" panose="020B0506040000020004" pitchFamily="34" charset="0"/>
              <a:cs typeface="Arial" panose="020B0604020202020204" pitchFamily="34" charset="0"/>
            </a:endParaRPr>
          </a:p>
        </p:txBody>
      </p:sp>
      <p:sp>
        <p:nvSpPr>
          <p:cNvPr id="22" name="Title 20"/>
          <p:cNvSpPr txBox="1">
            <a:spLocks/>
          </p:cNvSpPr>
          <p:nvPr/>
        </p:nvSpPr>
        <p:spPr>
          <a:xfrm>
            <a:off x="4618233" y="3870726"/>
            <a:ext cx="1211579" cy="346893"/>
          </a:xfrm>
          <a:prstGeom prst="rect">
            <a:avLst/>
          </a:prstGeom>
          <a:solidFill>
            <a:srgbClr val="A5D1E9"/>
          </a:solidFill>
          <a:ln>
            <a:solidFill>
              <a:srgbClr val="0070C0"/>
            </a:solidFill>
          </a:ln>
        </p:spPr>
        <p:txBody>
          <a:bodyPr vert="horz" lIns="68580" tIns="34290" rIns="68580" bIns="0" rtlCol="0" anchor="ctr"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pPr algn="ctr" defTabSz="685800">
              <a:defRPr/>
            </a:pPr>
            <a:r>
              <a:rPr lang="en-IE" sz="1200" b="1" dirty="0">
                <a:solidFill>
                  <a:srgbClr val="034EA2"/>
                </a:solidFill>
                <a:latin typeface="EC Square Sans Cond Pro" panose="020B0506040000020004" pitchFamily="34" charset="0"/>
                <a:cs typeface="Calibri" panose="020F0502020204030204" pitchFamily="34" charset="0"/>
              </a:rPr>
              <a:t>Capacity building</a:t>
            </a:r>
            <a:endParaRPr lang="en-US" sz="1200" b="1" dirty="0">
              <a:solidFill>
                <a:srgbClr val="034EA2"/>
              </a:solidFill>
              <a:latin typeface="EC Square Sans Cond Pro" panose="020B0506040000020004" pitchFamily="34" charset="0"/>
              <a:cs typeface="Calibri" panose="020F0502020204030204" pitchFamily="34" charset="0"/>
            </a:endParaRPr>
          </a:p>
        </p:txBody>
      </p:sp>
      <p:sp>
        <p:nvSpPr>
          <p:cNvPr id="26" name="Title 20"/>
          <p:cNvSpPr txBox="1">
            <a:spLocks/>
          </p:cNvSpPr>
          <p:nvPr/>
        </p:nvSpPr>
        <p:spPr>
          <a:xfrm>
            <a:off x="6591101" y="3756611"/>
            <a:ext cx="1313655" cy="346893"/>
          </a:xfrm>
          <a:prstGeom prst="rect">
            <a:avLst/>
          </a:prstGeom>
          <a:solidFill>
            <a:srgbClr val="A5D1E9"/>
          </a:solidFill>
          <a:ln>
            <a:solidFill>
              <a:srgbClr val="0070C0"/>
            </a:solidFill>
          </a:ln>
        </p:spPr>
        <p:txBody>
          <a:bodyPr vert="horz" lIns="68580" tIns="34290" rIns="68580" bIns="0" rtlCol="0" anchor="ctr"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pPr algn="ctr" defTabSz="685800">
              <a:defRPr/>
            </a:pPr>
            <a:r>
              <a:rPr lang="en-IE" sz="1200" b="1" dirty="0">
                <a:solidFill>
                  <a:srgbClr val="034EA2"/>
                </a:solidFill>
                <a:latin typeface="EC Square Sans Cond Pro" panose="020B0506040000020004" pitchFamily="34" charset="0"/>
                <a:cs typeface="Arial" panose="020B0604020202020204" pitchFamily="34" charset="0"/>
              </a:rPr>
              <a:t>Market development</a:t>
            </a:r>
            <a:endParaRPr lang="en-US" sz="1200" b="1" dirty="0">
              <a:solidFill>
                <a:srgbClr val="034EA2"/>
              </a:solidFill>
              <a:latin typeface="EC Square Sans Cond Pro" panose="020B0506040000020004" pitchFamily="34" charset="0"/>
              <a:cs typeface="Arial" panose="020B0604020202020204" pitchFamily="34" charset="0"/>
            </a:endParaRPr>
          </a:p>
        </p:txBody>
      </p:sp>
      <p:cxnSp>
        <p:nvCxnSpPr>
          <p:cNvPr id="27" name="Straight Arrow Connector 26"/>
          <p:cNvCxnSpPr/>
          <p:nvPr/>
        </p:nvCxnSpPr>
        <p:spPr>
          <a:xfrm flipH="1">
            <a:off x="3772787" y="3296737"/>
            <a:ext cx="491596" cy="361931"/>
          </a:xfrm>
          <a:prstGeom prst="straightConnector1">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a:off x="5194036" y="3252937"/>
            <a:ext cx="339" cy="529243"/>
          </a:xfrm>
          <a:prstGeom prst="straightConnector1">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6108813" y="3312545"/>
            <a:ext cx="517294" cy="294304"/>
          </a:xfrm>
          <a:prstGeom prst="straightConnector1">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2986964" y="4487250"/>
            <a:ext cx="5061002" cy="461665"/>
          </a:xfrm>
          <a:prstGeom prst="rect">
            <a:avLst/>
          </a:prstGeom>
          <a:noFill/>
        </p:spPr>
        <p:txBody>
          <a:bodyPr wrap="none" rtlCol="0">
            <a:spAutoFit/>
          </a:bodyPr>
          <a:lstStyle/>
          <a:p>
            <a:pPr algn="ctr"/>
            <a:r>
              <a:rPr lang="pl-PL" sz="1200" dirty="0">
                <a:solidFill>
                  <a:srgbClr val="034EA2"/>
                </a:solidFill>
                <a:latin typeface="EC Square Sans Cond Pro" panose="020B0506040000020004" pitchFamily="34" charset="0"/>
                <a:cs typeface="Arial" panose="020B0604020202020204" pitchFamily="34" charset="0"/>
              </a:rPr>
              <a:t>Assistance during the entire project </a:t>
            </a:r>
            <a:r>
              <a:rPr lang="pl-PL" sz="1200" dirty="0" err="1">
                <a:solidFill>
                  <a:srgbClr val="034EA2"/>
                </a:solidFill>
                <a:latin typeface="EC Square Sans Cond Pro" panose="020B0506040000020004" pitchFamily="34" charset="0"/>
                <a:cs typeface="Arial" panose="020B0604020202020204" pitchFamily="34" charset="0"/>
              </a:rPr>
              <a:t>lif</a:t>
            </a:r>
            <a:r>
              <a:rPr lang="en-GB" sz="1200" dirty="0">
                <a:solidFill>
                  <a:srgbClr val="034EA2"/>
                </a:solidFill>
                <a:latin typeface="EC Square Sans Cond Pro" panose="020B0506040000020004" pitchFamily="34" charset="0"/>
                <a:cs typeface="Arial" panose="020B0604020202020204" pitchFamily="34" charset="0"/>
              </a:rPr>
              <a:t>e</a:t>
            </a:r>
            <a:r>
              <a:rPr lang="pl-PL" sz="1200" dirty="0">
                <a:solidFill>
                  <a:srgbClr val="034EA2"/>
                </a:solidFill>
                <a:latin typeface="EC Square Sans Cond Pro" panose="020B0506040000020004" pitchFamily="34" charset="0"/>
                <a:cs typeface="Arial" panose="020B0604020202020204" pitchFamily="34" charset="0"/>
              </a:rPr>
              <a:t>-</a:t>
            </a:r>
            <a:r>
              <a:rPr lang="pl-PL" sz="1200" dirty="0" err="1">
                <a:solidFill>
                  <a:srgbClr val="034EA2"/>
                </a:solidFill>
                <a:latin typeface="EC Square Sans Cond Pro" panose="020B0506040000020004" pitchFamily="34" charset="0"/>
                <a:cs typeface="Arial" panose="020B0604020202020204" pitchFamily="34" charset="0"/>
              </a:rPr>
              <a:t>cycle</a:t>
            </a:r>
            <a:r>
              <a:rPr lang="en-GB" sz="1200" dirty="0">
                <a:solidFill>
                  <a:srgbClr val="034EA2"/>
                </a:solidFill>
                <a:latin typeface="EC Square Sans Cond Pro" panose="020B0506040000020004" pitchFamily="34" charset="0"/>
                <a:cs typeface="Arial" panose="020B0604020202020204" pitchFamily="34" charset="0"/>
              </a:rPr>
              <a:t> for promoters and </a:t>
            </a:r>
            <a:r>
              <a:rPr lang="en-US" sz="1200" dirty="0">
                <a:solidFill>
                  <a:srgbClr val="034EA2"/>
                </a:solidFill>
                <a:latin typeface="EC Square Sans Cond Pro" panose="020B0506040000020004" pitchFamily="34" charset="0"/>
                <a:cs typeface="Arial" panose="020B0604020202020204" pitchFamily="34" charset="0"/>
              </a:rPr>
              <a:t>financial intermediaries </a:t>
            </a:r>
          </a:p>
          <a:p>
            <a:pPr algn="ctr"/>
            <a:r>
              <a:rPr lang="en-US" sz="1200" dirty="0">
                <a:solidFill>
                  <a:srgbClr val="034EA2"/>
                </a:solidFill>
                <a:latin typeface="EC Square Sans Cond Pro" panose="020B0506040000020004" pitchFamily="34" charset="0"/>
                <a:cs typeface="Arial" panose="020B0604020202020204" pitchFamily="34" charset="0"/>
              </a:rPr>
              <a:t>to implement financing and investment operations</a:t>
            </a:r>
            <a:endParaRPr lang="en-GB" sz="1200" dirty="0">
              <a:solidFill>
                <a:srgbClr val="034EA2"/>
              </a:solidFill>
              <a:latin typeface="EC Square Sans Cond Pro" panose="020B0506040000020004" pitchFamily="34" charset="0"/>
              <a:cs typeface="Arial" panose="020B0604020202020204" pitchFamily="34" charset="0"/>
            </a:endParaRPr>
          </a:p>
        </p:txBody>
      </p:sp>
      <p:pic>
        <p:nvPicPr>
          <p:cNvPr id="43" name="Picture 42"/>
          <p:cNvPicPr>
            <a:picLocks noChangeAspect="1"/>
          </p:cNvPicPr>
          <p:nvPr/>
        </p:nvPicPr>
        <p:blipFill>
          <a:blip r:embed="rId8"/>
          <a:stretch>
            <a:fillRect/>
          </a:stretch>
        </p:blipFill>
        <p:spPr>
          <a:xfrm>
            <a:off x="7459396" y="408323"/>
            <a:ext cx="1204892" cy="1040012"/>
          </a:xfrm>
          <a:prstGeom prst="rect">
            <a:avLst/>
          </a:prstGeom>
        </p:spPr>
      </p:pic>
      <p:sp>
        <p:nvSpPr>
          <p:cNvPr id="29" name="Title 2"/>
          <p:cNvSpPr>
            <a:spLocks noGrp="1"/>
          </p:cNvSpPr>
          <p:nvPr>
            <p:ph type="title"/>
          </p:nvPr>
        </p:nvSpPr>
        <p:spPr>
          <a:xfrm>
            <a:off x="978251" y="227907"/>
            <a:ext cx="7223443" cy="857250"/>
          </a:xfrm>
        </p:spPr>
        <p:txBody>
          <a:bodyPr/>
          <a:lstStyle/>
          <a:p>
            <a:pPr algn="ctr"/>
            <a:r>
              <a:rPr lang="en-GB" dirty="0" err="1" smtClean="0"/>
              <a:t>InvestEU</a:t>
            </a:r>
            <a:r>
              <a:rPr lang="en-GB" dirty="0" smtClean="0"/>
              <a:t> Advisory Hub</a:t>
            </a:r>
            <a:endParaRPr lang="en-GB" dirty="0"/>
          </a:p>
        </p:txBody>
      </p:sp>
    </p:spTree>
    <p:extLst>
      <p:ext uri="{BB962C8B-B14F-4D97-AF65-F5344CB8AC3E}">
        <p14:creationId xmlns:p14="http://schemas.microsoft.com/office/powerpoint/2010/main" val="33494324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70544" y="228033"/>
            <a:ext cx="7095982" cy="479821"/>
          </a:xfrm>
        </p:spPr>
        <p:txBody>
          <a:bodyPr/>
          <a:lstStyle/>
          <a:p>
            <a:pPr algn="ctr"/>
            <a:r>
              <a:rPr lang="en-GB" dirty="0" err="1" smtClean="0"/>
              <a:t>InvestEU</a:t>
            </a:r>
            <a:r>
              <a:rPr lang="en-GB" dirty="0" smtClean="0"/>
              <a:t> Advisory Hub</a:t>
            </a:r>
            <a:endParaRPr lang="en-GB" dirty="0"/>
          </a:p>
        </p:txBody>
      </p:sp>
      <p:graphicFrame>
        <p:nvGraphicFramePr>
          <p:cNvPr id="4" name="Diagram 3"/>
          <p:cNvGraphicFramePr/>
          <p:nvPr>
            <p:extLst>
              <p:ext uri="{D42A27DB-BD31-4B8C-83A1-F6EECF244321}">
                <p14:modId xmlns:p14="http://schemas.microsoft.com/office/powerpoint/2010/main" val="575433432"/>
              </p:ext>
            </p:extLst>
          </p:nvPr>
        </p:nvGraphicFramePr>
        <p:xfrm>
          <a:off x="793466" y="42152"/>
          <a:ext cx="6091406" cy="40178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5" descr="image001"/>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4487313" y="940303"/>
            <a:ext cx="773514" cy="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485141" y="1025994"/>
            <a:ext cx="1363602" cy="539270"/>
          </a:xfrm>
          <a:prstGeom prst="rect">
            <a:avLst/>
          </a:prstGeom>
        </p:spPr>
      </p:pic>
      <p:pic>
        <p:nvPicPr>
          <p:cNvPr id="7" name="Picture 6"/>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600468" y="1589790"/>
            <a:ext cx="1232869" cy="501816"/>
          </a:xfrm>
          <a:prstGeom prst="rect">
            <a:avLst/>
          </a:prstGeom>
        </p:spPr>
      </p:pic>
      <p:sp>
        <p:nvSpPr>
          <p:cNvPr id="13" name="TextBox 12"/>
          <p:cNvSpPr txBox="1"/>
          <p:nvPr/>
        </p:nvSpPr>
        <p:spPr>
          <a:xfrm>
            <a:off x="4143036" y="4617209"/>
            <a:ext cx="4047811" cy="323165"/>
          </a:xfrm>
          <a:prstGeom prst="rect">
            <a:avLst/>
          </a:prstGeom>
          <a:noFill/>
        </p:spPr>
        <p:txBody>
          <a:bodyPr wrap="square" rtlCol="0">
            <a:spAutoFit/>
          </a:bodyPr>
          <a:lstStyle/>
          <a:p>
            <a:r>
              <a:rPr lang="en-GB" sz="1500" dirty="0">
                <a:solidFill>
                  <a:srgbClr val="0070C0"/>
                </a:solidFill>
                <a:latin typeface="EC Square Sans Cond Pro" panose="020B0506040000020004" pitchFamily="34" charset="0"/>
              </a:rPr>
              <a:t>https://webgate.ec.europa.eu/InvestEU_AH/wizard</a:t>
            </a:r>
          </a:p>
        </p:txBody>
      </p:sp>
      <p:pic>
        <p:nvPicPr>
          <p:cNvPr id="14" name="Picture 13"/>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6383214" y="2972010"/>
            <a:ext cx="2542005" cy="1528928"/>
          </a:xfrm>
          <a:prstGeom prst="rect">
            <a:avLst/>
          </a:prstGeom>
        </p:spPr>
      </p:pic>
      <p:pic>
        <p:nvPicPr>
          <p:cNvPr id="18" name="Picture 17"/>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2166745" y="3531500"/>
            <a:ext cx="1672424" cy="598859"/>
          </a:xfrm>
          <a:prstGeom prst="rect">
            <a:avLst/>
          </a:prstGeom>
        </p:spPr>
      </p:pic>
      <p:pic>
        <p:nvPicPr>
          <p:cNvPr id="21" name="Picture 20"/>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1581858" y="4276491"/>
            <a:ext cx="1421099" cy="634001"/>
          </a:xfrm>
          <a:prstGeom prst="rect">
            <a:avLst/>
          </a:prstGeom>
        </p:spPr>
      </p:pic>
      <p:pic>
        <p:nvPicPr>
          <p:cNvPr id="22" name="Picture 21"/>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1539832" y="2729373"/>
            <a:ext cx="1253825" cy="734564"/>
          </a:xfrm>
          <a:prstGeom prst="rect">
            <a:avLst/>
          </a:prstGeom>
        </p:spPr>
      </p:pic>
    </p:spTree>
    <p:extLst>
      <p:ext uri="{BB962C8B-B14F-4D97-AF65-F5344CB8AC3E}">
        <p14:creationId xmlns:p14="http://schemas.microsoft.com/office/powerpoint/2010/main" val="253381243"/>
      </p:ext>
    </p:extLst>
  </p:cSld>
  <p:clrMapOvr>
    <a:masterClrMapping/>
  </p:clrMapOvr>
</p:sld>
</file>

<file path=ppt/theme/theme1.xml><?xml version="1.0" encoding="utf-8"?>
<a:theme xmlns:a="http://schemas.openxmlformats.org/drawingml/2006/main" name="02. BEF19-Template">
  <a:themeElements>
    <a:clrScheme name="Custom 2">
      <a:dk1>
        <a:srgbClr val="008E4D"/>
      </a:dk1>
      <a:lt1>
        <a:srgbClr val="FFFFFF"/>
      </a:lt1>
      <a:dk2>
        <a:srgbClr val="FFC54C"/>
      </a:dk2>
      <a:lt2>
        <a:srgbClr val="008E4D"/>
      </a:lt2>
      <a:accent1>
        <a:srgbClr val="008E4D"/>
      </a:accent1>
      <a:accent2>
        <a:srgbClr val="FFC54C"/>
      </a:accent2>
      <a:accent3>
        <a:srgbClr val="008E4D"/>
      </a:accent3>
      <a:accent4>
        <a:srgbClr val="008E4D"/>
      </a:accent4>
      <a:accent5>
        <a:srgbClr val="DA3686"/>
      </a:accent5>
      <a:accent6>
        <a:srgbClr val="008E4D"/>
      </a:accent6>
      <a:hlink>
        <a:srgbClr val="FFC54C"/>
      </a:hlink>
      <a:folHlink>
        <a:srgbClr val="FFC54C"/>
      </a:folHlink>
    </a:clrScheme>
    <a:fontScheme name="Custom 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02. BEF19-Template">
  <a:themeElements>
    <a:clrScheme name="Custom 2">
      <a:dk1>
        <a:srgbClr val="008E4D"/>
      </a:dk1>
      <a:lt1>
        <a:srgbClr val="FFFFFF"/>
      </a:lt1>
      <a:dk2>
        <a:srgbClr val="FFC54C"/>
      </a:dk2>
      <a:lt2>
        <a:srgbClr val="008E4D"/>
      </a:lt2>
      <a:accent1>
        <a:srgbClr val="008E4D"/>
      </a:accent1>
      <a:accent2>
        <a:srgbClr val="FFC54C"/>
      </a:accent2>
      <a:accent3>
        <a:srgbClr val="008E4D"/>
      </a:accent3>
      <a:accent4>
        <a:srgbClr val="008E4D"/>
      </a:accent4>
      <a:accent5>
        <a:srgbClr val="DA3686"/>
      </a:accent5>
      <a:accent6>
        <a:srgbClr val="008E4D"/>
      </a:accent6>
      <a:hlink>
        <a:srgbClr val="FFC54C"/>
      </a:hlink>
      <a:folHlink>
        <a:srgbClr val="FFC54C"/>
      </a:folHlink>
    </a:clrScheme>
    <a:fontScheme name="Custom 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02. BEF19-Template">
  <a:themeElements>
    <a:clrScheme name="Custom 2">
      <a:dk1>
        <a:srgbClr val="008E4D"/>
      </a:dk1>
      <a:lt1>
        <a:srgbClr val="FFFFFF"/>
      </a:lt1>
      <a:dk2>
        <a:srgbClr val="FFC54C"/>
      </a:dk2>
      <a:lt2>
        <a:srgbClr val="008E4D"/>
      </a:lt2>
      <a:accent1>
        <a:srgbClr val="008E4D"/>
      </a:accent1>
      <a:accent2>
        <a:srgbClr val="FFC54C"/>
      </a:accent2>
      <a:accent3>
        <a:srgbClr val="008E4D"/>
      </a:accent3>
      <a:accent4>
        <a:srgbClr val="008E4D"/>
      </a:accent4>
      <a:accent5>
        <a:srgbClr val="DA3686"/>
      </a:accent5>
      <a:accent6>
        <a:srgbClr val="008E4D"/>
      </a:accent6>
      <a:hlink>
        <a:srgbClr val="FFC54C"/>
      </a:hlink>
      <a:folHlink>
        <a:srgbClr val="FFC54C"/>
      </a:folHlink>
    </a:clrScheme>
    <a:fontScheme name="Custom 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2505</TotalTime>
  <Words>2300</Words>
  <Application>Microsoft Office PowerPoint</Application>
  <PresentationFormat>On-screen Show (16:9)</PresentationFormat>
  <Paragraphs>173</Paragraphs>
  <Slides>12</Slides>
  <Notes>11</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12</vt:i4>
      </vt:variant>
    </vt:vector>
  </HeadingPairs>
  <TitlesOfParts>
    <vt:vector size="22" baseType="lpstr">
      <vt:lpstr>Arial</vt:lpstr>
      <vt:lpstr>Calibri</vt:lpstr>
      <vt:lpstr>EC Square Sans Cond Pro</vt:lpstr>
      <vt:lpstr>EC Square Sans Pro</vt:lpstr>
      <vt:lpstr>Times New Roman</vt:lpstr>
      <vt:lpstr>Verdana</vt:lpstr>
      <vt:lpstr>Wingdings</vt:lpstr>
      <vt:lpstr>02. BEF19-Template</vt:lpstr>
      <vt:lpstr>1_02. BEF19-Template</vt:lpstr>
      <vt:lpstr>2_02. BEF19-Template</vt:lpstr>
      <vt:lpstr>PowerPoint Presentation</vt:lpstr>
      <vt:lpstr>Investment Plan for Europe / EFSI (2015-2020)</vt:lpstr>
      <vt:lpstr>Investment Plan for Europe / EFSI in Estonia (2015-2020)</vt:lpstr>
      <vt:lpstr>The InvestEU Programme 2021 - 2027</vt:lpstr>
      <vt:lpstr>InvestEU Fund</vt:lpstr>
      <vt:lpstr>InvestEU four policy windows</vt:lpstr>
      <vt:lpstr>Member States Compartment</vt:lpstr>
      <vt:lpstr>InvestEU Advisory Hub</vt:lpstr>
      <vt:lpstr>InvestEU Advisory Hub</vt:lpstr>
      <vt:lpstr>InvestEU Portal: bringing together promoters with investors</vt:lpstr>
      <vt:lpstr>State of play</vt:lpstr>
      <vt:lpstr>InvestEU Portal success stories</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ICS</dc:creator>
  <cp:keywords>InvestEU</cp:keywords>
  <cp:lastModifiedBy>FEITH Michael (ECFIN)</cp:lastModifiedBy>
  <cp:revision>245</cp:revision>
  <dcterms:created xsi:type="dcterms:W3CDTF">2019-10-24T09:08:31Z</dcterms:created>
  <dcterms:modified xsi:type="dcterms:W3CDTF">2022-04-07T10:19:38Z</dcterms:modified>
</cp:coreProperties>
</file>