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theme/theme1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7" r:id="rId4"/>
    <p:sldMasterId id="2147483679" r:id="rId5"/>
    <p:sldMasterId id="2147483684" r:id="rId6"/>
    <p:sldMasterId id="2147483689" r:id="rId7"/>
    <p:sldMasterId id="2147483696" r:id="rId8"/>
    <p:sldMasterId id="2147483704" r:id="rId9"/>
    <p:sldMasterId id="2147483712" r:id="rId10"/>
    <p:sldMasterId id="2147483717" r:id="rId11"/>
    <p:sldMasterId id="2147483720" r:id="rId12"/>
    <p:sldMasterId id="2147483723" r:id="rId13"/>
  </p:sldMasterIdLst>
  <p:notesMasterIdLst>
    <p:notesMasterId r:id="rId30"/>
  </p:notesMasterIdLst>
  <p:handoutMasterIdLst>
    <p:handoutMasterId r:id="rId31"/>
  </p:handoutMasterIdLst>
  <p:sldIdLst>
    <p:sldId id="257" r:id="rId14"/>
    <p:sldId id="290" r:id="rId15"/>
    <p:sldId id="297" r:id="rId16"/>
    <p:sldId id="299" r:id="rId17"/>
    <p:sldId id="295" r:id="rId18"/>
    <p:sldId id="310" r:id="rId19"/>
    <p:sldId id="331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02CC83E5-B845-4D60-AE7A-3E5EF07FD04E}">
          <p14:sldIdLst>
            <p14:sldId id="257"/>
            <p14:sldId id="290"/>
          </p14:sldIdLst>
        </p14:section>
        <p14:section name="InvestEU at a glance" id="{53EB9F38-568B-443B-BA3F-A0AE9F3F2525}">
          <p14:sldIdLst>
            <p14:sldId id="297"/>
            <p14:sldId id="299"/>
          </p14:sldIdLst>
        </p14:section>
        <p14:section name="InvestEu x EIF" id="{0347C658-A577-4F9B-88DE-3F98A7559F60}">
          <p14:sldIdLst>
            <p14:sldId id="295"/>
            <p14:sldId id="310"/>
          </p14:sldIdLst>
        </p14:section>
        <p14:section name="InvestEU product overview" id="{C05C87C6-56A0-4A9E-BFB3-D614AE2F7129}">
          <p14:sldIdLst>
            <p14:sldId id="331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ERS Olivia" initials="SO" lastIdx="3" clrIdx="0">
    <p:extLst>
      <p:ext uri="{19B8F6BF-5375-455C-9EA6-DF929625EA0E}">
        <p15:presenceInfo xmlns:p15="http://schemas.microsoft.com/office/powerpoint/2012/main" userId="S-1-5-21-2123242984-1537360481-1219115889-35425" providerId="AD"/>
      </p:ext>
    </p:extLst>
  </p:cmAuthor>
  <p:cmAuthor id="2" name="MALPAS Karen" initials="MK" lastIdx="5" clrIdx="1">
    <p:extLst>
      <p:ext uri="{19B8F6BF-5375-455C-9EA6-DF929625EA0E}">
        <p15:presenceInfo xmlns:p15="http://schemas.microsoft.com/office/powerpoint/2012/main" userId="S-1-5-21-2123242984-1537360481-1219115889-82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9FB"/>
    <a:srgbClr val="FEACFD"/>
    <a:srgbClr val="B2BCD9"/>
    <a:srgbClr val="8796C4"/>
    <a:srgbClr val="FFC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84" d="100"/>
          <a:sy n="84" d="100"/>
        </p:scale>
        <p:origin x="29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C3-469A-BB0E-9D0809F3213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C3-469A-BB0E-9D0809F3213D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C3-469A-BB0E-9D0809F321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93-4496-994F-ABE199062512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8.65</c:v>
                </c:pt>
                <c:pt idx="2">
                  <c:v>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C3-469A-BB0E-9D0809F3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C6D5-7AAF-4A27-B406-6BAE48BFFCA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798D-DA32-4499-B21C-12CA339F1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921AE-FCAB-4D5D-8538-4FDC6BB4A97A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F7D0B-DBB1-4E5B-A54D-91AA2241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D68FF-7074-C34F-9279-A592D934F33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05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777C5-CF58-F94A-928A-CD66759228D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43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15EB411-0BF6-1E49-9F39-5EBDDF86C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2203" y="221503"/>
            <a:ext cx="1522081" cy="455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75" y="221503"/>
            <a:ext cx="6986546" cy="651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08" y="339634"/>
            <a:ext cx="1767632" cy="2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3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4240">
          <p15:clr>
            <a:srgbClr val="FBAE40"/>
          </p15:clr>
        </p15:guide>
        <p15:guide id="3" orient="horz" pos="2380">
          <p15:clr>
            <a:srgbClr val="FBAE40"/>
          </p15:clr>
        </p15:guide>
        <p15:guide id="4" orient="horz" pos="67">
          <p15:clr>
            <a:srgbClr val="FBAE40"/>
          </p15:clr>
        </p15:guide>
        <p15:guide id="5" orient="horz" pos="1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5C5EBF33-7063-F240-8770-332E119A5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  <p:sp>
        <p:nvSpPr>
          <p:cNvPr id="11" name="Segnaposto testo 34">
            <a:extLst>
              <a:ext uri="{FF2B5EF4-FFF2-40B4-BE49-F238E27FC236}">
                <a16:creationId xmlns:a16="http://schemas.microsoft.com/office/drawing/2014/main" id="{DB8793E9-FD75-1540-8D9E-B02CC28D080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09108698-470E-5F47-B6DA-6185046CA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DCFF8619-25E1-4C48-AC9A-E75C9D70E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5F4E29D5-740D-E74D-B711-ABEF632268EA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83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sing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FEA3D567-78C7-654E-BA9B-D17A3A455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99F97F88-86B0-DC42-BA1D-2D9AEF2C3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02F3C536-AF5F-D44F-A4B0-CB6F17D01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E0452E66-FD58-9748-9205-2DAAEB7C42A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A26311AD-606D-FC41-8B7F-0B6EB25C8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1972961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sing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4F5CF12-6565-F446-A4FE-8AFEA605D1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Source: Insert source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E7FDDC5-2B6B-4E47-B151-D94FD5B29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14A3CAB4-6792-4F40-B1DA-7FB720415C7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 dirty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42782C60-683A-7F4B-9051-13B13901E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3679011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sing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DA68C453-B236-814B-991D-1EC250CD61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C8F6A9F-FD0E-7A4E-B3ED-4FBDCF8C9D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4" name="object 10">
            <a:extLst>
              <a:ext uri="{FF2B5EF4-FFF2-40B4-BE49-F238E27FC236}">
                <a16:creationId xmlns:a16="http://schemas.microsoft.com/office/drawing/2014/main" id="{59CBB592-2662-C54C-8FC4-70F625988438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163E6E78-1B9B-594A-94E7-ECBD748C53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34336174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mess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32BC8CF-00F7-0443-A776-CB40A57F4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2" y="1016000"/>
            <a:ext cx="11737975" cy="2930661"/>
          </a:xfrm>
        </p:spPr>
        <p:txBody>
          <a:bodyPr lIns="0" tIns="0" rIns="0" bIns="46800" anchor="t">
            <a:noAutofit/>
          </a:bodyPr>
          <a:lstStyle>
            <a:lvl1pPr>
              <a:defRPr sz="8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noProof="0"/>
              <a:t>Insert key </a:t>
            </a:r>
            <a:br>
              <a:rPr lang="en-GB" noProof="0"/>
            </a:br>
            <a:r>
              <a:rPr lang="en-GB" noProof="0"/>
              <a:t>message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FB1F4DD9-F809-2B4A-A6A5-044231899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010" y="5411707"/>
            <a:ext cx="11737975" cy="7150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6A6043DC-70EC-4366-836C-D924903962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FCAA3F14-74C1-934A-8F5A-372EF73A57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F401DE8-871F-1342-9A94-621E890D0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4" name="object 10">
            <a:extLst>
              <a:ext uri="{FF2B5EF4-FFF2-40B4-BE49-F238E27FC236}">
                <a16:creationId xmlns:a16="http://schemas.microsoft.com/office/drawing/2014/main" id="{7AC286D7-93C9-B642-8947-2B4EB3DDD178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4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D1EAB1F2-44B4-AE44-8962-E7C3C8C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DFFFE4CB-6571-7F45-B4D9-F41C9211B9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FAA4122-A12F-EF40-9AAE-9D9D8468A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A79FF8B3-5217-8B48-9FB9-26048DB68C86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61025EB0-6A28-3B46-BC26-8751FDC271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119892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text, pic and key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C18B95-85D7-3249-AEED-5F7947838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B88015EE-2638-1645-B424-3976735DB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8116" y="3239496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0000"/>
            <a:ext cx="3758400" cy="414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0DFDCC26-0090-6E47-85F6-29C8530487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757" y="2442374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FA3C787C-6DAD-4E93-8F5E-DFBF05DEAC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34787" y="3239496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37">
            <a:extLst>
              <a:ext uri="{FF2B5EF4-FFF2-40B4-BE49-F238E27FC236}">
                <a16:creationId xmlns:a16="http://schemas.microsoft.com/office/drawing/2014/main" id="{7D94BF04-AF93-4457-B68D-AF167B5472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230428" y="2442374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78CB2760-CD20-4839-8E40-AE6BA9B044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34787" y="5135167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4" name="Segnaposto testo 37">
            <a:extLst>
              <a:ext uri="{FF2B5EF4-FFF2-40B4-BE49-F238E27FC236}">
                <a16:creationId xmlns:a16="http://schemas.microsoft.com/office/drawing/2014/main" id="{75DF7EA1-6673-499D-8864-3C3846CFC3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30428" y="4338045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C1EA732C-6024-4A13-B25A-4DCCF9E9EC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8454" y="5135167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3" name="Segnaposto testo 37">
            <a:extLst>
              <a:ext uri="{FF2B5EF4-FFF2-40B4-BE49-F238E27FC236}">
                <a16:creationId xmlns:a16="http://schemas.microsoft.com/office/drawing/2014/main" id="{400827CC-A4D9-45DA-AB33-D8C61A2DE4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4095" y="4338045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4" name="Titolo 2">
            <a:extLst>
              <a:ext uri="{FF2B5EF4-FFF2-40B4-BE49-F238E27FC236}">
                <a16:creationId xmlns:a16="http://schemas.microsoft.com/office/drawing/2014/main" id="{19AD1589-F43D-924F-8E57-69D7E72B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Name</a:t>
            </a:r>
          </a:p>
        </p:txBody>
      </p:sp>
      <p:sp>
        <p:nvSpPr>
          <p:cNvPr id="45" name="Segnaposto testo 34">
            <a:extLst>
              <a:ext uri="{FF2B5EF4-FFF2-40B4-BE49-F238E27FC236}">
                <a16:creationId xmlns:a16="http://schemas.microsoft.com/office/drawing/2014/main" id="{9F49B9E8-0226-3F45-BEB9-7823C0B10E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Position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6172AA5D-DAAF-B64F-A1AD-688337FECA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421B7-D900-964B-820A-3A99FB21499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225924" y="2160000"/>
            <a:ext cx="3758400" cy="414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noProof="0"/>
              <a:t>Insert picture</a:t>
            </a: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B5061BB4-EF59-E44F-8945-E028E042B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0" name="object 10">
            <a:extLst>
              <a:ext uri="{FF2B5EF4-FFF2-40B4-BE49-F238E27FC236}">
                <a16:creationId xmlns:a16="http://schemas.microsoft.com/office/drawing/2014/main" id="{3C5A5BCF-7403-FB48-A7BC-731C8688ACC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4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2 text boxes, pic and key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0000"/>
            <a:ext cx="3758400" cy="414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068E41F1-3DA9-9647-8F5A-5C3FD6D675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16797" y="2160000"/>
            <a:ext cx="3758400" cy="240961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7672684F-7375-4F6D-B41D-4487AB7919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8E9B35AF-7E53-4E49-988B-9A7EA654DD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1913" y="5734412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Segnaposto testo 37">
            <a:extLst>
              <a:ext uri="{FF2B5EF4-FFF2-40B4-BE49-F238E27FC236}">
                <a16:creationId xmlns:a16="http://schemas.microsoft.com/office/drawing/2014/main" id="{A283D83B-9430-4E17-A97D-529D6294D4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7554" y="4937290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8722373C-DFEE-4C6E-A488-705614B059E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61290" y="5734412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37">
            <a:extLst>
              <a:ext uri="{FF2B5EF4-FFF2-40B4-BE49-F238E27FC236}">
                <a16:creationId xmlns:a16="http://schemas.microsoft.com/office/drawing/2014/main" id="{BCAE7F2E-676D-4A86-BE37-2019931160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6931" y="4937290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F0C31F5A-9027-A248-A881-8561A99A3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Name</a:t>
            </a:r>
            <a:br>
              <a:rPr lang="en-GB" noProof="0"/>
            </a:br>
            <a:endParaRPr lang="en-GB" noProof="0"/>
          </a:p>
        </p:txBody>
      </p:sp>
      <p:sp>
        <p:nvSpPr>
          <p:cNvPr id="29" name="Segnaposto testo 34">
            <a:extLst>
              <a:ext uri="{FF2B5EF4-FFF2-40B4-BE49-F238E27FC236}">
                <a16:creationId xmlns:a16="http://schemas.microsoft.com/office/drawing/2014/main" id="{05701C0C-0569-DD48-9653-CAEC090947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Position</a:t>
            </a:r>
          </a:p>
        </p:txBody>
      </p:sp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92DF69C0-2CEE-B543-AD95-39BD64A43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E6030-837E-1245-A94F-7572F6FA1E3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188960" y="2163445"/>
            <a:ext cx="3758400" cy="414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picture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064A89D4-66DD-FA45-B169-364BAC1A5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8" name="object 10">
            <a:extLst>
              <a:ext uri="{FF2B5EF4-FFF2-40B4-BE49-F238E27FC236}">
                <a16:creationId xmlns:a16="http://schemas.microsoft.com/office/drawing/2014/main" id="{942C4F8D-5351-714D-A964-A644609DDD59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0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 bio, text, pic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05873" y="2035647"/>
            <a:ext cx="3350378" cy="37903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031278"/>
            <a:ext cx="1799994" cy="1435354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«Insert quote»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DA904AB7-BB2E-CF47-8C38-443631E541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5872" y="2503656"/>
            <a:ext cx="3350378" cy="294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position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4B605D6E-3B5D-DB48-855F-DC64F9E92E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6625" y="4030663"/>
            <a:ext cx="3349625" cy="1436687"/>
          </a:xfrm>
        </p:spPr>
        <p:txBody>
          <a:bodyPr lIns="0" tIns="0" rIns="0" bIns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  <a:lvl2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2pPr>
            <a:lvl3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3pPr>
            <a:lvl4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4pPr>
            <a:lvl5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insert text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2" name="Segnaposto testo 4">
            <a:extLst>
              <a:ext uri="{FF2B5EF4-FFF2-40B4-BE49-F238E27FC236}">
                <a16:creationId xmlns:a16="http://schemas.microsoft.com/office/drawing/2014/main" id="{0767D840-0A36-B24A-B78B-5EE361CF90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14607" y="2048087"/>
            <a:ext cx="3350378" cy="37903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73" name="Segnaposto testo 9">
            <a:extLst>
              <a:ext uri="{FF2B5EF4-FFF2-40B4-BE49-F238E27FC236}">
                <a16:creationId xmlns:a16="http://schemas.microsoft.com/office/drawing/2014/main" id="{1185A213-8B29-284A-BB9C-AF976CE987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5747" y="4043718"/>
            <a:ext cx="1799994" cy="1435354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«Insert quote»</a:t>
            </a:r>
          </a:p>
        </p:txBody>
      </p:sp>
      <p:sp>
        <p:nvSpPr>
          <p:cNvPr id="75" name="Segnaposto testo 4">
            <a:extLst>
              <a:ext uri="{FF2B5EF4-FFF2-40B4-BE49-F238E27FC236}">
                <a16:creationId xmlns:a16="http://schemas.microsoft.com/office/drawing/2014/main" id="{1E183519-2290-EF4D-9D98-57AE920F41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14606" y="2516096"/>
            <a:ext cx="3350378" cy="294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position</a:t>
            </a:r>
          </a:p>
        </p:txBody>
      </p:sp>
      <p:sp>
        <p:nvSpPr>
          <p:cNvPr id="77" name="Segnaposto testo 18">
            <a:extLst>
              <a:ext uri="{FF2B5EF4-FFF2-40B4-BE49-F238E27FC236}">
                <a16:creationId xmlns:a16="http://schemas.microsoft.com/office/drawing/2014/main" id="{F7B93B06-4B0F-1344-A39E-DACC5DF22C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5359" y="4043103"/>
            <a:ext cx="3349625" cy="1436687"/>
          </a:xfrm>
        </p:spPr>
        <p:txBody>
          <a:bodyPr lIns="0" tIns="0" rIns="0" bIns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  <a:lvl2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2pPr>
            <a:lvl3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3pPr>
            <a:lvl4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4pPr>
            <a:lvl5pPr>
              <a:defRPr sz="1400" b="0" i="0">
                <a:solidFill>
                  <a:schemeClr val="accent1"/>
                </a:solidFill>
                <a:latin typeface="Canela Text Light" pitchFamily="2" charset="0"/>
              </a:defRPr>
            </a:lvl5pPr>
          </a:lstStyle>
          <a:p>
            <a:pPr lvl="0"/>
            <a:r>
              <a:rPr lang="en-GB" noProof="0"/>
              <a:t>insert text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insert text</a:t>
            </a:r>
          </a:p>
          <a:p>
            <a:pPr marL="177800" marR="0" lvl="0" indent="-177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92E1AA34-AE12-413D-B01A-980C33B955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2" name="Titolo 2">
            <a:extLst>
              <a:ext uri="{FF2B5EF4-FFF2-40B4-BE49-F238E27FC236}">
                <a16:creationId xmlns:a16="http://schemas.microsoft.com/office/drawing/2014/main" id="{870E14BE-C994-CF49-AC9A-F6EF2D31C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24" name="Segnaposto testo 34">
            <a:extLst>
              <a:ext uri="{FF2B5EF4-FFF2-40B4-BE49-F238E27FC236}">
                <a16:creationId xmlns:a16="http://schemas.microsoft.com/office/drawing/2014/main" id="{9B9C584D-EFF2-3648-A37B-5A212AA955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769AFC4A-E496-884E-B6EC-578A7599B9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E7E59-5CA4-524D-A1C3-B2236C94C01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27013" y="2035647"/>
            <a:ext cx="1800000" cy="180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EE541AE-6FC3-9948-899D-7545578568B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600056" y="2035647"/>
            <a:ext cx="1800000" cy="180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picture</a:t>
            </a: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3AD68184-9BE4-1A46-A9BB-A8AF8EDBD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5" name="object 10">
            <a:extLst>
              <a:ext uri="{FF2B5EF4-FFF2-40B4-BE49-F238E27FC236}">
                <a16:creationId xmlns:a16="http://schemas.microsoft.com/office/drawing/2014/main" id="{C5B9D904-5422-454F-BFF7-F823348D0B77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6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ople bio, role&amp;experience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09" y="4026037"/>
            <a:ext cx="979621" cy="37903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Role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2617" y="4026037"/>
            <a:ext cx="2520000" cy="379037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DA904AB7-BB2E-CF47-8C38-443631E541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09" y="4502962"/>
            <a:ext cx="979621" cy="25199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Experience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5AB65E7F-F82A-2C49-8571-130B6B870C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7008" y="4872755"/>
            <a:ext cx="979621" cy="49690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Career</a:t>
            </a:r>
          </a:p>
          <a:p>
            <a:pPr lvl="0"/>
            <a:r>
              <a:rPr lang="en-GB" noProof="0"/>
              <a:t>highlights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A4235569-FEEC-FD41-90DF-33D2EF967AB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007" y="5517432"/>
            <a:ext cx="979621" cy="89242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Board &amp; advisory roles</a:t>
            </a:r>
          </a:p>
        </p:txBody>
      </p:sp>
      <p:sp>
        <p:nvSpPr>
          <p:cNvPr id="42" name="Segnaposto testo 9">
            <a:extLst>
              <a:ext uri="{FF2B5EF4-FFF2-40B4-BE49-F238E27FC236}">
                <a16:creationId xmlns:a16="http://schemas.microsoft.com/office/drawing/2014/main" id="{F569A20E-80CE-EA4F-8E2F-1CD06B2951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2617" y="4506523"/>
            <a:ext cx="2520000" cy="25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5" name="Segnaposto testo 9">
            <a:extLst>
              <a:ext uri="{FF2B5EF4-FFF2-40B4-BE49-F238E27FC236}">
                <a16:creationId xmlns:a16="http://schemas.microsoft.com/office/drawing/2014/main" id="{B9A2DE5F-B226-6B40-AD3C-2FBC499889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2617" y="4872755"/>
            <a:ext cx="2520000" cy="496910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47" name="Segnaposto testo 9">
            <a:extLst>
              <a:ext uri="{FF2B5EF4-FFF2-40B4-BE49-F238E27FC236}">
                <a16:creationId xmlns:a16="http://schemas.microsoft.com/office/drawing/2014/main" id="{34136CC8-EA00-6345-B930-613F205D917C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72617" y="5517432"/>
            <a:ext cx="2520000" cy="870264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54" name="Segnaposto testo 9">
            <a:extLst>
              <a:ext uri="{FF2B5EF4-FFF2-40B4-BE49-F238E27FC236}">
                <a16:creationId xmlns:a16="http://schemas.microsoft.com/office/drawing/2014/main" id="{B6757B97-F7C7-A64B-86FB-15CD2C33791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296250" y="4026037"/>
            <a:ext cx="2520000" cy="37903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57" name="Segnaposto testo 9">
            <a:extLst>
              <a:ext uri="{FF2B5EF4-FFF2-40B4-BE49-F238E27FC236}">
                <a16:creationId xmlns:a16="http://schemas.microsoft.com/office/drawing/2014/main" id="{9EC66E0B-7B86-4041-84F8-E08E67726295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296250" y="4506523"/>
            <a:ext cx="2520000" cy="25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8" name="Segnaposto testo 9">
            <a:extLst>
              <a:ext uri="{FF2B5EF4-FFF2-40B4-BE49-F238E27FC236}">
                <a16:creationId xmlns:a16="http://schemas.microsoft.com/office/drawing/2014/main" id="{1894FF8A-C4E2-9945-90C7-E5B247B3D39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296250" y="4872755"/>
            <a:ext cx="2520000" cy="496910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59" name="Segnaposto testo 9">
            <a:extLst>
              <a:ext uri="{FF2B5EF4-FFF2-40B4-BE49-F238E27FC236}">
                <a16:creationId xmlns:a16="http://schemas.microsoft.com/office/drawing/2014/main" id="{8B79659E-51D8-3142-9E63-ECB02C4EA7F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96250" y="5517432"/>
            <a:ext cx="2520000" cy="870264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60" name="Segnaposto testo 9">
            <a:extLst>
              <a:ext uri="{FF2B5EF4-FFF2-40B4-BE49-F238E27FC236}">
                <a16:creationId xmlns:a16="http://schemas.microsoft.com/office/drawing/2014/main" id="{09A30C7B-8A6E-1245-9ACA-FB4073CFF7D9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19883" y="4026037"/>
            <a:ext cx="2520000" cy="379037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63" name="Segnaposto testo 9">
            <a:extLst>
              <a:ext uri="{FF2B5EF4-FFF2-40B4-BE49-F238E27FC236}">
                <a16:creationId xmlns:a16="http://schemas.microsoft.com/office/drawing/2014/main" id="{F22A5DFB-D5FA-4946-9389-EE0EAB4BECCC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319883" y="4506523"/>
            <a:ext cx="2520000" cy="25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4" name="Segnaposto testo 9">
            <a:extLst>
              <a:ext uri="{FF2B5EF4-FFF2-40B4-BE49-F238E27FC236}">
                <a16:creationId xmlns:a16="http://schemas.microsoft.com/office/drawing/2014/main" id="{9ED47AD4-43C7-F849-A14C-FC9A5E7A4FE2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319883" y="4872755"/>
            <a:ext cx="2520000" cy="496910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65" name="Segnaposto testo 9">
            <a:extLst>
              <a:ext uri="{FF2B5EF4-FFF2-40B4-BE49-F238E27FC236}">
                <a16:creationId xmlns:a16="http://schemas.microsoft.com/office/drawing/2014/main" id="{38DE7660-759B-6947-86F5-F69ED60A747F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7319883" y="5517432"/>
            <a:ext cx="2520000" cy="870264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52" name="Segnaposto testo 4">
            <a:extLst>
              <a:ext uri="{FF2B5EF4-FFF2-40B4-BE49-F238E27FC236}">
                <a16:creationId xmlns:a16="http://schemas.microsoft.com/office/drawing/2014/main" id="{FC699F88-A50D-4522-A466-79FBBD8BA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1" name="Segnaposto testo 4">
            <a:extLst>
              <a:ext uri="{FF2B5EF4-FFF2-40B4-BE49-F238E27FC236}">
                <a16:creationId xmlns:a16="http://schemas.microsoft.com/office/drawing/2014/main" id="{4FD2F934-8805-4E16-BC90-A7DB270DB7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4787" y="3012492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3" name="Segnaposto testo 37">
            <a:extLst>
              <a:ext uri="{FF2B5EF4-FFF2-40B4-BE49-F238E27FC236}">
                <a16:creationId xmlns:a16="http://schemas.microsoft.com/office/drawing/2014/main" id="{342E0173-B609-4E34-B0AF-22F958EDD3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30428" y="2215370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6" name="Segnaposto testo 4">
            <a:extLst>
              <a:ext uri="{FF2B5EF4-FFF2-40B4-BE49-F238E27FC236}">
                <a16:creationId xmlns:a16="http://schemas.microsoft.com/office/drawing/2014/main" id="{B08B98F7-5D3A-4116-9611-F9B2CA85004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234787" y="4978864"/>
            <a:ext cx="1728000" cy="549274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2" name="Segnaposto testo 37">
            <a:extLst>
              <a:ext uri="{FF2B5EF4-FFF2-40B4-BE49-F238E27FC236}">
                <a16:creationId xmlns:a16="http://schemas.microsoft.com/office/drawing/2014/main" id="{24BE2D1B-6D53-4CEB-88D7-FA317776945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230428" y="4181742"/>
            <a:ext cx="1728000" cy="709613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4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69" name="Titolo 2">
            <a:extLst>
              <a:ext uri="{FF2B5EF4-FFF2-40B4-BE49-F238E27FC236}">
                <a16:creationId xmlns:a16="http://schemas.microsoft.com/office/drawing/2014/main" id="{84AD9D39-CAED-A54C-897C-6C38679F78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70" name="Segnaposto testo 34">
            <a:extLst>
              <a:ext uri="{FF2B5EF4-FFF2-40B4-BE49-F238E27FC236}">
                <a16:creationId xmlns:a16="http://schemas.microsoft.com/office/drawing/2014/main" id="{07FC0248-09C8-DA4F-8F14-480698AD3D6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37" name="Segnaposto testo 9">
            <a:extLst>
              <a:ext uri="{FF2B5EF4-FFF2-40B4-BE49-F238E27FC236}">
                <a16:creationId xmlns:a16="http://schemas.microsoft.com/office/drawing/2014/main" id="{866516D5-7226-7E46-9AE5-754FB30291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72617" y="3576443"/>
            <a:ext cx="2520000" cy="312709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66" name="Segnaposto testo 9">
            <a:extLst>
              <a:ext uri="{FF2B5EF4-FFF2-40B4-BE49-F238E27FC236}">
                <a16:creationId xmlns:a16="http://schemas.microsoft.com/office/drawing/2014/main" id="{518E4F88-E661-694F-A70D-12CA99C5753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96250" y="3576443"/>
            <a:ext cx="2520000" cy="312709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67" name="Segnaposto testo 9">
            <a:extLst>
              <a:ext uri="{FF2B5EF4-FFF2-40B4-BE49-F238E27FC236}">
                <a16:creationId xmlns:a16="http://schemas.microsoft.com/office/drawing/2014/main" id="{47A08940-C52B-C144-9075-3C00BDAED7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19883" y="3576443"/>
            <a:ext cx="2520000" cy="312709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</a:p>
        </p:txBody>
      </p:sp>
      <p:sp>
        <p:nvSpPr>
          <p:cNvPr id="44" name="Segnaposto testo 4">
            <a:extLst>
              <a:ext uri="{FF2B5EF4-FFF2-40B4-BE49-F238E27FC236}">
                <a16:creationId xmlns:a16="http://schemas.microsoft.com/office/drawing/2014/main" id="{1C5FD550-A449-854A-A392-37286E3DAF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A7C31-E7DE-8A4A-A8D7-34C81AB44BA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290638" y="2042160"/>
            <a:ext cx="2520000" cy="1454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picture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19B88EB8-EA68-8343-818C-8B6A659EFC3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295800" y="2042160"/>
            <a:ext cx="2520000" cy="1454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picture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AC3C8929-A03C-8C47-B4AB-86BD38EADB50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0136" y="2042160"/>
            <a:ext cx="2520000" cy="1454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picture</a:t>
            </a:r>
          </a:p>
        </p:txBody>
      </p:sp>
      <p:pic>
        <p:nvPicPr>
          <p:cNvPr id="34" name="Elemento grafico 33">
            <a:extLst>
              <a:ext uri="{FF2B5EF4-FFF2-40B4-BE49-F238E27FC236}">
                <a16:creationId xmlns:a16="http://schemas.microsoft.com/office/drawing/2014/main" id="{5BEA31D2-6D55-9840-9210-DC20A25E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35" name="object 10">
            <a:extLst>
              <a:ext uri="{FF2B5EF4-FFF2-40B4-BE49-F238E27FC236}">
                <a16:creationId xmlns:a16="http://schemas.microsoft.com/office/drawing/2014/main" id="{0BFCBD2A-BD31-8F43-A7B3-3D4DC289C908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2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 userDrawn="1"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 userDrawn="1"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7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5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BBE0410-68B6-2347-AA6A-DF31E11DF5A7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11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1AC8F9B7-1E8D-3E45-93ED-43CCDAC42A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001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287CDC58-28B8-194D-B3B5-FF1B0EBFC3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6001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87A6B69D-1995-7545-849E-5C56335791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24989" y="2168525"/>
            <a:ext cx="3239997" cy="23419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7" name="Segnaposto testo 9">
            <a:extLst>
              <a:ext uri="{FF2B5EF4-FFF2-40B4-BE49-F238E27FC236}">
                <a16:creationId xmlns:a16="http://schemas.microsoft.com/office/drawing/2014/main" id="{1FB8582C-7070-324A-B94C-5FC4ED9659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4989" y="4732586"/>
            <a:ext cx="3240087" cy="7150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BBB9417E-A3DA-4DDC-8739-4AC8541452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B75A983D-EC3C-7C49-B9C2-5CAFE19B3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AF785B76-D781-724F-AC06-F584EFB980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6A0D531A-AA8E-DA4D-AC11-6D831A441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B98D359C-521C-4C4A-9C0E-EE72F4AA1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DEB83D1C-6B40-0C46-853C-7AAB8AB77B12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77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gnaposto testo 4">
            <a:extLst>
              <a:ext uri="{FF2B5EF4-FFF2-40B4-BE49-F238E27FC236}">
                <a16:creationId xmlns:a16="http://schemas.microsoft.com/office/drawing/2014/main" id="{B2A4D72F-0ED9-2245-900C-CE02AB1B6D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6922" y="4413554"/>
            <a:ext cx="3239997" cy="13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75F8D1E1-25C9-6341-B3B5-8391023093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5910" y="4413554"/>
            <a:ext cx="3239997" cy="13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3FE37BC4-BB9A-DE41-A4DD-64BD13EF05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4898" y="4413554"/>
            <a:ext cx="3239997" cy="13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C06245EB-3277-4F79-B481-FAA9D463E5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6" name="Segnaposto testo 9">
            <a:extLst>
              <a:ext uri="{FF2B5EF4-FFF2-40B4-BE49-F238E27FC236}">
                <a16:creationId xmlns:a16="http://schemas.microsoft.com/office/drawing/2014/main" id="{281008C3-D737-4232-B634-0F936873E9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3618216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29" name="Segnaposto testo 9">
            <a:extLst>
              <a:ext uri="{FF2B5EF4-FFF2-40B4-BE49-F238E27FC236}">
                <a16:creationId xmlns:a16="http://schemas.microsoft.com/office/drawing/2014/main" id="{8F7435A3-4C46-4917-A25B-C3D274C86D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76001" y="3618216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38" name="Segnaposto testo 9">
            <a:extLst>
              <a:ext uri="{FF2B5EF4-FFF2-40B4-BE49-F238E27FC236}">
                <a16:creationId xmlns:a16="http://schemas.microsoft.com/office/drawing/2014/main" id="{7B6E02EA-CD9F-4C6F-8FEC-6F7319AB16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4989" y="3618216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39" name="Segnaposto testo 9">
            <a:extLst>
              <a:ext uri="{FF2B5EF4-FFF2-40B4-BE49-F238E27FC236}">
                <a16:creationId xmlns:a16="http://schemas.microsoft.com/office/drawing/2014/main" id="{7814666A-E28B-4CE2-B44E-343E24EF56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24898" y="5858335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40" name="Segnaposto testo 9">
            <a:extLst>
              <a:ext uri="{FF2B5EF4-FFF2-40B4-BE49-F238E27FC236}">
                <a16:creationId xmlns:a16="http://schemas.microsoft.com/office/drawing/2014/main" id="{227A92CA-77E7-4FB8-A087-350BC5650F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75910" y="5858335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41" name="Segnaposto testo 9">
            <a:extLst>
              <a:ext uri="{FF2B5EF4-FFF2-40B4-BE49-F238E27FC236}">
                <a16:creationId xmlns:a16="http://schemas.microsoft.com/office/drawing/2014/main" id="{A3C90D3F-F555-4454-85F2-B1379D59BA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6922" y="5858335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rgbClr val="FF5AFB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sector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38A0B8A6-C951-4D2D-88D4-BB91F9266D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3239997" cy="13482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CF7A574B-C302-41C9-A2BC-67DF08DA5A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76001" y="2168525"/>
            <a:ext cx="3239997" cy="13482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506B01E4-5713-456B-B009-A0292DEBE0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24989" y="2168525"/>
            <a:ext cx="3239997" cy="134829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27" name="Titolo 2">
            <a:extLst>
              <a:ext uri="{FF2B5EF4-FFF2-40B4-BE49-F238E27FC236}">
                <a16:creationId xmlns:a16="http://schemas.microsoft.com/office/drawing/2014/main" id="{9F2C6409-F594-C54A-BDD6-E9508BDF3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95C56BBB-4F60-234C-AE9D-AB943960B03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65B3D790-B184-0B40-BDE5-810791330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BE43D76-4950-B842-AA5F-FE6E83EDFD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BA641A0B-7E1B-D04B-9EB4-B6494472EA9D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83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5204" y="2173434"/>
            <a:ext cx="7601592" cy="328553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40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“Insert text/quote”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803DF733-3893-4E04-8B88-FC796BD95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D8396A38-8E61-4F00-9118-B48BA975DC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95204" y="5525519"/>
            <a:ext cx="3240087" cy="48692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200" b="0" i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name</a:t>
            </a:r>
            <a:br>
              <a:rPr lang="en-GB" noProof="0"/>
            </a:br>
            <a:r>
              <a:rPr lang="en-GB" noProof="0"/>
              <a:t>Insert position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5D30B94-4C7C-AB4A-B3CB-9442E12CE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1" name="Segnaposto testo 34">
            <a:extLst>
              <a:ext uri="{FF2B5EF4-FFF2-40B4-BE49-F238E27FC236}">
                <a16:creationId xmlns:a16="http://schemas.microsoft.com/office/drawing/2014/main" id="{5B39FF75-BC3F-DE4F-82F3-88B2A3B0965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C954FEA-4491-1248-BBEB-BA7B74332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616B9D6-6196-8B49-BE7C-0EDECED85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629B8681-41A7-2E49-9CED-6A9D59954FCC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10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32BC8CF-00F7-0443-A776-CB40A57F4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2" y="1016000"/>
            <a:ext cx="11737975" cy="2930661"/>
          </a:xfrm>
        </p:spPr>
        <p:txBody>
          <a:bodyPr lIns="0" tIns="0" rIns="0" bIns="46800" anchor="t">
            <a:noAutofit/>
          </a:bodyPr>
          <a:lstStyle>
            <a:lvl1pPr>
              <a:defRPr sz="84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noProof="0"/>
              <a:t>Insert key </a:t>
            </a:r>
            <a:br>
              <a:rPr lang="en-GB" noProof="0"/>
            </a:br>
            <a:r>
              <a:rPr lang="en-GB" noProof="0"/>
              <a:t>message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FB1F4DD9-F809-2B4A-A6A5-044231899D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7010" y="5411707"/>
            <a:ext cx="11737975" cy="71502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6A6043DC-70EC-4366-836C-D924903962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2379538A-E56D-2A46-9629-67DB553690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C993F3A9-378B-F248-ADD8-81533438C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440F91-3BFB-2149-8E37-4F4B04BA7CF0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5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 Key facts &amp; figures -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B88015EE-2638-1645-B424-3976735DB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537" y="4904479"/>
            <a:ext cx="3743388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0DFDCC26-0090-6E47-85F6-29C8530487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821" y="3628854"/>
            <a:ext cx="3752104" cy="1210401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13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439DB93B-D3D3-415D-B195-79DED298A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30" name="Titolo 2">
            <a:extLst>
              <a:ext uri="{FF2B5EF4-FFF2-40B4-BE49-F238E27FC236}">
                <a16:creationId xmlns:a16="http://schemas.microsoft.com/office/drawing/2014/main" id="{A5E530EE-EB6C-F64E-AADC-D539BBB58D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32" name="Segnaposto testo 34">
            <a:extLst>
              <a:ext uri="{FF2B5EF4-FFF2-40B4-BE49-F238E27FC236}">
                <a16:creationId xmlns:a16="http://schemas.microsoft.com/office/drawing/2014/main" id="{CC867A13-91A9-C648-B783-A83F2836B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0AA2A57E-3153-B740-BBDB-A1BE55D114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A92D5482-86CA-CE44-92C6-DB6FA64B95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8537" y="3016044"/>
            <a:ext cx="3743388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28EE65DA-FEB4-AD4E-9220-F06CD17DD4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24067" y="4904479"/>
            <a:ext cx="3743388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37">
            <a:extLst>
              <a:ext uri="{FF2B5EF4-FFF2-40B4-BE49-F238E27FC236}">
                <a16:creationId xmlns:a16="http://schemas.microsoft.com/office/drawing/2014/main" id="{03048A26-7768-1242-9EA3-086AFCA796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24337" y="3628854"/>
            <a:ext cx="3743117" cy="1210401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13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08FECD87-B787-9444-AD15-3248F9D2B06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24067" y="3016044"/>
            <a:ext cx="3743388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B8D5C41A-E89A-DA48-9032-A1B89E56E2E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219597" y="4904479"/>
            <a:ext cx="3743388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4" name="Segnaposto testo 37">
            <a:extLst>
              <a:ext uri="{FF2B5EF4-FFF2-40B4-BE49-F238E27FC236}">
                <a16:creationId xmlns:a16="http://schemas.microsoft.com/office/drawing/2014/main" id="{B5F95A89-93E9-994D-83CD-EB017029E64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220075" y="3628854"/>
            <a:ext cx="3742910" cy="1210401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13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4F418DC1-5502-6B4A-BDD4-5E9CBA497AA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19597" y="3016044"/>
            <a:ext cx="3743388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FB536325-CD9D-BF4E-8E5A-5EB8D3E63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2" name="object 10">
            <a:extLst>
              <a:ext uri="{FF2B5EF4-FFF2-40B4-BE49-F238E27FC236}">
                <a16:creationId xmlns:a16="http://schemas.microsoft.com/office/drawing/2014/main" id="{04824550-83CD-004E-A7B8-108BFAB39EA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64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659">
          <p15:clr>
            <a:srgbClr val="FBAE40"/>
          </p15:clr>
        </p15:guide>
        <p15:guide id="2" pos="2502">
          <p15:clr>
            <a:srgbClr val="FBAE40"/>
          </p15:clr>
        </p15:guide>
        <p15:guide id="3" pos="2661">
          <p15:clr>
            <a:srgbClr val="FBAE40"/>
          </p15:clr>
        </p15:guide>
        <p15:guide id="4" pos="5019">
          <p15:clr>
            <a:srgbClr val="FBAE40"/>
          </p15:clr>
        </p15:guide>
        <p15:guide id="5" pos="51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bbles, 8 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B88015EE-2638-1645-B424-3976735DB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936" y="321650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0DFDCC26-0090-6E47-85F6-29C8530487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936" y="243159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AA33D109-C3B1-8740-AC9B-30A3DAC979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61468" y="321573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1" name="Segnaposto testo 37">
            <a:extLst>
              <a:ext uri="{FF2B5EF4-FFF2-40B4-BE49-F238E27FC236}">
                <a16:creationId xmlns:a16="http://schemas.microsoft.com/office/drawing/2014/main" id="{1A4BBBC6-51EA-8547-B2B9-0EE92825F4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1468" y="243082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2447C1EA-C929-C34E-9209-41FE52258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000" y="321496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7" name="Segnaposto testo 37">
            <a:extLst>
              <a:ext uri="{FF2B5EF4-FFF2-40B4-BE49-F238E27FC236}">
                <a16:creationId xmlns:a16="http://schemas.microsoft.com/office/drawing/2014/main" id="{381B996E-9223-9B40-841B-BE2E350B1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6000" y="243005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5" name="Segnaposto testo 4">
            <a:extLst>
              <a:ext uri="{FF2B5EF4-FFF2-40B4-BE49-F238E27FC236}">
                <a16:creationId xmlns:a16="http://schemas.microsoft.com/office/drawing/2014/main" id="{677793B2-3A0F-2545-A234-FE544FFBEC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0532" y="321419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56" name="Segnaposto testo 37">
            <a:extLst>
              <a:ext uri="{FF2B5EF4-FFF2-40B4-BE49-F238E27FC236}">
                <a16:creationId xmlns:a16="http://schemas.microsoft.com/office/drawing/2014/main" id="{CD810440-59E5-F946-90EA-547BE6E741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0532" y="242928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8" name="Segnaposto testo 4">
            <a:extLst>
              <a:ext uri="{FF2B5EF4-FFF2-40B4-BE49-F238E27FC236}">
                <a16:creationId xmlns:a16="http://schemas.microsoft.com/office/drawing/2014/main" id="{D9D4412E-09C7-6443-8738-59C5F2FCBB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5064" y="321342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59" name="Segnaposto testo 37">
            <a:extLst>
              <a:ext uri="{FF2B5EF4-FFF2-40B4-BE49-F238E27FC236}">
                <a16:creationId xmlns:a16="http://schemas.microsoft.com/office/drawing/2014/main" id="{B704938C-969D-624E-81FF-8851010137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5064" y="242851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69" name="Segnaposto testo 4">
            <a:extLst>
              <a:ext uri="{FF2B5EF4-FFF2-40B4-BE49-F238E27FC236}">
                <a16:creationId xmlns:a16="http://schemas.microsoft.com/office/drawing/2014/main" id="{9B791E90-05CA-B345-A33A-D0C75BA264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16000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70" name="Segnaposto testo 37">
            <a:extLst>
              <a:ext uri="{FF2B5EF4-FFF2-40B4-BE49-F238E27FC236}">
                <a16:creationId xmlns:a16="http://schemas.microsoft.com/office/drawing/2014/main" id="{376E6E15-D630-EE4C-B123-7E308E3E1C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16000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1" name="Segnaposto testo 4">
            <a:extLst>
              <a:ext uri="{FF2B5EF4-FFF2-40B4-BE49-F238E27FC236}">
                <a16:creationId xmlns:a16="http://schemas.microsoft.com/office/drawing/2014/main" id="{03C90D97-68E3-BC4A-B79C-F651F77211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16000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45" name="Segnaposto testo 4">
            <a:extLst>
              <a:ext uri="{FF2B5EF4-FFF2-40B4-BE49-F238E27FC236}">
                <a16:creationId xmlns:a16="http://schemas.microsoft.com/office/drawing/2014/main" id="{FCEA55AB-29F4-402D-AF8F-40E8A9BCC0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4" name="Segnaposto testo 4">
            <a:extLst>
              <a:ext uri="{FF2B5EF4-FFF2-40B4-BE49-F238E27FC236}">
                <a16:creationId xmlns:a16="http://schemas.microsoft.com/office/drawing/2014/main" id="{42FF0952-079B-4C20-808D-04DF81313E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6936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67" name="Segnaposto testo 37">
            <a:extLst>
              <a:ext uri="{FF2B5EF4-FFF2-40B4-BE49-F238E27FC236}">
                <a16:creationId xmlns:a16="http://schemas.microsoft.com/office/drawing/2014/main" id="{134B163F-988E-4814-9F97-19639AE8BBA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6936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9" name="Segnaposto testo 4">
            <a:extLst>
              <a:ext uri="{FF2B5EF4-FFF2-40B4-BE49-F238E27FC236}">
                <a16:creationId xmlns:a16="http://schemas.microsoft.com/office/drawing/2014/main" id="{E3DB3B62-6927-443A-AB6E-E1F39DB7A9A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6936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82" name="Segnaposto testo 4">
            <a:extLst>
              <a:ext uri="{FF2B5EF4-FFF2-40B4-BE49-F238E27FC236}">
                <a16:creationId xmlns:a16="http://schemas.microsoft.com/office/drawing/2014/main" id="{CCC67E30-07CB-4E7C-B02A-6885CC8B58C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270532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83" name="Segnaposto testo 37">
            <a:extLst>
              <a:ext uri="{FF2B5EF4-FFF2-40B4-BE49-F238E27FC236}">
                <a16:creationId xmlns:a16="http://schemas.microsoft.com/office/drawing/2014/main" id="{17E602C7-034F-4F21-A376-BF56A1248B3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270532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84" name="Segnaposto testo 4">
            <a:extLst>
              <a:ext uri="{FF2B5EF4-FFF2-40B4-BE49-F238E27FC236}">
                <a16:creationId xmlns:a16="http://schemas.microsoft.com/office/drawing/2014/main" id="{AC67F366-5AF9-44F0-AFC3-08E6631483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70532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53" name="Titolo 2">
            <a:extLst>
              <a:ext uri="{FF2B5EF4-FFF2-40B4-BE49-F238E27FC236}">
                <a16:creationId xmlns:a16="http://schemas.microsoft.com/office/drawing/2014/main" id="{48680131-435C-3849-B8DF-9195C3A13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61" name="Segnaposto testo 34">
            <a:extLst>
              <a:ext uri="{FF2B5EF4-FFF2-40B4-BE49-F238E27FC236}">
                <a16:creationId xmlns:a16="http://schemas.microsoft.com/office/drawing/2014/main" id="{3F2A81BB-D532-0846-9721-9B3CE5C25F5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3798E33C-0C14-5C4B-8186-8601CC554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93B3E82F-A940-EF48-9F77-6C93EF6533C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61468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2" name="Segnaposto testo 37">
            <a:extLst>
              <a:ext uri="{FF2B5EF4-FFF2-40B4-BE49-F238E27FC236}">
                <a16:creationId xmlns:a16="http://schemas.microsoft.com/office/drawing/2014/main" id="{15C7C02E-FD1B-914F-B054-E569E37281E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761468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0301A0C8-9C6D-AC4A-A0B2-FEE739C4834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761468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C556A1A2-5851-5C4F-AF05-E5A3121D4C4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16466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5" name="Segnaposto testo 37">
            <a:extLst>
              <a:ext uri="{FF2B5EF4-FFF2-40B4-BE49-F238E27FC236}">
                <a16:creationId xmlns:a16="http://schemas.microsoft.com/office/drawing/2014/main" id="{B48E1283-F51B-7E4A-B3ED-3E6CCBA8F96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516466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9963C86B-3D1B-1244-98C7-4CCD14F61C4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516466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E8257B5C-34F8-6441-98AA-4377350F5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46" name="object 10">
            <a:extLst>
              <a:ext uri="{FF2B5EF4-FFF2-40B4-BE49-F238E27FC236}">
                <a16:creationId xmlns:a16="http://schemas.microsoft.com/office/drawing/2014/main" id="{4BEED2EA-C10F-6F40-AE03-C6E779DA368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8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B88015EE-2638-1645-B424-3976735DB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936" y="321650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0DFDCC26-0090-6E47-85F6-29C8530487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936" y="243159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AA33D109-C3B1-8740-AC9B-30A3DAC979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61468" y="321573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1" name="Segnaposto testo 37">
            <a:extLst>
              <a:ext uri="{FF2B5EF4-FFF2-40B4-BE49-F238E27FC236}">
                <a16:creationId xmlns:a16="http://schemas.microsoft.com/office/drawing/2014/main" id="{1A4BBBC6-51EA-8547-B2B9-0EE92825F4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1468" y="243082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2447C1EA-C929-C34E-9209-41FE52258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6000" y="321496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7" name="Segnaposto testo 37">
            <a:extLst>
              <a:ext uri="{FF2B5EF4-FFF2-40B4-BE49-F238E27FC236}">
                <a16:creationId xmlns:a16="http://schemas.microsoft.com/office/drawing/2014/main" id="{381B996E-9223-9B40-841B-BE2E350B1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6000" y="243005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5" name="Segnaposto testo 4">
            <a:extLst>
              <a:ext uri="{FF2B5EF4-FFF2-40B4-BE49-F238E27FC236}">
                <a16:creationId xmlns:a16="http://schemas.microsoft.com/office/drawing/2014/main" id="{677793B2-3A0F-2545-A234-FE544FFBEC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0532" y="321419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56" name="Segnaposto testo 37">
            <a:extLst>
              <a:ext uri="{FF2B5EF4-FFF2-40B4-BE49-F238E27FC236}">
                <a16:creationId xmlns:a16="http://schemas.microsoft.com/office/drawing/2014/main" id="{CD810440-59E5-F946-90EA-547BE6E741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0532" y="242928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AA25B765-5190-47D0-B193-20ADCF8E0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3" name="Segnaposto testo 4">
            <a:extLst>
              <a:ext uri="{FF2B5EF4-FFF2-40B4-BE49-F238E27FC236}">
                <a16:creationId xmlns:a16="http://schemas.microsoft.com/office/drawing/2014/main" id="{785F0578-D3D1-4A9D-9910-374E68E8FC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757020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58" name="Segnaposto testo 37">
            <a:extLst>
              <a:ext uri="{FF2B5EF4-FFF2-40B4-BE49-F238E27FC236}">
                <a16:creationId xmlns:a16="http://schemas.microsoft.com/office/drawing/2014/main" id="{1086EFB3-7F4F-40EA-92F9-DE014A96C0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57020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9" name="Segnaposto testo 4">
            <a:extLst>
              <a:ext uri="{FF2B5EF4-FFF2-40B4-BE49-F238E27FC236}">
                <a16:creationId xmlns:a16="http://schemas.microsoft.com/office/drawing/2014/main" id="{EAB04044-8012-461A-81C4-29966964469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757020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36" name="Titolo 2">
            <a:extLst>
              <a:ext uri="{FF2B5EF4-FFF2-40B4-BE49-F238E27FC236}">
                <a16:creationId xmlns:a16="http://schemas.microsoft.com/office/drawing/2014/main" id="{22EAB37D-1032-6B4E-B805-67207B731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49" name="Segnaposto testo 34">
            <a:extLst>
              <a:ext uri="{FF2B5EF4-FFF2-40B4-BE49-F238E27FC236}">
                <a16:creationId xmlns:a16="http://schemas.microsoft.com/office/drawing/2014/main" id="{7040EDD0-8478-4B40-ABFE-7A0DBA235C0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8042A333-75BC-EA47-AFD6-3FCA653371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9D15C840-FFB0-1E41-A51A-2A3356B5E74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004274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2" name="Segnaposto testo 37">
            <a:extLst>
              <a:ext uri="{FF2B5EF4-FFF2-40B4-BE49-F238E27FC236}">
                <a16:creationId xmlns:a16="http://schemas.microsoft.com/office/drawing/2014/main" id="{7FEF9A36-5303-724D-AFB3-D620C1AE99D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274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06B9F4BC-8D0F-CF4C-8E89-58B111F950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004274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42" name="Segnaposto testo 4">
            <a:extLst>
              <a:ext uri="{FF2B5EF4-FFF2-40B4-BE49-F238E27FC236}">
                <a16:creationId xmlns:a16="http://schemas.microsoft.com/office/drawing/2014/main" id="{7FA346CA-276F-8846-BC1F-3B0EE27B9BB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251528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46" name="Segnaposto testo 37">
            <a:extLst>
              <a:ext uri="{FF2B5EF4-FFF2-40B4-BE49-F238E27FC236}">
                <a16:creationId xmlns:a16="http://schemas.microsoft.com/office/drawing/2014/main" id="{1C4DCE22-B19B-0B4E-BBC3-C2A5FB67CB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51528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D0103D92-6F42-3440-A144-AF5C3975CF2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251528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54" name="Segnaposto testo 4">
            <a:extLst>
              <a:ext uri="{FF2B5EF4-FFF2-40B4-BE49-F238E27FC236}">
                <a16:creationId xmlns:a16="http://schemas.microsoft.com/office/drawing/2014/main" id="{816010CE-C185-6F43-B756-AEEB409AB3C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514281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57" name="Segnaposto testo 37">
            <a:extLst>
              <a:ext uri="{FF2B5EF4-FFF2-40B4-BE49-F238E27FC236}">
                <a16:creationId xmlns:a16="http://schemas.microsoft.com/office/drawing/2014/main" id="{3DB79FBD-6AA8-F54F-B20F-8D3798FF5EB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514281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60" name="Segnaposto testo 4">
            <a:extLst>
              <a:ext uri="{FF2B5EF4-FFF2-40B4-BE49-F238E27FC236}">
                <a16:creationId xmlns:a16="http://schemas.microsoft.com/office/drawing/2014/main" id="{85F7B08E-AA75-124C-962E-6E352C0FB0E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514281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6264F2A3-6134-F841-A248-15F83A3D9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30" name="object 10">
            <a:extLst>
              <a:ext uri="{FF2B5EF4-FFF2-40B4-BE49-F238E27FC236}">
                <a16:creationId xmlns:a16="http://schemas.microsoft.com/office/drawing/2014/main" id="{C9DA7500-D94C-4C45-87E9-13679E675815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94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bubble, 6 small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egnaposto testo 37">
            <a:extLst>
              <a:ext uri="{FF2B5EF4-FFF2-40B4-BE49-F238E27FC236}">
                <a16:creationId xmlns:a16="http://schemas.microsoft.com/office/drawing/2014/main" id="{381B996E-9223-9B40-841B-BE2E350B1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6000" y="243005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5" name="Segnaposto testo 4">
            <a:extLst>
              <a:ext uri="{FF2B5EF4-FFF2-40B4-BE49-F238E27FC236}">
                <a16:creationId xmlns:a16="http://schemas.microsoft.com/office/drawing/2014/main" id="{677793B2-3A0F-2545-A234-FE544FFBEC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0532" y="321419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56" name="Segnaposto testo 37">
            <a:extLst>
              <a:ext uri="{FF2B5EF4-FFF2-40B4-BE49-F238E27FC236}">
                <a16:creationId xmlns:a16="http://schemas.microsoft.com/office/drawing/2014/main" id="{CD810440-59E5-F946-90EA-547BE6E741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70532" y="242928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8" name="Segnaposto testo 4">
            <a:extLst>
              <a:ext uri="{FF2B5EF4-FFF2-40B4-BE49-F238E27FC236}">
                <a16:creationId xmlns:a16="http://schemas.microsoft.com/office/drawing/2014/main" id="{D9D4412E-09C7-6443-8738-59C5F2FCBB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25064" y="321342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59" name="Segnaposto testo 37">
            <a:extLst>
              <a:ext uri="{FF2B5EF4-FFF2-40B4-BE49-F238E27FC236}">
                <a16:creationId xmlns:a16="http://schemas.microsoft.com/office/drawing/2014/main" id="{B704938C-969D-624E-81FF-8851010137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25064" y="242851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4A9C912E-03A1-4570-9064-C89CD88C6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8C23469B-DB9A-453B-839B-F9734EBE05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14523" y="321342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7E4AF09B-FEA5-4A2B-ACAC-41EC3ACB40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12987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5" name="Segnaposto testo 37">
            <a:extLst>
              <a:ext uri="{FF2B5EF4-FFF2-40B4-BE49-F238E27FC236}">
                <a16:creationId xmlns:a16="http://schemas.microsoft.com/office/drawing/2014/main" id="{6E8C5049-DD1F-4966-83BF-CC766A0CF2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12987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C6A4B810-4456-4AC2-9EF5-255772530C1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012987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C14CB302-2B5A-490A-A8C1-D66CCEB5864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70532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9" name="Segnaposto testo 37">
            <a:extLst>
              <a:ext uri="{FF2B5EF4-FFF2-40B4-BE49-F238E27FC236}">
                <a16:creationId xmlns:a16="http://schemas.microsoft.com/office/drawing/2014/main" id="{6C60F9F0-9BB4-43EB-8BEF-F747B27E2DD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70532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EF7A866E-56F8-4F12-A399-A7E6228222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70532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33" name="Titolo 2">
            <a:extLst>
              <a:ext uri="{FF2B5EF4-FFF2-40B4-BE49-F238E27FC236}">
                <a16:creationId xmlns:a16="http://schemas.microsoft.com/office/drawing/2014/main" id="{79170F27-ECF1-EA4A-BC43-8430D8DB3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51" name="Segnaposto testo 34">
            <a:extLst>
              <a:ext uri="{FF2B5EF4-FFF2-40B4-BE49-F238E27FC236}">
                <a16:creationId xmlns:a16="http://schemas.microsoft.com/office/drawing/2014/main" id="{412F86F1-692E-C844-B5A3-D45C99C640E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9561785A-85E9-0A46-A8F0-E1948C6A64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DAB025A-7909-3844-B382-45238CE0E71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525535" y="571175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29" name="Segnaposto testo 37">
            <a:extLst>
              <a:ext uri="{FF2B5EF4-FFF2-40B4-BE49-F238E27FC236}">
                <a16:creationId xmlns:a16="http://schemas.microsoft.com/office/drawing/2014/main" id="{7CB0343A-642D-3B4B-A729-A1F06DB126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25535" y="498747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C3D94DFA-FF60-344A-9E27-29099D44FE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525535" y="443387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C37430DB-AC70-EC40-B21D-0EFC5BB31B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536" y="4904479"/>
            <a:ext cx="4372889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6" name="Segnaposto testo 37">
            <a:extLst>
              <a:ext uri="{FF2B5EF4-FFF2-40B4-BE49-F238E27FC236}">
                <a16:creationId xmlns:a16="http://schemas.microsoft.com/office/drawing/2014/main" id="{D6E6D180-2FD0-B747-A5A7-9E9865B998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9820" y="3628854"/>
            <a:ext cx="4383071" cy="1210401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13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F3D759D2-FAFC-EA47-B9EE-91FF28DB248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28536" y="3016044"/>
            <a:ext cx="4372889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E95052C6-200F-094D-8B53-A9A36447B0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42" name="object 10">
            <a:extLst>
              <a:ext uri="{FF2B5EF4-FFF2-40B4-BE49-F238E27FC236}">
                <a16:creationId xmlns:a16="http://schemas.microsoft.com/office/drawing/2014/main" id="{D9B326DD-7D45-144F-802B-5BB0EBFCC0D0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018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AA33D109-C3B1-8740-AC9B-30A3DAC979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201" y="321573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1" name="Segnaposto testo 37">
            <a:extLst>
              <a:ext uri="{FF2B5EF4-FFF2-40B4-BE49-F238E27FC236}">
                <a16:creationId xmlns:a16="http://schemas.microsoft.com/office/drawing/2014/main" id="{1A4BBBC6-51EA-8547-B2B9-0EE92825F4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8201" y="243082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2447C1EA-C929-C34E-9209-41FE52258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02733" y="321496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7" name="Segnaposto testo 37">
            <a:extLst>
              <a:ext uri="{FF2B5EF4-FFF2-40B4-BE49-F238E27FC236}">
                <a16:creationId xmlns:a16="http://schemas.microsoft.com/office/drawing/2014/main" id="{381B996E-9223-9B40-841B-BE2E350B1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2733" y="243005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55" name="Segnaposto testo 4">
            <a:extLst>
              <a:ext uri="{FF2B5EF4-FFF2-40B4-BE49-F238E27FC236}">
                <a16:creationId xmlns:a16="http://schemas.microsoft.com/office/drawing/2014/main" id="{677793B2-3A0F-2545-A234-FE544FFBEC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57265" y="321419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56" name="Segnaposto testo 37">
            <a:extLst>
              <a:ext uri="{FF2B5EF4-FFF2-40B4-BE49-F238E27FC236}">
                <a16:creationId xmlns:a16="http://schemas.microsoft.com/office/drawing/2014/main" id="{CD810440-59E5-F946-90EA-547BE6E741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7265" y="2429285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A4FC4ADA-6F61-495B-9F49-EEA0C2585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C209547B-E086-46AE-AEE3-E18A5AB31E4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9475" y="576091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1" name="Segnaposto testo 37">
            <a:extLst>
              <a:ext uri="{FF2B5EF4-FFF2-40B4-BE49-F238E27FC236}">
                <a16:creationId xmlns:a16="http://schemas.microsoft.com/office/drawing/2014/main" id="{1F621704-32DF-44D2-8812-49A637CB01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79475" y="503663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1632CB15-DA8C-42E2-815B-C964F90A312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679475" y="448303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04872A54-1D25-4776-B9A9-7D0CF4DB611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32526" y="576091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37" name="Segnaposto testo 37">
            <a:extLst>
              <a:ext uri="{FF2B5EF4-FFF2-40B4-BE49-F238E27FC236}">
                <a16:creationId xmlns:a16="http://schemas.microsoft.com/office/drawing/2014/main" id="{A8EE060F-456C-4515-A471-6B5FD077FEA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32526" y="503663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5" name="Segnaposto testo 4">
            <a:extLst>
              <a:ext uri="{FF2B5EF4-FFF2-40B4-BE49-F238E27FC236}">
                <a16:creationId xmlns:a16="http://schemas.microsoft.com/office/drawing/2014/main" id="{7C05417C-7FDB-4620-B7D3-9AFC7C3B45E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32526" y="448303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29" name="Titolo 2">
            <a:extLst>
              <a:ext uri="{FF2B5EF4-FFF2-40B4-BE49-F238E27FC236}">
                <a16:creationId xmlns:a16="http://schemas.microsoft.com/office/drawing/2014/main" id="{0EA3C838-64AE-7645-9AD0-0198A06CA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34" name="Segnaposto testo 34">
            <a:extLst>
              <a:ext uri="{FF2B5EF4-FFF2-40B4-BE49-F238E27FC236}">
                <a16:creationId xmlns:a16="http://schemas.microsoft.com/office/drawing/2014/main" id="{872398C8-7A73-924A-8708-08D12301C99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D154270F-55D8-9448-84CF-D9BA53D33A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F2E87AAF-0344-1F4B-936D-AE6DE64860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4835" y="576091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26" name="Segnaposto testo 37">
            <a:extLst>
              <a:ext uri="{FF2B5EF4-FFF2-40B4-BE49-F238E27FC236}">
                <a16:creationId xmlns:a16="http://schemas.microsoft.com/office/drawing/2014/main" id="{493C7072-5996-904C-901F-47869101D50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924835" y="503663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A09B5A88-2F50-8843-8D46-EC47AF511EA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24835" y="448303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E36C19AC-71A8-2D49-A588-336BB09D2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99BF6F49-C857-634E-B52B-2BBB06CA4162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6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, 1 big bubble, 2 small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2447C1EA-C929-C34E-9209-41FE522587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04987" y="3214964"/>
            <a:ext cx="2160000" cy="87929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noProof="0"/>
              <a:t>Insert text</a:t>
            </a:r>
          </a:p>
        </p:txBody>
      </p:sp>
      <p:sp>
        <p:nvSpPr>
          <p:cNvPr id="47" name="Segnaposto testo 37">
            <a:extLst>
              <a:ext uri="{FF2B5EF4-FFF2-40B4-BE49-F238E27FC236}">
                <a16:creationId xmlns:a16="http://schemas.microsoft.com/office/drawing/2014/main" id="{381B996E-9223-9B40-841B-BE2E350B1C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4987" y="2430056"/>
            <a:ext cx="2160000" cy="720000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F36E3F-308F-154A-BAA7-7C94B4FC923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7013" y="2269332"/>
            <a:ext cx="4383072" cy="4860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rgbClr val="002182"/>
                </a:solidFill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" name="Segnaposto testo 3">
            <a:extLst>
              <a:ext uri="{FF2B5EF4-FFF2-40B4-BE49-F238E27FC236}">
                <a16:creationId xmlns:a16="http://schemas.microsoft.com/office/drawing/2014/main" id="{8444F3B1-9D51-224B-8348-346CFEE491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7013" y="2759600"/>
            <a:ext cx="4383072" cy="3540667"/>
          </a:xfrm>
        </p:spPr>
        <p:txBody>
          <a:bodyPr lIns="0" tIns="0" rIns="0" bIns="0">
            <a:noAutofit/>
          </a:bodyPr>
          <a:lstStyle>
            <a:lvl1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EA0BF1DF-F7E5-4F2F-B40D-BE9594735A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11C742FF-15FF-4016-9FCC-3B79AB749E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04988" y="5760910"/>
            <a:ext cx="2160000" cy="487627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26" name="Segnaposto testo 37">
            <a:extLst>
              <a:ext uri="{FF2B5EF4-FFF2-40B4-BE49-F238E27FC236}">
                <a16:creationId xmlns:a16="http://schemas.microsoft.com/office/drawing/2014/main" id="{EC52BB3F-8A63-41A5-B88F-9952FAD756E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04988" y="5036630"/>
            <a:ext cx="2160000" cy="668474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lang="it-IT" sz="60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9C6D17D9-3F56-493D-BB30-EBE16CDD584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04988" y="4483036"/>
            <a:ext cx="2160000" cy="487627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lang="it-IT" sz="1800" b="0" i="1" kern="12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GB" noProof="0"/>
              <a:t>Insert text</a:t>
            </a:r>
          </a:p>
        </p:txBody>
      </p:sp>
      <p:sp>
        <p:nvSpPr>
          <p:cNvPr id="22" name="Titolo 2">
            <a:extLst>
              <a:ext uri="{FF2B5EF4-FFF2-40B4-BE49-F238E27FC236}">
                <a16:creationId xmlns:a16="http://schemas.microsoft.com/office/drawing/2014/main" id="{C19563E3-F331-ED4A-BE77-F2361D127F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23" name="Segnaposto testo 34">
            <a:extLst>
              <a:ext uri="{FF2B5EF4-FFF2-40B4-BE49-F238E27FC236}">
                <a16:creationId xmlns:a16="http://schemas.microsoft.com/office/drawing/2014/main" id="{ADA90722-4662-4140-91AA-AF1D9CAEE2F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4377C28-4C3C-0747-9327-CF6BEC118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6449D26C-865F-584C-BE9D-AE3BE18F338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07826" y="4965439"/>
            <a:ext cx="4372891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37">
            <a:extLst>
              <a:ext uri="{FF2B5EF4-FFF2-40B4-BE49-F238E27FC236}">
                <a16:creationId xmlns:a16="http://schemas.microsoft.com/office/drawing/2014/main" id="{2DBA6789-1C09-BE4F-A56D-9D115A00157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98646" y="3689814"/>
            <a:ext cx="4383073" cy="1210401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113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9" name="Segnaposto testo 4">
            <a:extLst>
              <a:ext uri="{FF2B5EF4-FFF2-40B4-BE49-F238E27FC236}">
                <a16:creationId xmlns:a16="http://schemas.microsoft.com/office/drawing/2014/main" id="{F7B41A75-9C5F-424B-9E7F-EFFD95DCEE8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07826" y="3077004"/>
            <a:ext cx="4372891" cy="549274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ts val="4400"/>
              </a:lnSpc>
              <a:spcBef>
                <a:spcPts val="0"/>
              </a:spcBef>
              <a:buNone/>
              <a:defRPr sz="4400" b="0" i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0D0BAB87-1984-B646-BB22-E2A9E83D7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0" name="object 10">
            <a:extLst>
              <a:ext uri="{FF2B5EF4-FFF2-40B4-BE49-F238E27FC236}">
                <a16:creationId xmlns:a16="http://schemas.microsoft.com/office/drawing/2014/main" id="{27D78C59-98BB-284A-B6E2-C7195AB77CF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187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D1EAB1F2-44B4-AE44-8962-E7C3C8C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DFFFE4CB-6571-7F45-B4D9-F41C9211B9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FAA4122-A12F-EF40-9AAE-9D9D8468A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A79FF8B3-5217-8B48-9FB9-26048DB68C86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61025EB0-6A28-3B46-BC26-8751FDC271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375196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2 sets of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673249"/>
            <a:ext cx="5689600" cy="12550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029021"/>
            <a:ext cx="2842527" cy="486927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3" y="2168044"/>
            <a:ext cx="56896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673730"/>
            <a:ext cx="5689596" cy="125507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9">
            <a:extLst>
              <a:ext uri="{FF2B5EF4-FFF2-40B4-BE49-F238E27FC236}">
                <a16:creationId xmlns:a16="http://schemas.microsoft.com/office/drawing/2014/main" id="{B83DC78B-2F1A-EA40-8AB6-C3321F2C6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5389" y="4029502"/>
            <a:ext cx="2842527" cy="486927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34">
            <a:extLst>
              <a:ext uri="{FF2B5EF4-FFF2-40B4-BE49-F238E27FC236}">
                <a16:creationId xmlns:a16="http://schemas.microsoft.com/office/drawing/2014/main" id="{61430B64-D8C0-9B4D-86D4-783D3A01A2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5389" y="2168525"/>
            <a:ext cx="5689596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2EDF3C33-EA7D-4FCE-BAED-263075CFE8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6" name="Titolo 2">
            <a:extLst>
              <a:ext uri="{FF2B5EF4-FFF2-40B4-BE49-F238E27FC236}">
                <a16:creationId xmlns:a16="http://schemas.microsoft.com/office/drawing/2014/main" id="{2F12AFF7-6199-8148-88FA-DC499D356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7" name="Segnaposto testo 34">
            <a:extLst>
              <a:ext uri="{FF2B5EF4-FFF2-40B4-BE49-F238E27FC236}">
                <a16:creationId xmlns:a16="http://schemas.microsoft.com/office/drawing/2014/main" id="{FC0ACAF8-0444-054B-B802-DA490F6D6C0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83307B28-1429-3948-8D7C-B7AD8A3230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12A7FF93-87E1-734F-A5A8-B31E895D2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D4AF295B-68D5-CD4B-A84D-59470165192B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56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3 sets of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2783137"/>
            <a:ext cx="3758396" cy="3418967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4" y="2168044"/>
            <a:ext cx="3744912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5" name="Segnaposto testo 9">
            <a:extLst>
              <a:ext uri="{FF2B5EF4-FFF2-40B4-BE49-F238E27FC236}">
                <a16:creationId xmlns:a16="http://schemas.microsoft.com/office/drawing/2014/main" id="{548935D1-C289-9F4C-8AC3-B28F888C15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4338" y="2783618"/>
            <a:ext cx="3758396" cy="3418967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6" name="Segnaposto testo 34">
            <a:extLst>
              <a:ext uri="{FF2B5EF4-FFF2-40B4-BE49-F238E27FC236}">
                <a16:creationId xmlns:a16="http://schemas.microsoft.com/office/drawing/2014/main" id="{06AF7479-8D89-C443-AEB6-5F605586FC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24339" y="2168525"/>
            <a:ext cx="3744912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9">
            <a:extLst>
              <a:ext uri="{FF2B5EF4-FFF2-40B4-BE49-F238E27FC236}">
                <a16:creationId xmlns:a16="http://schemas.microsoft.com/office/drawing/2014/main" id="{FB744090-E989-1B48-B22F-1ECEF65E2E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06589" y="2784639"/>
            <a:ext cx="3758396" cy="3418967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9" name="Segnaposto testo 34">
            <a:extLst>
              <a:ext uri="{FF2B5EF4-FFF2-40B4-BE49-F238E27FC236}">
                <a16:creationId xmlns:a16="http://schemas.microsoft.com/office/drawing/2014/main" id="{B1BB0B85-213A-EA42-B30E-88A00D32C5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06589" y="2169546"/>
            <a:ext cx="3744912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CE11D2E6-007D-4735-B1B7-29C042823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1" name="Titolo 2">
            <a:extLst>
              <a:ext uri="{FF2B5EF4-FFF2-40B4-BE49-F238E27FC236}">
                <a16:creationId xmlns:a16="http://schemas.microsoft.com/office/drawing/2014/main" id="{57F34A83-95DD-A64B-8B3C-FA5793BD6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22" name="Segnaposto testo 34">
            <a:extLst>
              <a:ext uri="{FF2B5EF4-FFF2-40B4-BE49-F238E27FC236}">
                <a16:creationId xmlns:a16="http://schemas.microsoft.com/office/drawing/2014/main" id="{25C25838-D7C5-444D-808B-728DDE211C4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0A2EE0BD-2738-B74B-B8B1-F9E9DC4507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AB4A828D-2FBE-2246-8D26-5DD259A4B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D0D9FF3A-97F2-CE4C-9B32-8F065194E370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  <p15:guide id="2" pos="2502">
          <p15:clr>
            <a:srgbClr val="FBAE40"/>
          </p15:clr>
        </p15:guide>
        <p15:guide id="3" pos="501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8 sets of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4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9">
            <a:extLst>
              <a:ext uri="{FF2B5EF4-FFF2-40B4-BE49-F238E27FC236}">
                <a16:creationId xmlns:a16="http://schemas.microsoft.com/office/drawing/2014/main" id="{A230C059-37CA-E646-A0F7-74C0368337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8154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34">
            <a:extLst>
              <a:ext uri="{FF2B5EF4-FFF2-40B4-BE49-F238E27FC236}">
                <a16:creationId xmlns:a16="http://schemas.microsoft.com/office/drawing/2014/main" id="{2AA915F1-6C21-024A-9190-CD06F16E3D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8155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9">
            <a:extLst>
              <a:ext uri="{FF2B5EF4-FFF2-40B4-BE49-F238E27FC236}">
                <a16:creationId xmlns:a16="http://schemas.microsoft.com/office/drawing/2014/main" id="{C0798EF2-860C-F74C-8D76-970C6D8FD5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4044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89712A73-D1E2-6D47-9C89-F08F0703EA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4045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B83B0834-E9E7-E04E-9736-AF48E3ABB5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56988" y="2783138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78F78ABA-3EFB-A54C-9E96-F668B70B54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989" y="2168044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" name="Segnaposto testo 9">
            <a:extLst>
              <a:ext uri="{FF2B5EF4-FFF2-40B4-BE49-F238E27FC236}">
                <a16:creationId xmlns:a16="http://schemas.microsoft.com/office/drawing/2014/main" id="{C228317F-D486-ED4B-9877-589BF4C0FC9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009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7" name="Segnaposto testo 34">
            <a:extLst>
              <a:ext uri="{FF2B5EF4-FFF2-40B4-BE49-F238E27FC236}">
                <a16:creationId xmlns:a16="http://schemas.microsoft.com/office/drawing/2014/main" id="{70075F6D-B8EE-3244-BA2D-57A1A623C8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7010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9">
            <a:extLst>
              <a:ext uri="{FF2B5EF4-FFF2-40B4-BE49-F238E27FC236}">
                <a16:creationId xmlns:a16="http://schemas.microsoft.com/office/drawing/2014/main" id="{D8BB56F4-744B-524D-877A-79235E56B9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98150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34">
            <a:extLst>
              <a:ext uri="{FF2B5EF4-FFF2-40B4-BE49-F238E27FC236}">
                <a16:creationId xmlns:a16="http://schemas.microsoft.com/office/drawing/2014/main" id="{8BED2638-A7BB-CE47-B433-59A9A1636F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8151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9">
            <a:extLst>
              <a:ext uri="{FF2B5EF4-FFF2-40B4-BE49-F238E27FC236}">
                <a16:creationId xmlns:a16="http://schemas.microsoft.com/office/drawing/2014/main" id="{C884565B-3A48-B44D-BCC3-F6873ECD6E5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84040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3" name="Segnaposto testo 34">
            <a:extLst>
              <a:ext uri="{FF2B5EF4-FFF2-40B4-BE49-F238E27FC236}">
                <a16:creationId xmlns:a16="http://schemas.microsoft.com/office/drawing/2014/main" id="{3DA7CD7E-E688-2B48-B98A-374A565878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84041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5" name="Segnaposto testo 9">
            <a:extLst>
              <a:ext uri="{FF2B5EF4-FFF2-40B4-BE49-F238E27FC236}">
                <a16:creationId xmlns:a16="http://schemas.microsoft.com/office/drawing/2014/main" id="{6F2D6703-08A6-1648-8FCB-C7D385E0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56984" y="4957252"/>
            <a:ext cx="2808000" cy="1371328"/>
          </a:xfrm>
        </p:spPr>
        <p:txBody>
          <a:bodyPr lIns="0" tIns="0" rIns="0" bIns="0">
            <a:noAutofit/>
          </a:bodyPr>
          <a:lstStyle>
            <a:lvl1pPr marL="182563" indent="-18256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6" name="Segnaposto testo 34">
            <a:extLst>
              <a:ext uri="{FF2B5EF4-FFF2-40B4-BE49-F238E27FC236}">
                <a16:creationId xmlns:a16="http://schemas.microsoft.com/office/drawing/2014/main" id="{66E50F08-DC3C-2D44-B3D4-EA3454EC6B3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985" y="4342158"/>
            <a:ext cx="2808000" cy="48691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AF02DDCB-B378-4299-B0F9-673F22609D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0" name="Titolo 2">
            <a:extLst>
              <a:ext uri="{FF2B5EF4-FFF2-40B4-BE49-F238E27FC236}">
                <a16:creationId xmlns:a16="http://schemas.microsoft.com/office/drawing/2014/main" id="{FFDA0E2E-1902-9848-9B73-258F85CA3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51" name="Segnaposto testo 34">
            <a:extLst>
              <a:ext uri="{FF2B5EF4-FFF2-40B4-BE49-F238E27FC236}">
                <a16:creationId xmlns:a16="http://schemas.microsoft.com/office/drawing/2014/main" id="{3DB1C90D-218E-E647-B1F8-A28DDD4FBC2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2AF81849-2CEA-0448-9B28-C329D73C33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F56D6075-61E8-AD48-BE96-A3040EB84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6B0DDA4E-52B6-9545-A5FA-470D27371CBD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493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squares - 3 rows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577475"/>
            <a:ext cx="1979997" cy="129553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2E3026E2-C46F-954F-80F5-1947A245F5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7013" y="4155412"/>
            <a:ext cx="1979997" cy="129553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126D54C5-389C-6D4F-BF91-BB9CF94CD1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5745847"/>
            <a:ext cx="1979997" cy="57553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FF7B6BA4-D360-2741-BFC4-539415D04A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77701" y="2033207"/>
            <a:ext cx="1979997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4">
            <a:extLst>
              <a:ext uri="{FF2B5EF4-FFF2-40B4-BE49-F238E27FC236}">
                <a16:creationId xmlns:a16="http://schemas.microsoft.com/office/drawing/2014/main" id="{060A8839-F3C9-CB42-915D-8127A5BB8B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28131" y="2033207"/>
            <a:ext cx="1979997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6" name="Segnaposto testo 4">
            <a:extLst>
              <a:ext uri="{FF2B5EF4-FFF2-40B4-BE49-F238E27FC236}">
                <a16:creationId xmlns:a16="http://schemas.microsoft.com/office/drawing/2014/main" id="{F3BCA270-BCC9-794E-9C96-01224D6C42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8561" y="2033207"/>
            <a:ext cx="1979997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4164A8D7-3906-394C-BD7F-21FF8F4C33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8991" y="2033207"/>
            <a:ext cx="1979997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FF175606-C041-4687-9F54-B4DEC6FB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40" name="Titolo 2">
            <a:extLst>
              <a:ext uri="{FF2B5EF4-FFF2-40B4-BE49-F238E27FC236}">
                <a16:creationId xmlns:a16="http://schemas.microsoft.com/office/drawing/2014/main" id="{8BA1E6EC-4D6E-3F48-A1A0-7B803B218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41" name="Segnaposto testo 34">
            <a:extLst>
              <a:ext uri="{FF2B5EF4-FFF2-40B4-BE49-F238E27FC236}">
                <a16:creationId xmlns:a16="http://schemas.microsoft.com/office/drawing/2014/main" id="{593CC8B5-EE64-B946-88DB-DBFE6D3611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74C5655F-BF30-8D49-81E0-D0580C4B06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F2AC49D4-1AFC-7644-B79F-D6961DD02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CBD6F652-1B05-594C-9BC8-2C3BE27CB525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4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6 sets of smal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FF7B6BA4-D360-2741-BFC4-539415D04A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3" y="2033207"/>
            <a:ext cx="1820151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7892C640-7CA8-F149-9BB1-93959254F5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11397" y="2033207"/>
            <a:ext cx="1820151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721F67FC-D143-5E4B-8893-3B0F4FB791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5781" y="2033207"/>
            <a:ext cx="1820151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91C8AF85-1FDD-634B-ADD8-B719733F1F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0165" y="2033207"/>
            <a:ext cx="1820151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2D03E41E-E590-B841-8959-9590A7CDD4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64549" y="2033207"/>
            <a:ext cx="1820151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4A1432A3-F992-334E-950A-A927C80395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148935" y="2033207"/>
            <a:ext cx="1820151" cy="363681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47C72675-500D-1E48-B0A2-710EDE32B3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7010" y="2514958"/>
            <a:ext cx="1820151" cy="3531000"/>
          </a:xfrm>
        </p:spPr>
        <p:txBody>
          <a:bodyPr lIns="0" tIns="0" rIns="0" bIns="0" anchor="t">
            <a:normAutofit/>
          </a:bodyPr>
          <a:lstStyle>
            <a:lvl1pPr marL="188913" indent="-188913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44" name="Segnaposto testo 4">
            <a:extLst>
              <a:ext uri="{FF2B5EF4-FFF2-40B4-BE49-F238E27FC236}">
                <a16:creationId xmlns:a16="http://schemas.microsoft.com/office/drawing/2014/main" id="{B1F9A8A5-B7F1-E84D-ACCA-CB688A1937C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10575" y="2514958"/>
            <a:ext cx="1820151" cy="3531000"/>
          </a:xfrm>
        </p:spPr>
        <p:txBody>
          <a:bodyPr lIns="0" tIns="0" rIns="0" bIns="0" anchor="t">
            <a:normAutofit/>
          </a:bodyPr>
          <a:lstStyle>
            <a:lvl1pPr marL="188913" indent="-188913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45" name="Segnaposto testo 4">
            <a:extLst>
              <a:ext uri="{FF2B5EF4-FFF2-40B4-BE49-F238E27FC236}">
                <a16:creationId xmlns:a16="http://schemas.microsoft.com/office/drawing/2014/main" id="{3C49CD9D-8531-2D49-B8A6-8E1468A22E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94140" y="2514958"/>
            <a:ext cx="1820151" cy="3531000"/>
          </a:xfrm>
        </p:spPr>
        <p:txBody>
          <a:bodyPr lIns="0" tIns="0" rIns="0" bIns="0" anchor="t">
            <a:normAutofit/>
          </a:bodyPr>
          <a:lstStyle>
            <a:lvl1pPr marL="188913" indent="-188913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6084577B-1FA3-414C-9EEB-C258BF38F1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7705" y="2514958"/>
            <a:ext cx="1820151" cy="3531000"/>
          </a:xfrm>
        </p:spPr>
        <p:txBody>
          <a:bodyPr lIns="0" tIns="0" rIns="0" bIns="0" anchor="t">
            <a:normAutofit/>
          </a:bodyPr>
          <a:lstStyle>
            <a:lvl1pPr marL="188913" indent="-188913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F47D0FB9-3CDA-2F43-9FAE-410A037D797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61270" y="2514958"/>
            <a:ext cx="1820151" cy="3531000"/>
          </a:xfrm>
        </p:spPr>
        <p:txBody>
          <a:bodyPr lIns="0" tIns="0" rIns="0" bIns="0" anchor="t">
            <a:normAutofit/>
          </a:bodyPr>
          <a:lstStyle>
            <a:lvl1pPr marL="188913" indent="-188913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5BE09BFC-B15D-3740-8A75-B2D8212CFD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44834" y="2514958"/>
            <a:ext cx="1820151" cy="3531000"/>
          </a:xfrm>
        </p:spPr>
        <p:txBody>
          <a:bodyPr lIns="0" tIns="0" rIns="0" bIns="0" anchor="t">
            <a:normAutofit/>
          </a:bodyPr>
          <a:lstStyle>
            <a:lvl1pPr marL="188913" indent="-188913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 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53EC35CD-5E98-4475-8509-FFB1117A65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8" name="Titolo 2">
            <a:extLst>
              <a:ext uri="{FF2B5EF4-FFF2-40B4-BE49-F238E27FC236}">
                <a16:creationId xmlns:a16="http://schemas.microsoft.com/office/drawing/2014/main" id="{5D9EED7F-9DF9-4841-84DB-3D0CEFFA4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29" name="Segnaposto testo 34">
            <a:extLst>
              <a:ext uri="{FF2B5EF4-FFF2-40B4-BE49-F238E27FC236}">
                <a16:creationId xmlns:a16="http://schemas.microsoft.com/office/drawing/2014/main" id="{482186E5-E62A-0B48-8BF4-9822253EBE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73206716-91EF-2E4D-832D-883D27216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A0534049-BC4F-854C-8556-1726A71279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932D27F2-2656-F745-A0E0-9562E493DF6E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06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mic comparison tab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4D470E6B-C4F5-E645-A034-64B82FCF24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620860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34">
            <a:extLst>
              <a:ext uri="{FF2B5EF4-FFF2-40B4-BE49-F238E27FC236}">
                <a16:creationId xmlns:a16="http://schemas.microsoft.com/office/drawing/2014/main" id="{97745623-5D23-FF40-B122-30989538C5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4" y="2168044"/>
            <a:ext cx="2808000" cy="3746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5" name="Segnaposto testo 34">
            <a:extLst>
              <a:ext uri="{FF2B5EF4-FFF2-40B4-BE49-F238E27FC236}">
                <a16:creationId xmlns:a16="http://schemas.microsoft.com/office/drawing/2014/main" id="{C4606BF2-84DD-134B-9168-393AD0159F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198155" y="2168044"/>
            <a:ext cx="5793886" cy="3746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4BC620E-0E6F-AD47-82CB-41BBEE0A96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989" y="2168044"/>
            <a:ext cx="2808000" cy="3746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E29F3112-8246-C047-9C87-6CFC7CFFED4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013" y="3595093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3244807B-60F5-1940-80D6-1230522CF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7014" y="4555678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4B4BDFE4-C79D-184F-BA60-D1EDAA33AE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7015" y="5502615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4574C1BD-34A7-4546-85C5-05E00C05F0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98151" y="2620860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57A79518-92DF-5947-AE2E-3E0BB2089D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9290" y="2620860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56C0AA0D-0270-FC4F-94B7-21839A84B1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0429" y="2620860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846FB731-8E40-5A47-B9B2-858AC7CE4D0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198151" y="3595093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4">
            <a:extLst>
              <a:ext uri="{FF2B5EF4-FFF2-40B4-BE49-F238E27FC236}">
                <a16:creationId xmlns:a16="http://schemas.microsoft.com/office/drawing/2014/main" id="{23F5FBED-E08C-4F4F-8065-3D2D30A326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69290" y="3595093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4" name="Segnaposto testo 4">
            <a:extLst>
              <a:ext uri="{FF2B5EF4-FFF2-40B4-BE49-F238E27FC236}">
                <a16:creationId xmlns:a16="http://schemas.microsoft.com/office/drawing/2014/main" id="{98CE8534-88D1-C54F-8232-0470A1FA49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40429" y="3595093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5" name="Segnaposto testo 4">
            <a:extLst>
              <a:ext uri="{FF2B5EF4-FFF2-40B4-BE49-F238E27FC236}">
                <a16:creationId xmlns:a16="http://schemas.microsoft.com/office/drawing/2014/main" id="{6F8BB32B-33A8-E440-AF90-84BFD7D615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98151" y="4555678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6" name="Segnaposto testo 4">
            <a:extLst>
              <a:ext uri="{FF2B5EF4-FFF2-40B4-BE49-F238E27FC236}">
                <a16:creationId xmlns:a16="http://schemas.microsoft.com/office/drawing/2014/main" id="{9E7C4895-4E56-DA49-B41F-FF717C917B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69290" y="4555678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7" name="Segnaposto testo 4">
            <a:extLst>
              <a:ext uri="{FF2B5EF4-FFF2-40B4-BE49-F238E27FC236}">
                <a16:creationId xmlns:a16="http://schemas.microsoft.com/office/drawing/2014/main" id="{B10CD1DC-B70A-A742-B084-2F33A6FA95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0429" y="4555678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8" name="Segnaposto testo 4">
            <a:extLst>
              <a:ext uri="{FF2B5EF4-FFF2-40B4-BE49-F238E27FC236}">
                <a16:creationId xmlns:a16="http://schemas.microsoft.com/office/drawing/2014/main" id="{45E3C8E3-4FDB-CE46-A3C4-47271A83887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98151" y="5502615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A8FD449E-2274-8148-9B65-BB589137E9D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9290" y="5502615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0" name="Segnaposto testo 4">
            <a:extLst>
              <a:ext uri="{FF2B5EF4-FFF2-40B4-BE49-F238E27FC236}">
                <a16:creationId xmlns:a16="http://schemas.microsoft.com/office/drawing/2014/main" id="{58128F1B-FBDA-9A40-A62D-D8584928F05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0429" y="5502615"/>
            <a:ext cx="2807998" cy="808140"/>
          </a:xfrm>
        </p:spPr>
        <p:txBody>
          <a:bodyPr wrap="square"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2" name="Segnaposto testo 4">
            <a:extLst>
              <a:ext uri="{FF2B5EF4-FFF2-40B4-BE49-F238E27FC236}">
                <a16:creationId xmlns:a16="http://schemas.microsoft.com/office/drawing/2014/main" id="{A7D27EF4-EC48-4E30-A681-4C2D0B93E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3" name="Titolo 2">
            <a:extLst>
              <a:ext uri="{FF2B5EF4-FFF2-40B4-BE49-F238E27FC236}">
                <a16:creationId xmlns:a16="http://schemas.microsoft.com/office/drawing/2014/main" id="{0C63D9EF-3E9C-6D4F-A533-8ECD697B5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54" name="Segnaposto testo 34">
            <a:extLst>
              <a:ext uri="{FF2B5EF4-FFF2-40B4-BE49-F238E27FC236}">
                <a16:creationId xmlns:a16="http://schemas.microsoft.com/office/drawing/2014/main" id="{1DE827C9-9B9E-6B43-9798-54BD624E5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3A026E53-119A-E44A-A908-D2831DB0BB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4683B5B2-834B-F64C-B349-0FF78A3CA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8" name="object 10">
            <a:extLst>
              <a:ext uri="{FF2B5EF4-FFF2-40B4-BE49-F238E27FC236}">
                <a16:creationId xmlns:a16="http://schemas.microsoft.com/office/drawing/2014/main" id="{62157183-19DD-564F-9274-9DF17B7A2416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16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117047"/>
            <a:ext cx="3419570" cy="2069997"/>
          </a:xfrm>
        </p:spPr>
        <p:txBody>
          <a:bodyPr lIns="90000" tIns="0" rIns="0" bIns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04F01E2-A2C8-EA41-A66B-479A90384C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3" y="3429000"/>
            <a:ext cx="3419475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25" name="Segnaposto testo 9">
            <a:extLst>
              <a:ext uri="{FF2B5EF4-FFF2-40B4-BE49-F238E27FC236}">
                <a16:creationId xmlns:a16="http://schemas.microsoft.com/office/drawing/2014/main" id="{BF65609F-3718-C440-A02B-1BC57D55A9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3370" y="4116326"/>
            <a:ext cx="3419570" cy="2069997"/>
          </a:xfrm>
        </p:spPr>
        <p:txBody>
          <a:bodyPr lIns="90000" tIns="0" rIns="0" bIns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7" name="Segnaposto testo 12">
            <a:extLst>
              <a:ext uri="{FF2B5EF4-FFF2-40B4-BE49-F238E27FC236}">
                <a16:creationId xmlns:a16="http://schemas.microsoft.com/office/drawing/2014/main" id="{7B6B0BE7-CCDE-BC4F-94B2-A5CAC971BD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3370" y="3428279"/>
            <a:ext cx="3419475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DEEF3A0C-EE5C-654D-9EAB-E4135A021A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1843" y="4115605"/>
            <a:ext cx="3419570" cy="2069997"/>
          </a:xfrm>
        </p:spPr>
        <p:txBody>
          <a:bodyPr lIns="90000" tIns="0" rIns="0" bIns="0"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12">
            <a:extLst>
              <a:ext uri="{FF2B5EF4-FFF2-40B4-BE49-F238E27FC236}">
                <a16:creationId xmlns:a16="http://schemas.microsoft.com/office/drawing/2014/main" id="{FA7BFCDB-CFA7-E84E-BC67-8CC881918B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71675" y="3427558"/>
            <a:ext cx="3419475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B2A8D42-8310-FA4F-914C-AC2BC91871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013" y="2059934"/>
            <a:ext cx="3419475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3" name="Segnaposto testo 8">
            <a:extLst>
              <a:ext uri="{FF2B5EF4-FFF2-40B4-BE49-F238E27FC236}">
                <a16:creationId xmlns:a16="http://schemas.microsoft.com/office/drawing/2014/main" id="{1024FD1F-0C40-554C-AF97-81D72C1C1D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53370" y="2059934"/>
            <a:ext cx="3419475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9B8F8AC6-3AF2-4C4D-BFD4-84712826CC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079727" y="2059934"/>
            <a:ext cx="3419475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B5DDB1F4-743E-4A31-A5F2-66509743D1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6" name="Titolo 2">
            <a:extLst>
              <a:ext uri="{FF2B5EF4-FFF2-40B4-BE49-F238E27FC236}">
                <a16:creationId xmlns:a16="http://schemas.microsoft.com/office/drawing/2014/main" id="{CE3880CC-D743-1341-A25B-5D7469BA9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7" name="Segnaposto testo 34">
            <a:extLst>
              <a:ext uri="{FF2B5EF4-FFF2-40B4-BE49-F238E27FC236}">
                <a16:creationId xmlns:a16="http://schemas.microsoft.com/office/drawing/2014/main" id="{29EBAA38-DA33-AE43-82BA-0E94A7B17F3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53FA79D-2343-C84F-B683-34939C98D3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F1702989-C06C-6E46-9765-D83AC9C7D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4FE79FA8-334B-2544-83A6-C153DE7155DA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72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0" y="4117047"/>
            <a:ext cx="2678419" cy="959085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04F01E2-A2C8-EA41-A66B-479A90384C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0" y="3429000"/>
            <a:ext cx="2604677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30" name="Segnaposto testo 9">
            <a:extLst>
              <a:ext uri="{FF2B5EF4-FFF2-40B4-BE49-F238E27FC236}">
                <a16:creationId xmlns:a16="http://schemas.microsoft.com/office/drawing/2014/main" id="{B8B54128-AFE0-8448-ADFD-962F69514A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7010" y="5232750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5" name="Segnaposto testo 9">
            <a:extLst>
              <a:ext uri="{FF2B5EF4-FFF2-40B4-BE49-F238E27FC236}">
                <a16:creationId xmlns:a16="http://schemas.microsoft.com/office/drawing/2014/main" id="{697BC63E-3F49-5A4D-A1AC-C7A3847B76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7010" y="5726691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3" name="Segnaposto testo 8">
            <a:extLst>
              <a:ext uri="{FF2B5EF4-FFF2-40B4-BE49-F238E27FC236}">
                <a16:creationId xmlns:a16="http://schemas.microsoft.com/office/drawing/2014/main" id="{40451049-0451-B64A-A6F6-0A12D7EB69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7010" y="2059934"/>
            <a:ext cx="2678419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9" name="Segnaposto testo 4">
            <a:extLst>
              <a:ext uri="{FF2B5EF4-FFF2-40B4-BE49-F238E27FC236}">
                <a16:creationId xmlns:a16="http://schemas.microsoft.com/office/drawing/2014/main" id="{63AF1BA5-A92A-445D-8D0B-B0A7CE3F7E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81" name="Segnaposto testo 9">
            <a:extLst>
              <a:ext uri="{FF2B5EF4-FFF2-40B4-BE49-F238E27FC236}">
                <a16:creationId xmlns:a16="http://schemas.microsoft.com/office/drawing/2014/main" id="{AE8D54F4-8C46-40B4-8BDF-9B389B968A6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167669" y="4117047"/>
            <a:ext cx="2678419" cy="959085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83" name="Segnaposto testo 12">
            <a:extLst>
              <a:ext uri="{FF2B5EF4-FFF2-40B4-BE49-F238E27FC236}">
                <a16:creationId xmlns:a16="http://schemas.microsoft.com/office/drawing/2014/main" id="{2753FBF1-91DF-4CB7-944C-959A659D2F1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167669" y="3429000"/>
            <a:ext cx="2604677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84" name="Segnaposto testo 9">
            <a:extLst>
              <a:ext uri="{FF2B5EF4-FFF2-40B4-BE49-F238E27FC236}">
                <a16:creationId xmlns:a16="http://schemas.microsoft.com/office/drawing/2014/main" id="{F9E3017A-A9A8-444A-BAF7-0391B3E363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167669" y="5232750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86" name="Segnaposto testo 9">
            <a:extLst>
              <a:ext uri="{FF2B5EF4-FFF2-40B4-BE49-F238E27FC236}">
                <a16:creationId xmlns:a16="http://schemas.microsoft.com/office/drawing/2014/main" id="{CDEE366F-20B9-422A-9162-7A4BD6DD42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67669" y="5726691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88" name="Segnaposto testo 8">
            <a:extLst>
              <a:ext uri="{FF2B5EF4-FFF2-40B4-BE49-F238E27FC236}">
                <a16:creationId xmlns:a16="http://schemas.microsoft.com/office/drawing/2014/main" id="{D43E4AFD-3547-436E-9F91-A959ABD44C0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167669" y="2059934"/>
            <a:ext cx="2678419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89" name="Segnaposto testo 9">
            <a:extLst>
              <a:ext uri="{FF2B5EF4-FFF2-40B4-BE49-F238E27FC236}">
                <a16:creationId xmlns:a16="http://schemas.microsoft.com/office/drawing/2014/main" id="{DC866E88-4142-4A60-B5FB-AFE491D39A2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08328" y="4117047"/>
            <a:ext cx="2678419" cy="959085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1" name="Segnaposto testo 12">
            <a:extLst>
              <a:ext uri="{FF2B5EF4-FFF2-40B4-BE49-F238E27FC236}">
                <a16:creationId xmlns:a16="http://schemas.microsoft.com/office/drawing/2014/main" id="{40E68546-8AC3-4355-962B-D995A697846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108328" y="3429000"/>
            <a:ext cx="2604677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92" name="Segnaposto testo 9">
            <a:extLst>
              <a:ext uri="{FF2B5EF4-FFF2-40B4-BE49-F238E27FC236}">
                <a16:creationId xmlns:a16="http://schemas.microsoft.com/office/drawing/2014/main" id="{631877F2-B5EC-4B12-98A3-0C5B0F43B15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08328" y="5232750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4" name="Segnaposto testo 9">
            <a:extLst>
              <a:ext uri="{FF2B5EF4-FFF2-40B4-BE49-F238E27FC236}">
                <a16:creationId xmlns:a16="http://schemas.microsoft.com/office/drawing/2014/main" id="{F3B40574-C914-4710-8D59-A023FD010A6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108328" y="5726691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6" name="Segnaposto testo 8">
            <a:extLst>
              <a:ext uri="{FF2B5EF4-FFF2-40B4-BE49-F238E27FC236}">
                <a16:creationId xmlns:a16="http://schemas.microsoft.com/office/drawing/2014/main" id="{8D16F9A0-6EA4-45FF-BDBA-460F1B1EDB7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08328" y="2059934"/>
            <a:ext cx="2678419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97" name="Segnaposto testo 9">
            <a:extLst>
              <a:ext uri="{FF2B5EF4-FFF2-40B4-BE49-F238E27FC236}">
                <a16:creationId xmlns:a16="http://schemas.microsoft.com/office/drawing/2014/main" id="{333F997D-3CDA-4BCA-997A-F39765398BA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048988" y="4117047"/>
            <a:ext cx="2678419" cy="959085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9" name="Segnaposto testo 12">
            <a:extLst>
              <a:ext uri="{FF2B5EF4-FFF2-40B4-BE49-F238E27FC236}">
                <a16:creationId xmlns:a16="http://schemas.microsoft.com/office/drawing/2014/main" id="{994A175E-59D4-482B-B114-8F69695218A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48988" y="3429000"/>
            <a:ext cx="2604677" cy="56038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00" name="Segnaposto testo 9">
            <a:extLst>
              <a:ext uri="{FF2B5EF4-FFF2-40B4-BE49-F238E27FC236}">
                <a16:creationId xmlns:a16="http://schemas.microsoft.com/office/drawing/2014/main" id="{9520F90D-0B59-4962-9591-32940B28838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048988" y="5232750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2" name="Segnaposto testo 9">
            <a:extLst>
              <a:ext uri="{FF2B5EF4-FFF2-40B4-BE49-F238E27FC236}">
                <a16:creationId xmlns:a16="http://schemas.microsoft.com/office/drawing/2014/main" id="{29BEFD85-A4C6-4A46-B6D2-C5991707548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048988" y="5726691"/>
            <a:ext cx="2678400" cy="39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4" name="Segnaposto testo 8">
            <a:extLst>
              <a:ext uri="{FF2B5EF4-FFF2-40B4-BE49-F238E27FC236}">
                <a16:creationId xmlns:a16="http://schemas.microsoft.com/office/drawing/2014/main" id="{3631C633-C97E-4183-AA6D-2DA1830252A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48988" y="2059934"/>
            <a:ext cx="2678419" cy="1299600"/>
          </a:xfrm>
        </p:spPr>
        <p:txBody>
          <a:bodyPr wrap="square" lIns="9000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200" b="0" i="0">
                <a:solidFill>
                  <a:srgbClr val="FF5AFB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5" name="Titolo 2">
            <a:extLst>
              <a:ext uri="{FF2B5EF4-FFF2-40B4-BE49-F238E27FC236}">
                <a16:creationId xmlns:a16="http://schemas.microsoft.com/office/drawing/2014/main" id="{2E0B7511-DF5B-A54B-A983-BD6502F9C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36" name="Segnaposto testo 34">
            <a:extLst>
              <a:ext uri="{FF2B5EF4-FFF2-40B4-BE49-F238E27FC236}">
                <a16:creationId xmlns:a16="http://schemas.microsoft.com/office/drawing/2014/main" id="{9B9AF938-9AD0-B341-918D-FD89506E5E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0EFAC076-CCE8-354C-894F-EC6804CC8D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7309B026-11D4-CF45-B4E9-1EC5A136C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31" name="object 10">
            <a:extLst>
              <a:ext uri="{FF2B5EF4-FFF2-40B4-BE49-F238E27FC236}">
                <a16:creationId xmlns:a16="http://schemas.microsoft.com/office/drawing/2014/main" id="{5F10F344-5126-2F46-9F31-EF55C14CE71C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44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266017"/>
            <a:ext cx="1872000" cy="114134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2" y="3470073"/>
            <a:ext cx="1872000" cy="360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3" name="Segnaposto testo 9">
            <a:extLst>
              <a:ext uri="{FF2B5EF4-FFF2-40B4-BE49-F238E27FC236}">
                <a16:creationId xmlns:a16="http://schemas.microsoft.com/office/drawing/2014/main" id="{916C594C-D630-4545-ACD2-B30F775E01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6932" y="3916380"/>
            <a:ext cx="1872000" cy="183096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4" name="Segnaposto testo 4">
            <a:extLst>
              <a:ext uri="{FF2B5EF4-FFF2-40B4-BE49-F238E27FC236}">
                <a16:creationId xmlns:a16="http://schemas.microsoft.com/office/drawing/2014/main" id="{67CAFC3D-5FD6-D54C-8276-A83556B0DA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8913" y="2266017"/>
            <a:ext cx="1872000" cy="114134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65" name="Segnaposto testo 9">
            <a:extLst>
              <a:ext uri="{FF2B5EF4-FFF2-40B4-BE49-F238E27FC236}">
                <a16:creationId xmlns:a16="http://schemas.microsoft.com/office/drawing/2014/main" id="{CE97984F-2F71-5B4D-B14B-5BCDE634CCD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88912" y="3470073"/>
            <a:ext cx="1872000" cy="360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6" name="Segnaposto testo 9">
            <a:extLst>
              <a:ext uri="{FF2B5EF4-FFF2-40B4-BE49-F238E27FC236}">
                <a16:creationId xmlns:a16="http://schemas.microsoft.com/office/drawing/2014/main" id="{655230E3-995A-1E4D-9DB7-5971B76F8B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88832" y="3916380"/>
            <a:ext cx="1872000" cy="183096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7" name="Segnaposto testo 4">
            <a:extLst>
              <a:ext uri="{FF2B5EF4-FFF2-40B4-BE49-F238E27FC236}">
                <a16:creationId xmlns:a16="http://schemas.microsoft.com/office/drawing/2014/main" id="{DA2A1721-4FAC-8844-AE78-EC392692BF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07963" y="2266017"/>
            <a:ext cx="1872000" cy="114134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68" name="Segnaposto testo 9">
            <a:extLst>
              <a:ext uri="{FF2B5EF4-FFF2-40B4-BE49-F238E27FC236}">
                <a16:creationId xmlns:a16="http://schemas.microsoft.com/office/drawing/2014/main" id="{2FCF390A-BE37-924D-ACFA-79935E7945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7962" y="3470073"/>
            <a:ext cx="1872000" cy="360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9" name="Segnaposto testo 9">
            <a:extLst>
              <a:ext uri="{FF2B5EF4-FFF2-40B4-BE49-F238E27FC236}">
                <a16:creationId xmlns:a16="http://schemas.microsoft.com/office/drawing/2014/main" id="{CE5E2774-5AFD-B545-93A3-1E4463D028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07882" y="3916380"/>
            <a:ext cx="1872000" cy="183096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0" name="Segnaposto testo 4">
            <a:extLst>
              <a:ext uri="{FF2B5EF4-FFF2-40B4-BE49-F238E27FC236}">
                <a16:creationId xmlns:a16="http://schemas.microsoft.com/office/drawing/2014/main" id="{5EB7ADE2-4828-834D-BA13-AF4815D63B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69863" y="2266017"/>
            <a:ext cx="1872000" cy="114134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71" name="Segnaposto testo 9">
            <a:extLst>
              <a:ext uri="{FF2B5EF4-FFF2-40B4-BE49-F238E27FC236}">
                <a16:creationId xmlns:a16="http://schemas.microsoft.com/office/drawing/2014/main" id="{A6FC5BC6-EDCA-0D4D-95D4-BDD6626A078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69862" y="3470073"/>
            <a:ext cx="1872000" cy="360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2" name="Segnaposto testo 9">
            <a:extLst>
              <a:ext uri="{FF2B5EF4-FFF2-40B4-BE49-F238E27FC236}">
                <a16:creationId xmlns:a16="http://schemas.microsoft.com/office/drawing/2014/main" id="{776D6E8C-CEAD-4846-8A40-F333F11A24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69782" y="3916380"/>
            <a:ext cx="1872000" cy="183096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3" name="Segnaposto testo 4">
            <a:extLst>
              <a:ext uri="{FF2B5EF4-FFF2-40B4-BE49-F238E27FC236}">
                <a16:creationId xmlns:a16="http://schemas.microsoft.com/office/drawing/2014/main" id="{8EEA5793-B145-794D-BC52-3F9D4CC200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31761" y="2266017"/>
            <a:ext cx="1872000" cy="114134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74" name="Segnaposto testo 9">
            <a:extLst>
              <a:ext uri="{FF2B5EF4-FFF2-40B4-BE49-F238E27FC236}">
                <a16:creationId xmlns:a16="http://schemas.microsoft.com/office/drawing/2014/main" id="{8CA7E028-2C5C-7243-BE57-CDEF71E514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31760" y="3470073"/>
            <a:ext cx="1872000" cy="360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5" name="Segnaposto testo 9">
            <a:extLst>
              <a:ext uri="{FF2B5EF4-FFF2-40B4-BE49-F238E27FC236}">
                <a16:creationId xmlns:a16="http://schemas.microsoft.com/office/drawing/2014/main" id="{251EFD53-1689-734F-87C9-33EE960E9E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31680" y="3916380"/>
            <a:ext cx="1872000" cy="183096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6" name="Segnaposto testo 4">
            <a:extLst>
              <a:ext uri="{FF2B5EF4-FFF2-40B4-BE49-F238E27FC236}">
                <a16:creationId xmlns:a16="http://schemas.microsoft.com/office/drawing/2014/main" id="{6C974B70-4556-EF41-9CEA-6C80DA1DBE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50813" y="2266017"/>
            <a:ext cx="1872000" cy="114134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77" name="Segnaposto testo 9">
            <a:extLst>
              <a:ext uri="{FF2B5EF4-FFF2-40B4-BE49-F238E27FC236}">
                <a16:creationId xmlns:a16="http://schemas.microsoft.com/office/drawing/2014/main" id="{545E5D31-2B07-1E4C-A1EE-7B2C1AFE942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50812" y="3470073"/>
            <a:ext cx="1872000" cy="360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1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8" name="Segnaposto testo 9">
            <a:extLst>
              <a:ext uri="{FF2B5EF4-FFF2-40B4-BE49-F238E27FC236}">
                <a16:creationId xmlns:a16="http://schemas.microsoft.com/office/drawing/2014/main" id="{45AD76E5-EEDB-4B40-8ADA-45B0889B31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50732" y="3916380"/>
            <a:ext cx="1872000" cy="183096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BFBB5892-5037-4CCB-90EC-9A7B4122C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9" name="Titolo 2">
            <a:extLst>
              <a:ext uri="{FF2B5EF4-FFF2-40B4-BE49-F238E27FC236}">
                <a16:creationId xmlns:a16="http://schemas.microsoft.com/office/drawing/2014/main" id="{5CA8FB91-2FE8-8A4D-8314-F5113CF5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15BD2B00-9E0F-7341-BDEC-E15951D5885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DE9A18F8-9FED-4F42-A191-BABDDF6AA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87EDE220-58B1-414D-930D-E6DB1D1919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32" name="object 10">
            <a:extLst>
              <a:ext uri="{FF2B5EF4-FFF2-40B4-BE49-F238E27FC236}">
                <a16:creationId xmlns:a16="http://schemas.microsoft.com/office/drawing/2014/main" id="{B31E9019-354B-9247-ADB6-E737CF87C2FD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24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steps with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029696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2" y="3216767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04F01E2-A2C8-EA41-A66B-479A90384C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0" y="2552009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60" name="Segnaposto testo 4">
            <a:extLst>
              <a:ext uri="{FF2B5EF4-FFF2-40B4-BE49-F238E27FC236}">
                <a16:creationId xmlns:a16="http://schemas.microsoft.com/office/drawing/2014/main" id="{DD027C5C-F3B5-42CA-873B-90B66CFC63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87" name="Segnaposto testo 4">
            <a:extLst>
              <a:ext uri="{FF2B5EF4-FFF2-40B4-BE49-F238E27FC236}">
                <a16:creationId xmlns:a16="http://schemas.microsoft.com/office/drawing/2014/main" id="{3EE5949A-F125-4A28-9A39-7470485C495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181814" y="2029696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88" name="Segnaposto testo 9">
            <a:extLst>
              <a:ext uri="{FF2B5EF4-FFF2-40B4-BE49-F238E27FC236}">
                <a16:creationId xmlns:a16="http://schemas.microsoft.com/office/drawing/2014/main" id="{624F3074-1CAA-4E14-9EEA-782F8CA0CB6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81814" y="3216767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89" name="Segnaposto testo 12">
            <a:extLst>
              <a:ext uri="{FF2B5EF4-FFF2-40B4-BE49-F238E27FC236}">
                <a16:creationId xmlns:a16="http://schemas.microsoft.com/office/drawing/2014/main" id="{0EC166ED-CF7C-413A-BA06-2D198BB0C3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181812" y="2552009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91" name="Segnaposto testo 4">
            <a:extLst>
              <a:ext uri="{FF2B5EF4-FFF2-40B4-BE49-F238E27FC236}">
                <a16:creationId xmlns:a16="http://schemas.microsoft.com/office/drawing/2014/main" id="{0C9E632E-CAFA-4164-9B01-C08CA8E5677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141200" y="2029696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92" name="Segnaposto testo 9">
            <a:extLst>
              <a:ext uri="{FF2B5EF4-FFF2-40B4-BE49-F238E27FC236}">
                <a16:creationId xmlns:a16="http://schemas.microsoft.com/office/drawing/2014/main" id="{B362DBF0-5BC4-4739-A070-2578F5BF189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141200" y="3216767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3" name="Segnaposto testo 12">
            <a:extLst>
              <a:ext uri="{FF2B5EF4-FFF2-40B4-BE49-F238E27FC236}">
                <a16:creationId xmlns:a16="http://schemas.microsoft.com/office/drawing/2014/main" id="{1C781541-32E7-4A61-9FE4-AEB91619820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141198" y="2552009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95" name="Segnaposto testo 4">
            <a:extLst>
              <a:ext uri="{FF2B5EF4-FFF2-40B4-BE49-F238E27FC236}">
                <a16:creationId xmlns:a16="http://schemas.microsoft.com/office/drawing/2014/main" id="{F0ABE496-8F21-4C82-92C3-A79766870E9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96002" y="2029696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96" name="Segnaposto testo 9">
            <a:extLst>
              <a:ext uri="{FF2B5EF4-FFF2-40B4-BE49-F238E27FC236}">
                <a16:creationId xmlns:a16="http://schemas.microsoft.com/office/drawing/2014/main" id="{229DD70E-1DF7-4E60-8733-F367B1C0483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96002" y="3216767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97" name="Segnaposto testo 12">
            <a:extLst>
              <a:ext uri="{FF2B5EF4-FFF2-40B4-BE49-F238E27FC236}">
                <a16:creationId xmlns:a16="http://schemas.microsoft.com/office/drawing/2014/main" id="{3517A8AF-BA2D-407E-BB1C-5B349560C39B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96000" y="2552009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99" name="Segnaposto testo 4">
            <a:extLst>
              <a:ext uri="{FF2B5EF4-FFF2-40B4-BE49-F238E27FC236}">
                <a16:creationId xmlns:a16="http://schemas.microsoft.com/office/drawing/2014/main" id="{DADAE148-5BD8-4DE0-BB72-82F5022AEDE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055386" y="2029696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00" name="Segnaposto testo 9">
            <a:extLst>
              <a:ext uri="{FF2B5EF4-FFF2-40B4-BE49-F238E27FC236}">
                <a16:creationId xmlns:a16="http://schemas.microsoft.com/office/drawing/2014/main" id="{23133211-537E-4F40-8543-23D5217E59A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55386" y="3216767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1" name="Segnaposto testo 12">
            <a:extLst>
              <a:ext uri="{FF2B5EF4-FFF2-40B4-BE49-F238E27FC236}">
                <a16:creationId xmlns:a16="http://schemas.microsoft.com/office/drawing/2014/main" id="{9B40717E-51E4-45EA-866D-18285873340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055384" y="2552009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03" name="Segnaposto testo 4">
            <a:extLst>
              <a:ext uri="{FF2B5EF4-FFF2-40B4-BE49-F238E27FC236}">
                <a16:creationId xmlns:a16="http://schemas.microsoft.com/office/drawing/2014/main" id="{0B3274D8-02F2-4D0A-AC0D-F3B7BB3FB0E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010188" y="2029696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04" name="Segnaposto testo 9">
            <a:extLst>
              <a:ext uri="{FF2B5EF4-FFF2-40B4-BE49-F238E27FC236}">
                <a16:creationId xmlns:a16="http://schemas.microsoft.com/office/drawing/2014/main" id="{5ADE780A-A7CC-42B9-AA7D-ADB8DFD56E4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010188" y="3216767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5" name="Segnaposto testo 12">
            <a:extLst>
              <a:ext uri="{FF2B5EF4-FFF2-40B4-BE49-F238E27FC236}">
                <a16:creationId xmlns:a16="http://schemas.microsoft.com/office/drawing/2014/main" id="{E7D4D5B7-0CFA-4C25-8B03-DBFCDE6CFEA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10010186" y="2552009"/>
            <a:ext cx="1954800" cy="561109"/>
          </a:xfrm>
          <a:noFill/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07" name="Segnaposto testo 4">
            <a:extLst>
              <a:ext uri="{FF2B5EF4-FFF2-40B4-BE49-F238E27FC236}">
                <a16:creationId xmlns:a16="http://schemas.microsoft.com/office/drawing/2014/main" id="{24FADF88-D503-4BCF-81EF-3F835BDC2E2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27012" y="4263114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09" name="Segnaposto testo 9">
            <a:extLst>
              <a:ext uri="{FF2B5EF4-FFF2-40B4-BE49-F238E27FC236}">
                <a16:creationId xmlns:a16="http://schemas.microsoft.com/office/drawing/2014/main" id="{AC4DB703-C074-45DC-A9C9-B5B0C363D86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27012" y="5450185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10" name="Segnaposto testo 12">
            <a:extLst>
              <a:ext uri="{FF2B5EF4-FFF2-40B4-BE49-F238E27FC236}">
                <a16:creationId xmlns:a16="http://schemas.microsoft.com/office/drawing/2014/main" id="{CF0CF9A5-9514-4BE6-A4B7-FFAEB10C923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27010" y="4785427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12" name="Segnaposto testo 4">
            <a:extLst>
              <a:ext uri="{FF2B5EF4-FFF2-40B4-BE49-F238E27FC236}">
                <a16:creationId xmlns:a16="http://schemas.microsoft.com/office/drawing/2014/main" id="{16220E2B-B98D-4FF8-9FB8-FB6F39E4257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2181814" y="4263114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13" name="Segnaposto testo 9">
            <a:extLst>
              <a:ext uri="{FF2B5EF4-FFF2-40B4-BE49-F238E27FC236}">
                <a16:creationId xmlns:a16="http://schemas.microsoft.com/office/drawing/2014/main" id="{9BB15389-2C62-40DD-A2ED-906FFED8D08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181814" y="5450185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14" name="Segnaposto testo 12">
            <a:extLst>
              <a:ext uri="{FF2B5EF4-FFF2-40B4-BE49-F238E27FC236}">
                <a16:creationId xmlns:a16="http://schemas.microsoft.com/office/drawing/2014/main" id="{458CC688-9B62-4918-84F9-7A39B587524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2181812" y="4785427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16" name="Segnaposto testo 4">
            <a:extLst>
              <a:ext uri="{FF2B5EF4-FFF2-40B4-BE49-F238E27FC236}">
                <a16:creationId xmlns:a16="http://schemas.microsoft.com/office/drawing/2014/main" id="{D2897E33-6591-4D06-B32A-5AC4D8BD7D5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141200" y="4263114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17" name="Segnaposto testo 9">
            <a:extLst>
              <a:ext uri="{FF2B5EF4-FFF2-40B4-BE49-F238E27FC236}">
                <a16:creationId xmlns:a16="http://schemas.microsoft.com/office/drawing/2014/main" id="{61BD572A-1885-4BFA-BAC1-BE0744501FB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141200" y="5450185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3" name="Segnaposto testo 12">
            <a:extLst>
              <a:ext uri="{FF2B5EF4-FFF2-40B4-BE49-F238E27FC236}">
                <a16:creationId xmlns:a16="http://schemas.microsoft.com/office/drawing/2014/main" id="{78B3DF9B-B1F1-4A8A-8F21-3004B0E896DC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141198" y="4785427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65" name="Segnaposto testo 4">
            <a:extLst>
              <a:ext uri="{FF2B5EF4-FFF2-40B4-BE49-F238E27FC236}">
                <a16:creationId xmlns:a16="http://schemas.microsoft.com/office/drawing/2014/main" id="{0177E1FB-E8AE-4685-A401-381FD1AE346F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096002" y="4263114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66" name="Segnaposto testo 9">
            <a:extLst>
              <a:ext uri="{FF2B5EF4-FFF2-40B4-BE49-F238E27FC236}">
                <a16:creationId xmlns:a16="http://schemas.microsoft.com/office/drawing/2014/main" id="{90012A8B-ACCB-417A-94EE-5B4235DA54A2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096002" y="5450185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7" name="Segnaposto testo 12">
            <a:extLst>
              <a:ext uri="{FF2B5EF4-FFF2-40B4-BE49-F238E27FC236}">
                <a16:creationId xmlns:a16="http://schemas.microsoft.com/office/drawing/2014/main" id="{39C0F13E-3A2B-438A-A0EE-F99446594B6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096000" y="4785427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69" name="Segnaposto testo 4">
            <a:extLst>
              <a:ext uri="{FF2B5EF4-FFF2-40B4-BE49-F238E27FC236}">
                <a16:creationId xmlns:a16="http://schemas.microsoft.com/office/drawing/2014/main" id="{79ECB089-5A62-4BF8-9419-B2CD0372BDC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8055386" y="4263114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70" name="Segnaposto testo 9">
            <a:extLst>
              <a:ext uri="{FF2B5EF4-FFF2-40B4-BE49-F238E27FC236}">
                <a16:creationId xmlns:a16="http://schemas.microsoft.com/office/drawing/2014/main" id="{4A0A3180-C2A9-47CB-A268-520A04EC812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055386" y="5450185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71" name="Segnaposto testo 12">
            <a:extLst>
              <a:ext uri="{FF2B5EF4-FFF2-40B4-BE49-F238E27FC236}">
                <a16:creationId xmlns:a16="http://schemas.microsoft.com/office/drawing/2014/main" id="{7A51A522-8DF1-4D58-932A-07FD3506AE22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055384" y="4785427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173" name="Segnaposto testo 4">
            <a:extLst>
              <a:ext uri="{FF2B5EF4-FFF2-40B4-BE49-F238E27FC236}">
                <a16:creationId xmlns:a16="http://schemas.microsoft.com/office/drawing/2014/main" id="{72B1834B-8E2B-44D2-949D-BBA3687E2AD6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0010188" y="4263114"/>
            <a:ext cx="1954800" cy="468000"/>
          </a:xfrm>
        </p:spPr>
        <p:txBody>
          <a:bodyPr lIns="9000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30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74" name="Segnaposto testo 9">
            <a:extLst>
              <a:ext uri="{FF2B5EF4-FFF2-40B4-BE49-F238E27FC236}">
                <a16:creationId xmlns:a16="http://schemas.microsoft.com/office/drawing/2014/main" id="{2971F4A8-7E3B-4028-B6FC-293E1413EA1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0010188" y="5450185"/>
            <a:ext cx="1954800" cy="936000"/>
          </a:xfr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75" name="Segnaposto testo 12">
            <a:extLst>
              <a:ext uri="{FF2B5EF4-FFF2-40B4-BE49-F238E27FC236}">
                <a16:creationId xmlns:a16="http://schemas.microsoft.com/office/drawing/2014/main" id="{AAE4446F-96F9-44F1-8A07-79786EE90EBC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10010186" y="4785427"/>
            <a:ext cx="1954800" cy="561109"/>
          </a:xfrm>
        </p:spPr>
        <p:txBody>
          <a:bodyPr lIns="90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title</a:t>
            </a:r>
          </a:p>
        </p:txBody>
      </p:sp>
      <p:sp>
        <p:nvSpPr>
          <p:cNvPr id="43" name="Titolo 2">
            <a:extLst>
              <a:ext uri="{FF2B5EF4-FFF2-40B4-BE49-F238E27FC236}">
                <a16:creationId xmlns:a16="http://schemas.microsoft.com/office/drawing/2014/main" id="{41B940E0-3207-8741-814D-2952C4CCDE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44" name="Segnaposto testo 34">
            <a:extLst>
              <a:ext uri="{FF2B5EF4-FFF2-40B4-BE49-F238E27FC236}">
                <a16:creationId xmlns:a16="http://schemas.microsoft.com/office/drawing/2014/main" id="{8B75B70C-8274-1748-A0AF-4800310A2E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45" name="Segnaposto testo 4">
            <a:extLst>
              <a:ext uri="{FF2B5EF4-FFF2-40B4-BE49-F238E27FC236}">
                <a16:creationId xmlns:a16="http://schemas.microsoft.com/office/drawing/2014/main" id="{ED33F2AE-ED42-5340-97D5-1AF9C67CA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47" name="Elemento grafico 46">
            <a:extLst>
              <a:ext uri="{FF2B5EF4-FFF2-40B4-BE49-F238E27FC236}">
                <a16:creationId xmlns:a16="http://schemas.microsoft.com/office/drawing/2014/main" id="{E16C7720-788B-A94F-95EE-9CFB5A335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48" name="object 10">
            <a:extLst>
              <a:ext uri="{FF2B5EF4-FFF2-40B4-BE49-F238E27FC236}">
                <a16:creationId xmlns:a16="http://schemas.microsoft.com/office/drawing/2014/main" id="{D011BB53-0496-1D47-9724-CA36606CC2F2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1">
            <a:extLst>
              <a:ext uri="{FF2B5EF4-FFF2-40B4-BE49-F238E27FC236}">
                <a16:creationId xmlns:a16="http://schemas.microsoft.com/office/drawing/2014/main" id="{780DE2D8-9F35-42F4-AAC8-322DFE29CC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272" y="1385888"/>
            <a:ext cx="10570489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1" kern="1200" dirty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" name="Segnaposto testo 27">
            <a:extLst>
              <a:ext uri="{FF2B5EF4-FFF2-40B4-BE49-F238E27FC236}">
                <a16:creationId xmlns:a16="http://schemas.microsoft.com/office/drawing/2014/main" id="{F4C292A0-35DB-41E2-B35F-A7596EE6AA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289" y="2398066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27">
            <a:extLst>
              <a:ext uri="{FF2B5EF4-FFF2-40B4-BE49-F238E27FC236}">
                <a16:creationId xmlns:a16="http://schemas.microsoft.com/office/drawing/2014/main" id="{84D307FB-94DD-424D-9D24-F1E7426AED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8289" y="3427008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3" name="Segnaposto testo 27">
            <a:extLst>
              <a:ext uri="{FF2B5EF4-FFF2-40B4-BE49-F238E27FC236}">
                <a16:creationId xmlns:a16="http://schemas.microsoft.com/office/drawing/2014/main" id="{38CA4DB5-B856-4FA4-A1CB-0816E872A0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289" y="4441436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4" name="Segnaposto testo 27">
            <a:extLst>
              <a:ext uri="{FF2B5EF4-FFF2-40B4-BE49-F238E27FC236}">
                <a16:creationId xmlns:a16="http://schemas.microsoft.com/office/drawing/2014/main" id="{A9E13942-1FDC-42B7-83CB-D8E8781885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8289" y="5455864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Titolo 2">
            <a:extLst>
              <a:ext uri="{FF2B5EF4-FFF2-40B4-BE49-F238E27FC236}">
                <a16:creationId xmlns:a16="http://schemas.microsoft.com/office/drawing/2014/main" id="{D96BBF4F-AABF-434C-BC61-70D80560C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9CF6E3CA-9E7D-9A45-812F-C1B134EF0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A3358D51-9495-F94E-B033-7DE18076FBA9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77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eps with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266017"/>
            <a:ext cx="1872000" cy="114134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87BA45D-E02A-1946-9D5A-A185CCD0A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2" y="3479216"/>
            <a:ext cx="1872000" cy="1296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12">
            <a:extLst>
              <a:ext uri="{FF2B5EF4-FFF2-40B4-BE49-F238E27FC236}">
                <a16:creationId xmlns:a16="http://schemas.microsoft.com/office/drawing/2014/main" id="{EF16705C-BCCC-DA45-A174-F343BDC448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3" y="4847075"/>
            <a:ext cx="11737970" cy="5541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9" name="Segnaposto testo 4">
            <a:extLst>
              <a:ext uri="{FF2B5EF4-FFF2-40B4-BE49-F238E27FC236}">
                <a16:creationId xmlns:a16="http://schemas.microsoft.com/office/drawing/2014/main" id="{1BA8957D-EE63-FA46-9FFC-8F1EEFF333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7328" y="2266017"/>
            <a:ext cx="1872000" cy="114134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0" name="Segnaposto testo 9">
            <a:extLst>
              <a:ext uri="{FF2B5EF4-FFF2-40B4-BE49-F238E27FC236}">
                <a16:creationId xmlns:a16="http://schemas.microsoft.com/office/drawing/2014/main" id="{3E4EA704-7E7E-D746-BE61-4B0C57F0FC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97327" y="3479216"/>
            <a:ext cx="1872000" cy="1296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00C613F5-14BB-E84B-99E2-03370E932C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67643" y="2266017"/>
            <a:ext cx="1872000" cy="114134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CC5B5D54-4826-FF45-8A9E-D3300C536A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67642" y="3479216"/>
            <a:ext cx="1872000" cy="1296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E149B07E-984B-C548-9F8A-5BE736A40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7958" y="2266017"/>
            <a:ext cx="1872000" cy="114134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4" name="Segnaposto testo 9">
            <a:extLst>
              <a:ext uri="{FF2B5EF4-FFF2-40B4-BE49-F238E27FC236}">
                <a16:creationId xmlns:a16="http://schemas.microsoft.com/office/drawing/2014/main" id="{5D86EAB6-BDB3-EF4D-9C74-6142A8B6B6C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37957" y="3479216"/>
            <a:ext cx="1872000" cy="1296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713F7A67-5209-2040-839D-7D6013D241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08273" y="2266017"/>
            <a:ext cx="1872000" cy="114134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38" name="Segnaposto testo 9">
            <a:extLst>
              <a:ext uri="{FF2B5EF4-FFF2-40B4-BE49-F238E27FC236}">
                <a16:creationId xmlns:a16="http://schemas.microsoft.com/office/drawing/2014/main" id="{EC5B787D-E606-E746-B22D-87DEF72323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8272" y="3479216"/>
            <a:ext cx="1872000" cy="1296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0ECC6281-5383-8A47-8B84-2A6EEEE8984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78588" y="2266017"/>
            <a:ext cx="1872000" cy="1141340"/>
          </a:xfr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40" name="Segnaposto testo 9">
            <a:extLst>
              <a:ext uri="{FF2B5EF4-FFF2-40B4-BE49-F238E27FC236}">
                <a16:creationId xmlns:a16="http://schemas.microsoft.com/office/drawing/2014/main" id="{6225C7AA-78C4-1042-83E0-37399040F0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78587" y="3479216"/>
            <a:ext cx="1872000" cy="1296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93727415-FFD5-4CA9-A876-5D248567A3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20" name="Titolo 2">
            <a:extLst>
              <a:ext uri="{FF2B5EF4-FFF2-40B4-BE49-F238E27FC236}">
                <a16:creationId xmlns:a16="http://schemas.microsoft.com/office/drawing/2014/main" id="{B696138C-B167-EC43-885A-8BBBBEA80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25" name="Segnaposto testo 34">
            <a:extLst>
              <a:ext uri="{FF2B5EF4-FFF2-40B4-BE49-F238E27FC236}">
                <a16:creationId xmlns:a16="http://schemas.microsoft.com/office/drawing/2014/main" id="{AF62813A-1F0E-274F-8447-C7EE0CD56B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B727BAEB-7A48-B048-B590-2EC6D9E7B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54E71432-DFBB-134A-841A-8D63B1833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6" name="object 10">
            <a:extLst>
              <a:ext uri="{FF2B5EF4-FFF2-40B4-BE49-F238E27FC236}">
                <a16:creationId xmlns:a16="http://schemas.microsoft.com/office/drawing/2014/main" id="{137F91CA-7379-414D-8C66-564D87205EE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95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rrows, text boxes &amp;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9">
            <a:extLst>
              <a:ext uri="{FF2B5EF4-FFF2-40B4-BE49-F238E27FC236}">
                <a16:creationId xmlns:a16="http://schemas.microsoft.com/office/drawing/2014/main" id="{CDC55CD1-C690-8E41-9040-1F24615EBB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015" y="3657492"/>
            <a:ext cx="1836000" cy="900000"/>
          </a:xfrm>
        </p:spPr>
        <p:txBody>
          <a:bodyPr lIns="0" tIns="0" rIns="0" bIns="0">
            <a:normAutofit/>
          </a:bodyPr>
          <a:lstStyle>
            <a:lvl1pPr marL="190500" indent="-190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4D73DF6-12A2-5346-8A6F-606D759362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2615" y="2224340"/>
            <a:ext cx="1326123" cy="451477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it-IT" sz="1400" b="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1" name="Segnaposto testo 9">
            <a:extLst>
              <a:ext uri="{FF2B5EF4-FFF2-40B4-BE49-F238E27FC236}">
                <a16:creationId xmlns:a16="http://schemas.microsoft.com/office/drawing/2014/main" id="{7F625FED-934F-AD44-8E08-549464B79A7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145299" y="3657492"/>
            <a:ext cx="1836000" cy="900000"/>
          </a:xfrm>
        </p:spPr>
        <p:txBody>
          <a:bodyPr lIns="0" tIns="0" rIns="0" bIns="0">
            <a:normAutofit/>
          </a:bodyPr>
          <a:lstStyle>
            <a:lvl1pPr marL="190500" indent="-190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9">
            <a:extLst>
              <a:ext uri="{FF2B5EF4-FFF2-40B4-BE49-F238E27FC236}">
                <a16:creationId xmlns:a16="http://schemas.microsoft.com/office/drawing/2014/main" id="{E121ECB7-A616-714A-8026-A3882EC8B29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63583" y="3657492"/>
            <a:ext cx="1836000" cy="900000"/>
          </a:xfrm>
        </p:spPr>
        <p:txBody>
          <a:bodyPr lIns="0" tIns="0" rIns="0" bIns="0">
            <a:normAutofit/>
          </a:bodyPr>
          <a:lstStyle>
            <a:lvl1pPr marL="190500" indent="-190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3" name="Segnaposto testo 9">
            <a:extLst>
              <a:ext uri="{FF2B5EF4-FFF2-40B4-BE49-F238E27FC236}">
                <a16:creationId xmlns:a16="http://schemas.microsoft.com/office/drawing/2014/main" id="{02BE0BA3-3918-BE46-8FAB-1401DE54BE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00151" y="3657492"/>
            <a:ext cx="1836000" cy="900000"/>
          </a:xfrm>
        </p:spPr>
        <p:txBody>
          <a:bodyPr lIns="0" tIns="0" rIns="0" bIns="0">
            <a:normAutofit/>
          </a:bodyPr>
          <a:lstStyle>
            <a:lvl1pPr marL="190500" indent="-190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4" name="Segnaposto testo 9">
            <a:extLst>
              <a:ext uri="{FF2B5EF4-FFF2-40B4-BE49-F238E27FC236}">
                <a16:creationId xmlns:a16="http://schemas.microsoft.com/office/drawing/2014/main" id="{58099DBC-2B95-1240-8C26-115FE38C30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81867" y="3657492"/>
            <a:ext cx="1836000" cy="900000"/>
          </a:xfrm>
        </p:spPr>
        <p:txBody>
          <a:bodyPr lIns="0" tIns="0" rIns="0" bIns="0">
            <a:normAutofit/>
          </a:bodyPr>
          <a:lstStyle>
            <a:lvl1pPr marL="190500" indent="-190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9">
            <a:extLst>
              <a:ext uri="{FF2B5EF4-FFF2-40B4-BE49-F238E27FC236}">
                <a16:creationId xmlns:a16="http://schemas.microsoft.com/office/drawing/2014/main" id="{55629425-85FA-C847-BCA7-2E2E627FBC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38276" y="4767449"/>
            <a:ext cx="1836000" cy="7738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9">
            <a:extLst>
              <a:ext uri="{FF2B5EF4-FFF2-40B4-BE49-F238E27FC236}">
                <a16:creationId xmlns:a16="http://schemas.microsoft.com/office/drawing/2014/main" id="{55311220-709D-AB46-8BF8-63F130AAE50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56886" y="4767449"/>
            <a:ext cx="1836000" cy="7738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4" name="Segnaposto testo 9">
            <a:extLst>
              <a:ext uri="{FF2B5EF4-FFF2-40B4-BE49-F238E27FC236}">
                <a16:creationId xmlns:a16="http://schemas.microsoft.com/office/drawing/2014/main" id="{BCF85632-A004-4C41-BB2A-12960F02CBC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075496" y="4767449"/>
            <a:ext cx="1836000" cy="7738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6" name="Segnaposto testo 9">
            <a:extLst>
              <a:ext uri="{FF2B5EF4-FFF2-40B4-BE49-F238E27FC236}">
                <a16:creationId xmlns:a16="http://schemas.microsoft.com/office/drawing/2014/main" id="{4F41A96E-1D79-D841-96D1-33C01530EB7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94106" y="4767449"/>
            <a:ext cx="1836000" cy="7738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8" name="Segnaposto testo 9">
            <a:extLst>
              <a:ext uri="{FF2B5EF4-FFF2-40B4-BE49-F238E27FC236}">
                <a16:creationId xmlns:a16="http://schemas.microsoft.com/office/drawing/2014/main" id="{72F646C8-46FB-994F-9AC9-7A27D580BFC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912715" y="4767449"/>
            <a:ext cx="1836000" cy="7738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2" name="Segnaposto testo 9">
            <a:extLst>
              <a:ext uri="{FF2B5EF4-FFF2-40B4-BE49-F238E27FC236}">
                <a16:creationId xmlns:a16="http://schemas.microsoft.com/office/drawing/2014/main" id="{4784CF74-EFAB-5C45-90DF-F5EFFA55EB3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432984" y="2223774"/>
            <a:ext cx="1326123" cy="451477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it-IT" sz="1400" b="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6" name="Segnaposto testo 9">
            <a:extLst>
              <a:ext uri="{FF2B5EF4-FFF2-40B4-BE49-F238E27FC236}">
                <a16:creationId xmlns:a16="http://schemas.microsoft.com/office/drawing/2014/main" id="{E5C24798-BE4B-B34F-8B5A-43F5CDF36CC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93868" y="2223834"/>
            <a:ext cx="1326123" cy="451477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it-IT" sz="1400" b="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0" name="Segnaposto testo 9">
            <a:extLst>
              <a:ext uri="{FF2B5EF4-FFF2-40B4-BE49-F238E27FC236}">
                <a16:creationId xmlns:a16="http://schemas.microsoft.com/office/drawing/2014/main" id="{346A708A-417A-514B-81DA-04AF3DA5293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76761" y="2223834"/>
            <a:ext cx="1326123" cy="451477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it-IT" sz="1400" b="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4" name="Segnaposto testo 9">
            <a:extLst>
              <a:ext uri="{FF2B5EF4-FFF2-40B4-BE49-F238E27FC236}">
                <a16:creationId xmlns:a16="http://schemas.microsoft.com/office/drawing/2014/main" id="{BDE91A0A-735F-9348-9FDE-C670B9C121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43244" y="2223834"/>
            <a:ext cx="1326123" cy="451477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it-IT" sz="1400" b="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8" name="Segnaposto testo 12">
            <a:extLst>
              <a:ext uri="{FF2B5EF4-FFF2-40B4-BE49-F238E27FC236}">
                <a16:creationId xmlns:a16="http://schemas.microsoft.com/office/drawing/2014/main" id="{65526948-068D-944C-B1D2-1348A8D585C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27012" y="5736513"/>
            <a:ext cx="9521703" cy="5603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0" name="Segnaposto testo 9">
            <a:extLst>
              <a:ext uri="{FF2B5EF4-FFF2-40B4-BE49-F238E27FC236}">
                <a16:creationId xmlns:a16="http://schemas.microsoft.com/office/drawing/2014/main" id="{C3E3CABD-2D43-F54B-B1EC-A4827448F1D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87673" y="2180971"/>
            <a:ext cx="1450503" cy="77381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3" name="Segnaposto testo 9">
            <a:extLst>
              <a:ext uri="{FF2B5EF4-FFF2-40B4-BE49-F238E27FC236}">
                <a16:creationId xmlns:a16="http://schemas.microsoft.com/office/drawing/2014/main" id="{3E2E4661-6A7B-2148-A4C0-A7C3201B85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487673" y="4956256"/>
            <a:ext cx="1450503" cy="773812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lang="it-IT" sz="1400" b="0" i="1" kern="1200" dirty="0">
                <a:solidFill>
                  <a:srgbClr val="00218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9" name="Segnaposto testo 4">
            <a:extLst>
              <a:ext uri="{FF2B5EF4-FFF2-40B4-BE49-F238E27FC236}">
                <a16:creationId xmlns:a16="http://schemas.microsoft.com/office/drawing/2014/main" id="{ABCBE7A9-1652-4F75-87D6-B457BD9F39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30" name="Titolo 2">
            <a:extLst>
              <a:ext uri="{FF2B5EF4-FFF2-40B4-BE49-F238E27FC236}">
                <a16:creationId xmlns:a16="http://schemas.microsoft.com/office/drawing/2014/main" id="{74FDC928-9036-9649-AEA2-F70EEBA58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85AB86BA-4ECE-4448-A07B-4139C40D63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73B5F003-4E4E-CF4A-909D-7361320C63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E09AECBE-318D-5B4B-A168-3914C6F2E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7" name="object 10">
            <a:extLst>
              <a:ext uri="{FF2B5EF4-FFF2-40B4-BE49-F238E27FC236}">
                <a16:creationId xmlns:a16="http://schemas.microsoft.com/office/drawing/2014/main" id="{F8A3716D-7C40-5448-BDB3-91BE759960E2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48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arrow, small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3A538742-0E49-8E48-A254-223CC2BE9D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014" y="3789140"/>
            <a:ext cx="2808000" cy="2863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7" name="Segnaposto testo 9">
            <a:extLst>
              <a:ext uri="{FF2B5EF4-FFF2-40B4-BE49-F238E27FC236}">
                <a16:creationId xmlns:a16="http://schemas.microsoft.com/office/drawing/2014/main" id="{6AE18A9C-928F-8141-8666-2C1BD713E0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3" y="4385227"/>
            <a:ext cx="2808000" cy="86596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48" name="Segnaposto testo 34">
            <a:extLst>
              <a:ext uri="{FF2B5EF4-FFF2-40B4-BE49-F238E27FC236}">
                <a16:creationId xmlns:a16="http://schemas.microsoft.com/office/drawing/2014/main" id="{111208CE-4797-BB4B-9D65-1AD9FFDDBE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014" y="4135738"/>
            <a:ext cx="2808000" cy="1904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5" name="Segnaposto testo 9">
            <a:extLst>
              <a:ext uri="{FF2B5EF4-FFF2-40B4-BE49-F238E27FC236}">
                <a16:creationId xmlns:a16="http://schemas.microsoft.com/office/drawing/2014/main" id="{98EAD11A-8318-FF4D-8DF2-53DA5F67BB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27009" y="5612509"/>
            <a:ext cx="2808000" cy="43885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56" name="Segnaposto testo 34">
            <a:extLst>
              <a:ext uri="{FF2B5EF4-FFF2-40B4-BE49-F238E27FC236}">
                <a16:creationId xmlns:a16="http://schemas.microsoft.com/office/drawing/2014/main" id="{8AF3F45B-100F-3B44-A4A0-D424221C37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7010" y="5347800"/>
            <a:ext cx="2808000" cy="2044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7" name="Segnaposto testo 34">
            <a:extLst>
              <a:ext uri="{FF2B5EF4-FFF2-40B4-BE49-F238E27FC236}">
                <a16:creationId xmlns:a16="http://schemas.microsoft.com/office/drawing/2014/main" id="{769014B0-17B5-DD45-AE38-2E6562C487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7010" y="6094261"/>
            <a:ext cx="2808000" cy="2044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9" name="Segnaposto testo 34">
            <a:extLst>
              <a:ext uri="{FF2B5EF4-FFF2-40B4-BE49-F238E27FC236}">
                <a16:creationId xmlns:a16="http://schemas.microsoft.com/office/drawing/2014/main" id="{59BD8372-E18F-DA43-A515-4D7C9D66B39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94689" y="3786817"/>
            <a:ext cx="2808000" cy="2863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0" name="Segnaposto testo 9">
            <a:extLst>
              <a:ext uri="{FF2B5EF4-FFF2-40B4-BE49-F238E27FC236}">
                <a16:creationId xmlns:a16="http://schemas.microsoft.com/office/drawing/2014/main" id="{FBAAD7E0-18B4-D54D-BB0C-DC384690D0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94688" y="4385227"/>
            <a:ext cx="2808000" cy="86596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61" name="Segnaposto testo 34">
            <a:extLst>
              <a:ext uri="{FF2B5EF4-FFF2-40B4-BE49-F238E27FC236}">
                <a16:creationId xmlns:a16="http://schemas.microsoft.com/office/drawing/2014/main" id="{D230AAC3-5CBE-B04F-B289-B975641809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94689" y="4133415"/>
            <a:ext cx="2808000" cy="1904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2" name="Segnaposto testo 9">
            <a:extLst>
              <a:ext uri="{FF2B5EF4-FFF2-40B4-BE49-F238E27FC236}">
                <a16:creationId xmlns:a16="http://schemas.microsoft.com/office/drawing/2014/main" id="{C6CAE8E5-A4E1-D64C-B332-8A559369D9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94684" y="5612509"/>
            <a:ext cx="2808000" cy="43885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63" name="Segnaposto testo 34">
            <a:extLst>
              <a:ext uri="{FF2B5EF4-FFF2-40B4-BE49-F238E27FC236}">
                <a16:creationId xmlns:a16="http://schemas.microsoft.com/office/drawing/2014/main" id="{17D906B0-6208-F240-9B7F-E0001B393F7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94685" y="5347800"/>
            <a:ext cx="2808000" cy="2044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4" name="Segnaposto testo 34">
            <a:extLst>
              <a:ext uri="{FF2B5EF4-FFF2-40B4-BE49-F238E27FC236}">
                <a16:creationId xmlns:a16="http://schemas.microsoft.com/office/drawing/2014/main" id="{CB7D2BD7-5AD5-AC42-A8E0-6DAB658ADE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94685" y="6094261"/>
            <a:ext cx="2808000" cy="2044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6" name="Segnaposto testo 34">
            <a:extLst>
              <a:ext uri="{FF2B5EF4-FFF2-40B4-BE49-F238E27FC236}">
                <a16:creationId xmlns:a16="http://schemas.microsoft.com/office/drawing/2014/main" id="{80B1C4B3-D764-0C4A-8CEC-AA18CDA78F0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62364" y="3786817"/>
            <a:ext cx="2808000" cy="2863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7" name="Segnaposto testo 9">
            <a:extLst>
              <a:ext uri="{FF2B5EF4-FFF2-40B4-BE49-F238E27FC236}">
                <a16:creationId xmlns:a16="http://schemas.microsoft.com/office/drawing/2014/main" id="{5442A74F-DDCD-B941-8ABB-BA12E1F10E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62363" y="4385227"/>
            <a:ext cx="2808000" cy="86596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68" name="Segnaposto testo 34">
            <a:extLst>
              <a:ext uri="{FF2B5EF4-FFF2-40B4-BE49-F238E27FC236}">
                <a16:creationId xmlns:a16="http://schemas.microsoft.com/office/drawing/2014/main" id="{2A4348B4-3FC8-3940-9ABB-083F30A9D1E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62364" y="4133415"/>
            <a:ext cx="2808000" cy="1904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69" name="Segnaposto testo 9">
            <a:extLst>
              <a:ext uri="{FF2B5EF4-FFF2-40B4-BE49-F238E27FC236}">
                <a16:creationId xmlns:a16="http://schemas.microsoft.com/office/drawing/2014/main" id="{DEBB466B-8872-F244-9E8F-E8EB8CB273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62359" y="5612509"/>
            <a:ext cx="2808000" cy="43885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0" name="Segnaposto testo 34">
            <a:extLst>
              <a:ext uri="{FF2B5EF4-FFF2-40B4-BE49-F238E27FC236}">
                <a16:creationId xmlns:a16="http://schemas.microsoft.com/office/drawing/2014/main" id="{7876C022-5890-E440-B55B-0946D69C29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2360" y="5347800"/>
            <a:ext cx="2808000" cy="2044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1" name="Segnaposto testo 34">
            <a:extLst>
              <a:ext uri="{FF2B5EF4-FFF2-40B4-BE49-F238E27FC236}">
                <a16:creationId xmlns:a16="http://schemas.microsoft.com/office/drawing/2014/main" id="{DC389C47-DDD7-5C4F-93E3-7C6E8E34B79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62360" y="6094261"/>
            <a:ext cx="2808000" cy="2044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3" name="Segnaposto testo 34">
            <a:extLst>
              <a:ext uri="{FF2B5EF4-FFF2-40B4-BE49-F238E27FC236}">
                <a16:creationId xmlns:a16="http://schemas.microsoft.com/office/drawing/2014/main" id="{057DB693-F477-B243-AD3A-7C2C31E313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30038" y="3786817"/>
            <a:ext cx="2808000" cy="2863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8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4" name="Segnaposto testo 9">
            <a:extLst>
              <a:ext uri="{FF2B5EF4-FFF2-40B4-BE49-F238E27FC236}">
                <a16:creationId xmlns:a16="http://schemas.microsoft.com/office/drawing/2014/main" id="{A59234E4-B6C6-3047-B7DE-A5E75968E7D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30037" y="4385227"/>
            <a:ext cx="2808000" cy="865967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5" name="Segnaposto testo 34">
            <a:extLst>
              <a:ext uri="{FF2B5EF4-FFF2-40B4-BE49-F238E27FC236}">
                <a16:creationId xmlns:a16="http://schemas.microsoft.com/office/drawing/2014/main" id="{3E2ACDC9-2FDB-A046-96B9-B4035B6305D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30038" y="4133415"/>
            <a:ext cx="2808000" cy="19043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6" name="Segnaposto testo 9">
            <a:extLst>
              <a:ext uri="{FF2B5EF4-FFF2-40B4-BE49-F238E27FC236}">
                <a16:creationId xmlns:a16="http://schemas.microsoft.com/office/drawing/2014/main" id="{E778230C-1D68-0A40-BC8E-FF51835F38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30033" y="5612509"/>
            <a:ext cx="2808000" cy="43885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4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text</a:t>
            </a:r>
          </a:p>
        </p:txBody>
      </p:sp>
      <p:sp>
        <p:nvSpPr>
          <p:cNvPr id="77" name="Segnaposto testo 34">
            <a:extLst>
              <a:ext uri="{FF2B5EF4-FFF2-40B4-BE49-F238E27FC236}">
                <a16:creationId xmlns:a16="http://schemas.microsoft.com/office/drawing/2014/main" id="{2F2FF85B-925E-214F-AD7D-0EF31A63F70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130034" y="5347800"/>
            <a:ext cx="2808000" cy="20443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8" name="Segnaposto testo 34">
            <a:extLst>
              <a:ext uri="{FF2B5EF4-FFF2-40B4-BE49-F238E27FC236}">
                <a16:creationId xmlns:a16="http://schemas.microsoft.com/office/drawing/2014/main" id="{370F0DEE-6C5D-7348-BF12-4EB55FE2417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30034" y="6094261"/>
            <a:ext cx="2808000" cy="2044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1400" b="1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2" name="Segnaposto testo 4">
            <a:extLst>
              <a:ext uri="{FF2B5EF4-FFF2-40B4-BE49-F238E27FC236}">
                <a16:creationId xmlns:a16="http://schemas.microsoft.com/office/drawing/2014/main" id="{0F0ED472-E3D8-461C-B534-F49DC0345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50" name="Segnaposto testo 34">
            <a:extLst>
              <a:ext uri="{FF2B5EF4-FFF2-40B4-BE49-F238E27FC236}">
                <a16:creationId xmlns:a16="http://schemas.microsoft.com/office/drawing/2014/main" id="{E7E738FF-D9F3-E94D-8C90-95AA07C2FA6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011" y="1070590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559F5CB5-BDA9-A549-B7F5-E02465B78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32" name="Elemento grafico 31">
            <a:extLst>
              <a:ext uri="{FF2B5EF4-FFF2-40B4-BE49-F238E27FC236}">
                <a16:creationId xmlns:a16="http://schemas.microsoft.com/office/drawing/2014/main" id="{200B956F-588B-8A48-A20A-AC418C6F77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33" name="object 10">
            <a:extLst>
              <a:ext uri="{FF2B5EF4-FFF2-40B4-BE49-F238E27FC236}">
                <a16:creationId xmlns:a16="http://schemas.microsoft.com/office/drawing/2014/main" id="{E2ABC6FF-57FB-C347-B833-145E4404764D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itolo 2">
            <a:extLst>
              <a:ext uri="{FF2B5EF4-FFF2-40B4-BE49-F238E27FC236}">
                <a16:creationId xmlns:a16="http://schemas.microsoft.com/office/drawing/2014/main" id="{A1F55320-4534-7F40-8D4E-EC1564076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6928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 (single line) </a:t>
            </a:r>
          </a:p>
        </p:txBody>
      </p:sp>
    </p:spTree>
    <p:extLst>
      <p:ext uri="{BB962C8B-B14F-4D97-AF65-F5344CB8AC3E}">
        <p14:creationId xmlns:p14="http://schemas.microsoft.com/office/powerpoint/2010/main" val="403575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 map (Euro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egnaposto testo 4">
            <a:extLst>
              <a:ext uri="{FF2B5EF4-FFF2-40B4-BE49-F238E27FC236}">
                <a16:creationId xmlns:a16="http://schemas.microsoft.com/office/drawing/2014/main" id="{0352C2CD-6702-40C8-8F67-B2B28DC81B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97" name="Segnaposto testo 4">
            <a:extLst>
              <a:ext uri="{FF2B5EF4-FFF2-40B4-BE49-F238E27FC236}">
                <a16:creationId xmlns:a16="http://schemas.microsoft.com/office/drawing/2014/main" id="{E9B1A0CC-3C0D-FC4E-941B-136738A5D0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3758399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98" name="Titolo 2">
            <a:extLst>
              <a:ext uri="{FF2B5EF4-FFF2-40B4-BE49-F238E27FC236}">
                <a16:creationId xmlns:a16="http://schemas.microsoft.com/office/drawing/2014/main" id="{42BF7912-96CF-F547-AD33-2AC1A671C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347595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99" name="Segnaposto testo 34">
            <a:extLst>
              <a:ext uri="{FF2B5EF4-FFF2-40B4-BE49-F238E27FC236}">
                <a16:creationId xmlns:a16="http://schemas.microsoft.com/office/drawing/2014/main" id="{F9698865-8F17-EB45-B195-70CCA92D0A6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26788" y="1586129"/>
            <a:ext cx="3476061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BBF1097-A93A-1644-A6FD-EDDB3C718443}"/>
              </a:ext>
            </a:extLst>
          </p:cNvPr>
          <p:cNvSpPr txBox="1"/>
          <p:nvPr userDrawn="1"/>
        </p:nvSpPr>
        <p:spPr>
          <a:xfrm>
            <a:off x="9605588" y="372756"/>
            <a:ext cx="43462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Times New Roman" panose="02020603050405020304" pitchFamily="18" charset="0"/>
              </a:rPr>
              <a:t>XX</a:t>
            </a:r>
          </a:p>
        </p:txBody>
      </p:sp>
      <p:sp>
        <p:nvSpPr>
          <p:cNvPr id="9" name="Segnaposto testo 34">
            <a:extLst>
              <a:ext uri="{FF2B5EF4-FFF2-40B4-BE49-F238E27FC236}">
                <a16:creationId xmlns:a16="http://schemas.microsoft.com/office/drawing/2014/main" id="{E0FD9387-E0CC-FB49-ACAF-D1E2D2EC8E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5529" y="293176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0" name="Segnaposto testo 34">
            <a:extLst>
              <a:ext uri="{FF2B5EF4-FFF2-40B4-BE49-F238E27FC236}">
                <a16:creationId xmlns:a16="http://schemas.microsoft.com/office/drawing/2014/main" id="{CCA7756A-8749-F64F-846D-9A9CD0E30A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4129" y="274920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1" name="Segnaposto testo 34">
            <a:extLst>
              <a:ext uri="{FF2B5EF4-FFF2-40B4-BE49-F238E27FC236}">
                <a16:creationId xmlns:a16="http://schemas.microsoft.com/office/drawing/2014/main" id="{10633D6A-9065-8F43-B159-6EC1A13CCA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75141" y="314054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EAEC7A26-FA43-6545-9AFD-4981AA46CD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41652" y="64920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3" name="Segnaposto testo 34">
            <a:extLst>
              <a:ext uri="{FF2B5EF4-FFF2-40B4-BE49-F238E27FC236}">
                <a16:creationId xmlns:a16="http://schemas.microsoft.com/office/drawing/2014/main" id="{331C3D79-7AA9-4A40-A69C-3436F39EA5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57918" y="103670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4" name="Segnaposto testo 34">
            <a:extLst>
              <a:ext uri="{FF2B5EF4-FFF2-40B4-BE49-F238E27FC236}">
                <a16:creationId xmlns:a16="http://schemas.microsoft.com/office/drawing/2014/main" id="{6BC6BE68-E562-E342-B192-B01341E3E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6124" y="418352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5" name="Segnaposto testo 34">
            <a:extLst>
              <a:ext uri="{FF2B5EF4-FFF2-40B4-BE49-F238E27FC236}">
                <a16:creationId xmlns:a16="http://schemas.microsoft.com/office/drawing/2014/main" id="{5D7F87F8-0358-AB4E-A861-41D4C4CBF6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26797" y="550604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6" name="Segnaposto testo 34">
            <a:extLst>
              <a:ext uri="{FF2B5EF4-FFF2-40B4-BE49-F238E27FC236}">
                <a16:creationId xmlns:a16="http://schemas.microsoft.com/office/drawing/2014/main" id="{1B150407-91F9-324F-AF16-161C056A2B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7579" y="565734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7" name="Segnaposto testo 34">
            <a:extLst>
              <a:ext uri="{FF2B5EF4-FFF2-40B4-BE49-F238E27FC236}">
                <a16:creationId xmlns:a16="http://schemas.microsoft.com/office/drawing/2014/main" id="{BAB769BE-8508-C643-91A8-CB18DAC2C8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3921" y="330327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8" name="Segnaposto testo 34">
            <a:extLst>
              <a:ext uri="{FF2B5EF4-FFF2-40B4-BE49-F238E27FC236}">
                <a16:creationId xmlns:a16="http://schemas.microsoft.com/office/drawing/2014/main" id="{6840148B-F447-294D-AA58-C7FD4AE838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70806" y="305181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773F5C6B-CAD2-8C4A-BDEE-03B18CC04F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81514" y="461105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0" name="Segnaposto testo 34">
            <a:extLst>
              <a:ext uri="{FF2B5EF4-FFF2-40B4-BE49-F238E27FC236}">
                <a16:creationId xmlns:a16="http://schemas.microsoft.com/office/drawing/2014/main" id="{D7A4CC5E-5E0E-D049-BB9A-5324FF4CE0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49378" y="305181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1" name="Segnaposto testo 34">
            <a:extLst>
              <a:ext uri="{FF2B5EF4-FFF2-40B4-BE49-F238E27FC236}">
                <a16:creationId xmlns:a16="http://schemas.microsoft.com/office/drawing/2014/main" id="{C8AC97DD-E32F-FF40-8738-CD87341FDC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42342" y="838732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2" name="Segnaposto testo 34">
            <a:extLst>
              <a:ext uri="{FF2B5EF4-FFF2-40B4-BE49-F238E27FC236}">
                <a16:creationId xmlns:a16="http://schemas.microsoft.com/office/drawing/2014/main" id="{C4D152B8-E6DB-CB41-8073-897E34E1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84394" y="43984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3" name="Segnaposto testo 34">
            <a:extLst>
              <a:ext uri="{FF2B5EF4-FFF2-40B4-BE49-F238E27FC236}">
                <a16:creationId xmlns:a16="http://schemas.microsoft.com/office/drawing/2014/main" id="{69A75962-AA4D-2A48-B306-3D3722BD3C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2897" y="357031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4" name="Segnaposto testo 34">
            <a:extLst>
              <a:ext uri="{FF2B5EF4-FFF2-40B4-BE49-F238E27FC236}">
                <a16:creationId xmlns:a16="http://schemas.microsoft.com/office/drawing/2014/main" id="{1FFF1CAD-B477-CA45-81D2-76BBE07374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6962" y="3620382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5" name="Segnaposto testo 34">
            <a:extLst>
              <a:ext uri="{FF2B5EF4-FFF2-40B4-BE49-F238E27FC236}">
                <a16:creationId xmlns:a16="http://schemas.microsoft.com/office/drawing/2014/main" id="{3631A93D-C357-9948-857E-FED09D95787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54872" y="492279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6" name="Segnaposto testo 34">
            <a:extLst>
              <a:ext uri="{FF2B5EF4-FFF2-40B4-BE49-F238E27FC236}">
                <a16:creationId xmlns:a16="http://schemas.microsoft.com/office/drawing/2014/main" id="{E88E5992-4B98-AC4A-AB08-71B11C24CD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15598" y="3758306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7" name="Segnaposto testo 34">
            <a:extLst>
              <a:ext uri="{FF2B5EF4-FFF2-40B4-BE49-F238E27FC236}">
                <a16:creationId xmlns:a16="http://schemas.microsoft.com/office/drawing/2014/main" id="{3AB08E90-543A-9F40-9992-F2878EB37A5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37897" y="348439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8" name="Segnaposto testo 34">
            <a:extLst>
              <a:ext uri="{FF2B5EF4-FFF2-40B4-BE49-F238E27FC236}">
                <a16:creationId xmlns:a16="http://schemas.microsoft.com/office/drawing/2014/main" id="{534C4F89-8638-AC40-BD4F-E1DB865B0A5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54471" y="2240006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9" name="Segnaposto testo 34">
            <a:extLst>
              <a:ext uri="{FF2B5EF4-FFF2-40B4-BE49-F238E27FC236}">
                <a16:creationId xmlns:a16="http://schemas.microsoft.com/office/drawing/2014/main" id="{376D239B-4513-E949-863A-63248CC97F4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59129" y="634157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0" name="Segnaposto testo 34">
            <a:extLst>
              <a:ext uri="{FF2B5EF4-FFF2-40B4-BE49-F238E27FC236}">
                <a16:creationId xmlns:a16="http://schemas.microsoft.com/office/drawing/2014/main" id="{F31087BB-DE98-D44F-90CF-8D3C6F0BA32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01552" y="407659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1" name="Segnaposto testo 34">
            <a:extLst>
              <a:ext uri="{FF2B5EF4-FFF2-40B4-BE49-F238E27FC236}">
                <a16:creationId xmlns:a16="http://schemas.microsoft.com/office/drawing/2014/main" id="{9D3DB4AC-B0E1-0140-8278-717FF46C12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43975" y="181160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2" name="Segnaposto testo 34">
            <a:extLst>
              <a:ext uri="{FF2B5EF4-FFF2-40B4-BE49-F238E27FC236}">
                <a16:creationId xmlns:a16="http://schemas.microsoft.com/office/drawing/2014/main" id="{F2B13981-C8FA-BE4A-8157-65553D28128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33094" y="429772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3" name="Segnaposto testo 34">
            <a:extLst>
              <a:ext uri="{FF2B5EF4-FFF2-40B4-BE49-F238E27FC236}">
                <a16:creationId xmlns:a16="http://schemas.microsoft.com/office/drawing/2014/main" id="{960AA7D9-8303-BF45-B4C3-0C1BC314EE1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07621" y="449436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4" name="Segnaposto testo 34">
            <a:extLst>
              <a:ext uri="{FF2B5EF4-FFF2-40B4-BE49-F238E27FC236}">
                <a16:creationId xmlns:a16="http://schemas.microsoft.com/office/drawing/2014/main" id="{1635A53B-835E-CA46-884E-BF301CC1DA5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5099" y="458587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196C0596-C3D7-2340-BF5F-E8661F2540F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489186" y="488872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" name="Segnaposto testo 34">
            <a:extLst>
              <a:ext uri="{FF2B5EF4-FFF2-40B4-BE49-F238E27FC236}">
                <a16:creationId xmlns:a16="http://schemas.microsoft.com/office/drawing/2014/main" id="{6870151E-27DA-9247-8D04-8BBC27680CB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85081" y="511031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" name="Segnaposto testo 34">
            <a:extLst>
              <a:ext uri="{FF2B5EF4-FFF2-40B4-BE49-F238E27FC236}">
                <a16:creationId xmlns:a16="http://schemas.microsoft.com/office/drawing/2014/main" id="{D65615CA-88DA-D74F-A038-0C4B350DFE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977339" y="525517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8" name="Segnaposto testo 34">
            <a:extLst>
              <a:ext uri="{FF2B5EF4-FFF2-40B4-BE49-F238E27FC236}">
                <a16:creationId xmlns:a16="http://schemas.microsoft.com/office/drawing/2014/main" id="{0EB99298-6403-D648-81B8-1CFF1F89784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13250" y="554876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" name="Segnaposto testo 34">
            <a:extLst>
              <a:ext uri="{FF2B5EF4-FFF2-40B4-BE49-F238E27FC236}">
                <a16:creationId xmlns:a16="http://schemas.microsoft.com/office/drawing/2014/main" id="{EE5242D4-6DA0-084C-8EDE-44EFA7F9F95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99526" y="577096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" name="Segnaposto testo 34">
            <a:extLst>
              <a:ext uri="{FF2B5EF4-FFF2-40B4-BE49-F238E27FC236}">
                <a16:creationId xmlns:a16="http://schemas.microsoft.com/office/drawing/2014/main" id="{5230BC7E-05E8-CB4A-A594-EB2EB5CF30F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772" y="484886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1" name="Segnaposto testo 34">
            <a:extLst>
              <a:ext uri="{FF2B5EF4-FFF2-40B4-BE49-F238E27FC236}">
                <a16:creationId xmlns:a16="http://schemas.microsoft.com/office/drawing/2014/main" id="{280C54D8-072E-174F-8BC2-7AA7C690095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727084" y="423516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2" name="Segnaposto testo 34">
            <a:extLst>
              <a:ext uri="{FF2B5EF4-FFF2-40B4-BE49-F238E27FC236}">
                <a16:creationId xmlns:a16="http://schemas.microsoft.com/office/drawing/2014/main" id="{2DAE1DE4-8E0E-B640-9EA6-EF5573136B8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94663" y="390411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3" name="Segnaposto testo 34">
            <a:extLst>
              <a:ext uri="{FF2B5EF4-FFF2-40B4-BE49-F238E27FC236}">
                <a16:creationId xmlns:a16="http://schemas.microsoft.com/office/drawing/2014/main" id="{BC54E61C-1795-CC47-AB26-170F07136A2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17691" y="438594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4" name="Segnaposto testo 34">
            <a:extLst>
              <a:ext uri="{FF2B5EF4-FFF2-40B4-BE49-F238E27FC236}">
                <a16:creationId xmlns:a16="http://schemas.microsoft.com/office/drawing/2014/main" id="{AA00245B-47C9-8C4B-9381-5774B7FFF86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468821" y="505582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5" name="Segnaposto testo 34">
            <a:extLst>
              <a:ext uri="{FF2B5EF4-FFF2-40B4-BE49-F238E27FC236}">
                <a16:creationId xmlns:a16="http://schemas.microsoft.com/office/drawing/2014/main" id="{C9E12D65-FBE6-BA4F-B129-9C0824E9CC1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64116" y="4135702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6" name="Segnaposto testo 34">
            <a:extLst>
              <a:ext uri="{FF2B5EF4-FFF2-40B4-BE49-F238E27FC236}">
                <a16:creationId xmlns:a16="http://schemas.microsoft.com/office/drawing/2014/main" id="{CE3253AA-D5C7-D74F-A172-A517199CC617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555448" y="568968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7" name="Segnaposto testo 34">
            <a:extLst>
              <a:ext uri="{FF2B5EF4-FFF2-40B4-BE49-F238E27FC236}">
                <a16:creationId xmlns:a16="http://schemas.microsoft.com/office/drawing/2014/main" id="{0F515E41-5D92-BC43-8C73-10038993150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71561" y="238739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8" name="Segnaposto testo 34">
            <a:extLst>
              <a:ext uri="{FF2B5EF4-FFF2-40B4-BE49-F238E27FC236}">
                <a16:creationId xmlns:a16="http://schemas.microsoft.com/office/drawing/2014/main" id="{AED63851-C5F7-6F4B-B74A-7468E53363E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738014" y="1998647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9" name="Segnaposto testo 34">
            <a:extLst>
              <a:ext uri="{FF2B5EF4-FFF2-40B4-BE49-F238E27FC236}">
                <a16:creationId xmlns:a16="http://schemas.microsoft.com/office/drawing/2014/main" id="{92324455-F6B1-114C-8E2B-125C5A309B7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624515" y="150571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pic>
        <p:nvPicPr>
          <p:cNvPr id="52" name="Elemento grafico 51">
            <a:extLst>
              <a:ext uri="{FF2B5EF4-FFF2-40B4-BE49-F238E27FC236}">
                <a16:creationId xmlns:a16="http://schemas.microsoft.com/office/drawing/2014/main" id="{05765385-7FBF-BA44-84D3-4F669EB54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53" name="object 10">
            <a:extLst>
              <a:ext uri="{FF2B5EF4-FFF2-40B4-BE49-F238E27FC236}">
                <a16:creationId xmlns:a16="http://schemas.microsoft.com/office/drawing/2014/main" id="{A333ED3D-8FC6-8843-824C-0FB475478DE3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3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s map (Euro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egnaposto testo 4">
            <a:extLst>
              <a:ext uri="{FF2B5EF4-FFF2-40B4-BE49-F238E27FC236}">
                <a16:creationId xmlns:a16="http://schemas.microsoft.com/office/drawing/2014/main" id="{0352C2CD-6702-40C8-8F67-B2B28DC81B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97" name="Segnaposto testo 4">
            <a:extLst>
              <a:ext uri="{FF2B5EF4-FFF2-40B4-BE49-F238E27FC236}">
                <a16:creationId xmlns:a16="http://schemas.microsoft.com/office/drawing/2014/main" id="{E9B1A0CC-3C0D-FC4E-941B-136738A5D0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3758399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98" name="Titolo 2">
            <a:extLst>
              <a:ext uri="{FF2B5EF4-FFF2-40B4-BE49-F238E27FC236}">
                <a16:creationId xmlns:a16="http://schemas.microsoft.com/office/drawing/2014/main" id="{42BF7912-96CF-F547-AD33-2AC1A671C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347595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99" name="Segnaposto testo 34">
            <a:extLst>
              <a:ext uri="{FF2B5EF4-FFF2-40B4-BE49-F238E27FC236}">
                <a16:creationId xmlns:a16="http://schemas.microsoft.com/office/drawing/2014/main" id="{F9698865-8F17-EB45-B195-70CCA92D0A6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26788" y="1586129"/>
            <a:ext cx="3476061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BBF1097-A93A-1644-A6FD-EDDB3C718443}"/>
              </a:ext>
            </a:extLst>
          </p:cNvPr>
          <p:cNvSpPr txBox="1"/>
          <p:nvPr userDrawn="1"/>
        </p:nvSpPr>
        <p:spPr>
          <a:xfrm>
            <a:off x="9605588" y="372756"/>
            <a:ext cx="434626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400" noProof="0">
                <a:solidFill>
                  <a:schemeClr val="bg1"/>
                </a:solidFill>
                <a:latin typeface="Times New Roman" panose="02020603050405020304" pitchFamily="18" charset="0"/>
              </a:rPr>
              <a:t>XX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4CA53281-A199-5D49-94EB-0D07D1F83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24C5597A-2E94-3443-B726-9B46C26510C4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994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t map (Euro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Ovale 353">
            <a:extLst>
              <a:ext uri="{FF2B5EF4-FFF2-40B4-BE49-F238E27FC236}">
                <a16:creationId xmlns:a16="http://schemas.microsoft.com/office/drawing/2014/main" id="{4B3D4703-A655-B54D-899D-7A9A16C46F86}"/>
              </a:ext>
            </a:extLst>
          </p:cNvPr>
          <p:cNvSpPr>
            <a:spLocks noChangeAspect="1"/>
          </p:cNvSpPr>
          <p:nvPr userDrawn="1"/>
        </p:nvSpPr>
        <p:spPr>
          <a:xfrm>
            <a:off x="227014" y="2449501"/>
            <a:ext cx="215344" cy="216000"/>
          </a:xfrm>
          <a:prstGeom prst="ellipse">
            <a:avLst/>
          </a:prstGeom>
          <a:solidFill>
            <a:srgbClr val="00218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355" name="Ovale 354">
            <a:extLst>
              <a:ext uri="{FF2B5EF4-FFF2-40B4-BE49-F238E27FC236}">
                <a16:creationId xmlns:a16="http://schemas.microsoft.com/office/drawing/2014/main" id="{9545AFA3-C1C1-6945-9A1A-2C886B7C2A90}"/>
              </a:ext>
            </a:extLst>
          </p:cNvPr>
          <p:cNvSpPr>
            <a:spLocks noChangeAspect="1"/>
          </p:cNvSpPr>
          <p:nvPr userDrawn="1"/>
        </p:nvSpPr>
        <p:spPr>
          <a:xfrm>
            <a:off x="227014" y="2871943"/>
            <a:ext cx="215344" cy="216000"/>
          </a:xfrm>
          <a:prstGeom prst="ellipse">
            <a:avLst/>
          </a:prstGeom>
          <a:solidFill>
            <a:srgbClr val="00218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356" name="Ovale 355">
            <a:extLst>
              <a:ext uri="{FF2B5EF4-FFF2-40B4-BE49-F238E27FC236}">
                <a16:creationId xmlns:a16="http://schemas.microsoft.com/office/drawing/2014/main" id="{4BCA9CAF-3A3E-A845-A37F-9868EC1D150A}"/>
              </a:ext>
            </a:extLst>
          </p:cNvPr>
          <p:cNvSpPr>
            <a:spLocks noChangeAspect="1"/>
          </p:cNvSpPr>
          <p:nvPr userDrawn="1"/>
        </p:nvSpPr>
        <p:spPr>
          <a:xfrm>
            <a:off x="227014" y="3294386"/>
            <a:ext cx="215344" cy="216000"/>
          </a:xfrm>
          <a:prstGeom prst="ellipse">
            <a:avLst/>
          </a:prstGeom>
          <a:solidFill>
            <a:srgbClr val="0021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357" name="Segnaposto testo 34">
            <a:extLst>
              <a:ext uri="{FF2B5EF4-FFF2-40B4-BE49-F238E27FC236}">
                <a16:creationId xmlns:a16="http://schemas.microsoft.com/office/drawing/2014/main" id="{6F43F6DA-0183-4742-B6AD-75B6C72FAC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2727" y="2458045"/>
            <a:ext cx="1800000" cy="21226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58" name="Segnaposto testo 34">
            <a:extLst>
              <a:ext uri="{FF2B5EF4-FFF2-40B4-BE49-F238E27FC236}">
                <a16:creationId xmlns:a16="http://schemas.microsoft.com/office/drawing/2014/main" id="{488688BB-F5CC-5841-BF4F-2573920E83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5159" y="2885295"/>
            <a:ext cx="1800000" cy="21226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59" name="Segnaposto testo 34">
            <a:extLst>
              <a:ext uri="{FF2B5EF4-FFF2-40B4-BE49-F238E27FC236}">
                <a16:creationId xmlns:a16="http://schemas.microsoft.com/office/drawing/2014/main" id="{64261876-434F-9C40-BAEE-70F7979729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7591" y="3312545"/>
            <a:ext cx="1800000" cy="21226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60" name="Segnaposto testo 34">
            <a:extLst>
              <a:ext uri="{FF2B5EF4-FFF2-40B4-BE49-F238E27FC236}">
                <a16:creationId xmlns:a16="http://schemas.microsoft.com/office/drawing/2014/main" id="{79470E8C-F637-DA44-B9E2-3C752AD61F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95529" y="293176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1" name="Segnaposto testo 34">
            <a:extLst>
              <a:ext uri="{FF2B5EF4-FFF2-40B4-BE49-F238E27FC236}">
                <a16:creationId xmlns:a16="http://schemas.microsoft.com/office/drawing/2014/main" id="{18AAFD32-9918-014C-BE76-0B9BCE6460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4129" y="274920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5" name="Segnaposto testo 34">
            <a:extLst>
              <a:ext uri="{FF2B5EF4-FFF2-40B4-BE49-F238E27FC236}">
                <a16:creationId xmlns:a16="http://schemas.microsoft.com/office/drawing/2014/main" id="{FC11A187-DCB4-CF44-9B32-9DDEEFB530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75141" y="314054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7" name="Segnaposto testo 34">
            <a:extLst>
              <a:ext uri="{FF2B5EF4-FFF2-40B4-BE49-F238E27FC236}">
                <a16:creationId xmlns:a16="http://schemas.microsoft.com/office/drawing/2014/main" id="{BE16E42A-95B8-6C48-A894-617AA80C7E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41652" y="64920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69" name="Segnaposto testo 34">
            <a:extLst>
              <a:ext uri="{FF2B5EF4-FFF2-40B4-BE49-F238E27FC236}">
                <a16:creationId xmlns:a16="http://schemas.microsoft.com/office/drawing/2014/main" id="{C48B01E1-230A-7A4C-BEC2-39EABDE70C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57918" y="104767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1" name="Segnaposto testo 34">
            <a:extLst>
              <a:ext uri="{FF2B5EF4-FFF2-40B4-BE49-F238E27FC236}">
                <a16:creationId xmlns:a16="http://schemas.microsoft.com/office/drawing/2014/main" id="{B8D15589-9603-DE44-A518-5F3BD702A5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6124" y="418352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3" name="Segnaposto testo 34">
            <a:extLst>
              <a:ext uri="{FF2B5EF4-FFF2-40B4-BE49-F238E27FC236}">
                <a16:creationId xmlns:a16="http://schemas.microsoft.com/office/drawing/2014/main" id="{9B6C9D9B-0DAC-654A-957A-2C417D5509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26797" y="550604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5" name="Segnaposto testo 34">
            <a:extLst>
              <a:ext uri="{FF2B5EF4-FFF2-40B4-BE49-F238E27FC236}">
                <a16:creationId xmlns:a16="http://schemas.microsoft.com/office/drawing/2014/main" id="{1FD2BEEA-585F-D14E-868D-57F8784B15A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7579" y="565734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7" name="Segnaposto testo 34">
            <a:extLst>
              <a:ext uri="{FF2B5EF4-FFF2-40B4-BE49-F238E27FC236}">
                <a16:creationId xmlns:a16="http://schemas.microsoft.com/office/drawing/2014/main" id="{7082274D-CB1C-B743-98E0-94BB563154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73921" y="330327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9" name="Segnaposto testo 34">
            <a:extLst>
              <a:ext uri="{FF2B5EF4-FFF2-40B4-BE49-F238E27FC236}">
                <a16:creationId xmlns:a16="http://schemas.microsoft.com/office/drawing/2014/main" id="{A6A333D8-ED65-594F-B5AA-F9F4EFD68A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70806" y="305181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83" name="Segnaposto testo 34">
            <a:extLst>
              <a:ext uri="{FF2B5EF4-FFF2-40B4-BE49-F238E27FC236}">
                <a16:creationId xmlns:a16="http://schemas.microsoft.com/office/drawing/2014/main" id="{33637EFE-3374-D242-9FFF-DD02B3CCE0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81514" y="461105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85" name="Segnaposto testo 34">
            <a:extLst>
              <a:ext uri="{FF2B5EF4-FFF2-40B4-BE49-F238E27FC236}">
                <a16:creationId xmlns:a16="http://schemas.microsoft.com/office/drawing/2014/main" id="{5DD54E63-7F38-B34A-A71D-E818B7E4F48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649378" y="305181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87" name="Segnaposto testo 34">
            <a:extLst>
              <a:ext uri="{FF2B5EF4-FFF2-40B4-BE49-F238E27FC236}">
                <a16:creationId xmlns:a16="http://schemas.microsoft.com/office/drawing/2014/main" id="{AA72C2A0-AE3A-CD4B-B5A5-CB4E4F23A90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42342" y="838732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89" name="Segnaposto testo 34">
            <a:extLst>
              <a:ext uri="{FF2B5EF4-FFF2-40B4-BE49-F238E27FC236}">
                <a16:creationId xmlns:a16="http://schemas.microsoft.com/office/drawing/2014/main" id="{01D53B78-CC1F-C943-A5EF-67BBAE84069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84394" y="43984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1" name="Segnaposto testo 34">
            <a:extLst>
              <a:ext uri="{FF2B5EF4-FFF2-40B4-BE49-F238E27FC236}">
                <a16:creationId xmlns:a16="http://schemas.microsoft.com/office/drawing/2014/main" id="{7CCAFC54-CCAA-E441-9DA8-1C4C4075126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32897" y="357031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3" name="Segnaposto testo 34">
            <a:extLst>
              <a:ext uri="{FF2B5EF4-FFF2-40B4-BE49-F238E27FC236}">
                <a16:creationId xmlns:a16="http://schemas.microsoft.com/office/drawing/2014/main" id="{CC0537DE-C217-FB40-8156-A586536CCBB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096962" y="3620382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5" name="Segnaposto testo 34">
            <a:extLst>
              <a:ext uri="{FF2B5EF4-FFF2-40B4-BE49-F238E27FC236}">
                <a16:creationId xmlns:a16="http://schemas.microsoft.com/office/drawing/2014/main" id="{E1069830-CEB4-0548-9309-734F833FC8E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54872" y="492279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7" name="Segnaposto testo 34">
            <a:extLst>
              <a:ext uri="{FF2B5EF4-FFF2-40B4-BE49-F238E27FC236}">
                <a16:creationId xmlns:a16="http://schemas.microsoft.com/office/drawing/2014/main" id="{F8D10161-4331-EB41-BE58-717AA5E54A8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15598" y="3758306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9" name="Segnaposto testo 34">
            <a:extLst>
              <a:ext uri="{FF2B5EF4-FFF2-40B4-BE49-F238E27FC236}">
                <a16:creationId xmlns:a16="http://schemas.microsoft.com/office/drawing/2014/main" id="{A69689E2-40D2-3647-B82F-8DCABA9BB7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37897" y="348439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1" name="Segnaposto testo 34">
            <a:extLst>
              <a:ext uri="{FF2B5EF4-FFF2-40B4-BE49-F238E27FC236}">
                <a16:creationId xmlns:a16="http://schemas.microsoft.com/office/drawing/2014/main" id="{44FAF54A-DDBE-FD41-83E9-65314C65D2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154471" y="2240006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3" name="Segnaposto testo 34">
            <a:extLst>
              <a:ext uri="{FF2B5EF4-FFF2-40B4-BE49-F238E27FC236}">
                <a16:creationId xmlns:a16="http://schemas.microsoft.com/office/drawing/2014/main" id="{73FF2509-1319-1548-9F01-1EBE37BB13E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59129" y="634157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5" name="Segnaposto testo 34">
            <a:extLst>
              <a:ext uri="{FF2B5EF4-FFF2-40B4-BE49-F238E27FC236}">
                <a16:creationId xmlns:a16="http://schemas.microsoft.com/office/drawing/2014/main" id="{B00593CB-0C49-F943-BB99-C8005ABDB11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01552" y="4076591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407" name="Segnaposto testo 34">
            <a:extLst>
              <a:ext uri="{FF2B5EF4-FFF2-40B4-BE49-F238E27FC236}">
                <a16:creationId xmlns:a16="http://schemas.microsoft.com/office/drawing/2014/main" id="{1095357E-B3DC-C248-9FB1-5770153B055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43975" y="181160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39" name="Segnaposto testo 34">
            <a:extLst>
              <a:ext uri="{FF2B5EF4-FFF2-40B4-BE49-F238E27FC236}">
                <a16:creationId xmlns:a16="http://schemas.microsoft.com/office/drawing/2014/main" id="{AC8B5A16-2E9F-4D4F-961F-81C3F68B81F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33094" y="429772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41" name="Segnaposto testo 34">
            <a:extLst>
              <a:ext uri="{FF2B5EF4-FFF2-40B4-BE49-F238E27FC236}">
                <a16:creationId xmlns:a16="http://schemas.microsoft.com/office/drawing/2014/main" id="{8C23C6D1-32EC-3540-BA8F-FB25E409241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07621" y="449436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43" name="Segnaposto testo 34">
            <a:extLst>
              <a:ext uri="{FF2B5EF4-FFF2-40B4-BE49-F238E27FC236}">
                <a16:creationId xmlns:a16="http://schemas.microsoft.com/office/drawing/2014/main" id="{160828E4-7B4D-BB41-BA0A-CF88AF5AD0A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95099" y="458587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45" name="Segnaposto testo 34">
            <a:extLst>
              <a:ext uri="{FF2B5EF4-FFF2-40B4-BE49-F238E27FC236}">
                <a16:creationId xmlns:a16="http://schemas.microsoft.com/office/drawing/2014/main" id="{2EB889CA-AF0A-694D-9361-76294DAED44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489186" y="488872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47" name="Segnaposto testo 34">
            <a:extLst>
              <a:ext uri="{FF2B5EF4-FFF2-40B4-BE49-F238E27FC236}">
                <a16:creationId xmlns:a16="http://schemas.microsoft.com/office/drawing/2014/main" id="{781543AF-1C7B-8941-9F69-41CC0935D65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85081" y="511031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51" name="Segnaposto testo 34">
            <a:extLst>
              <a:ext uri="{FF2B5EF4-FFF2-40B4-BE49-F238E27FC236}">
                <a16:creationId xmlns:a16="http://schemas.microsoft.com/office/drawing/2014/main" id="{9342A47F-88A7-9544-8AD4-28879F6620E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13250" y="5548760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53" name="Segnaposto testo 34">
            <a:extLst>
              <a:ext uri="{FF2B5EF4-FFF2-40B4-BE49-F238E27FC236}">
                <a16:creationId xmlns:a16="http://schemas.microsoft.com/office/drawing/2014/main" id="{4F00E5F5-6B27-CB40-83D0-C5C5EC6D9FA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99526" y="577096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55" name="Segnaposto testo 34">
            <a:extLst>
              <a:ext uri="{FF2B5EF4-FFF2-40B4-BE49-F238E27FC236}">
                <a16:creationId xmlns:a16="http://schemas.microsoft.com/office/drawing/2014/main" id="{584FD44D-C8F6-AD47-AA93-BDA8D378DC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994772" y="4848863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57" name="Segnaposto testo 34">
            <a:extLst>
              <a:ext uri="{FF2B5EF4-FFF2-40B4-BE49-F238E27FC236}">
                <a16:creationId xmlns:a16="http://schemas.microsoft.com/office/drawing/2014/main" id="{A71C6FFF-EA2B-5E4A-9C4A-E6BF68E82A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727084" y="423516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59" name="Segnaposto testo 34">
            <a:extLst>
              <a:ext uri="{FF2B5EF4-FFF2-40B4-BE49-F238E27FC236}">
                <a16:creationId xmlns:a16="http://schemas.microsoft.com/office/drawing/2014/main" id="{F223C7ED-BA9F-DE4C-92FD-2EF1DD1159C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94663" y="390411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61" name="Segnaposto testo 34">
            <a:extLst>
              <a:ext uri="{FF2B5EF4-FFF2-40B4-BE49-F238E27FC236}">
                <a16:creationId xmlns:a16="http://schemas.microsoft.com/office/drawing/2014/main" id="{88C3F46B-E2CF-9647-9CD8-BCF89E99C05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17691" y="4385949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63" name="Segnaposto testo 34">
            <a:extLst>
              <a:ext uri="{FF2B5EF4-FFF2-40B4-BE49-F238E27FC236}">
                <a16:creationId xmlns:a16="http://schemas.microsoft.com/office/drawing/2014/main" id="{FAB89F44-B9E6-B84F-87FA-891AEF41DE1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468821" y="5055828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65" name="Ovale 764">
            <a:extLst>
              <a:ext uri="{FF2B5EF4-FFF2-40B4-BE49-F238E27FC236}">
                <a16:creationId xmlns:a16="http://schemas.microsoft.com/office/drawing/2014/main" id="{D6C6D012-955D-0C42-B000-3C42F46B7CCD}"/>
              </a:ext>
            </a:extLst>
          </p:cNvPr>
          <p:cNvSpPr>
            <a:spLocks noChangeAspect="1"/>
          </p:cNvSpPr>
          <p:nvPr userDrawn="1"/>
        </p:nvSpPr>
        <p:spPr>
          <a:xfrm>
            <a:off x="222150" y="3725802"/>
            <a:ext cx="215344" cy="216000"/>
          </a:xfrm>
          <a:prstGeom prst="ellipse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766" name="Segnaposto testo 34">
            <a:extLst>
              <a:ext uri="{FF2B5EF4-FFF2-40B4-BE49-F238E27FC236}">
                <a16:creationId xmlns:a16="http://schemas.microsoft.com/office/drawing/2014/main" id="{B426F7B5-A546-8546-8539-15007A48881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72727" y="3743961"/>
            <a:ext cx="1800000" cy="21226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lang="it-IT" sz="16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767" name="Segnaposto testo 34">
            <a:extLst>
              <a:ext uri="{FF2B5EF4-FFF2-40B4-BE49-F238E27FC236}">
                <a16:creationId xmlns:a16="http://schemas.microsoft.com/office/drawing/2014/main" id="{0923E990-94CB-FF4F-B2B3-3477B5FAF8C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0064116" y="4135702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69" name="Segnaposto testo 34">
            <a:extLst>
              <a:ext uri="{FF2B5EF4-FFF2-40B4-BE49-F238E27FC236}">
                <a16:creationId xmlns:a16="http://schemas.microsoft.com/office/drawing/2014/main" id="{20B45568-43C6-6C4E-A190-99277FEDB5C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0555448" y="568968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71" name="Segnaposto testo 34">
            <a:extLst>
              <a:ext uri="{FF2B5EF4-FFF2-40B4-BE49-F238E27FC236}">
                <a16:creationId xmlns:a16="http://schemas.microsoft.com/office/drawing/2014/main" id="{147E1678-FFE6-D849-B84B-6E18CD0A843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71561" y="2387394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73" name="Segnaposto testo 34">
            <a:extLst>
              <a:ext uri="{FF2B5EF4-FFF2-40B4-BE49-F238E27FC236}">
                <a16:creationId xmlns:a16="http://schemas.microsoft.com/office/drawing/2014/main" id="{9B845BBD-C612-EE41-AE2E-4B3AF05FBF1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738014" y="1998647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775" name="Segnaposto testo 34">
            <a:extLst>
              <a:ext uri="{FF2B5EF4-FFF2-40B4-BE49-F238E27FC236}">
                <a16:creationId xmlns:a16="http://schemas.microsoft.com/office/drawing/2014/main" id="{D7C11C7E-DD01-3B47-8B88-E3D5611B295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624515" y="1505715"/>
            <a:ext cx="732906" cy="30260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it-IT" sz="1400" b="0" i="0" kern="120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00" name="Segnaposto testo 4">
            <a:extLst>
              <a:ext uri="{FF2B5EF4-FFF2-40B4-BE49-F238E27FC236}">
                <a16:creationId xmlns:a16="http://schemas.microsoft.com/office/drawing/2014/main" id="{45B801B2-E528-4ABE-9949-1372A0DEA9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chemeClr val="accent2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97" name="Segnaposto testo 4">
            <a:extLst>
              <a:ext uri="{FF2B5EF4-FFF2-40B4-BE49-F238E27FC236}">
                <a16:creationId xmlns:a16="http://schemas.microsoft.com/office/drawing/2014/main" id="{1E2DADC2-BB35-0F44-9253-F21F04F68F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3758399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sp>
        <p:nvSpPr>
          <p:cNvPr id="98" name="Titolo 2">
            <a:extLst>
              <a:ext uri="{FF2B5EF4-FFF2-40B4-BE49-F238E27FC236}">
                <a16:creationId xmlns:a16="http://schemas.microsoft.com/office/drawing/2014/main" id="{A54A21D6-0582-CF48-8BA0-1CFE3D1C7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347595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99" name="Segnaposto testo 34">
            <a:extLst>
              <a:ext uri="{FF2B5EF4-FFF2-40B4-BE49-F238E27FC236}">
                <a16:creationId xmlns:a16="http://schemas.microsoft.com/office/drawing/2014/main" id="{0BA68AEC-F668-9843-94F1-E234BDFC0CC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26788" y="1586129"/>
            <a:ext cx="3476061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pic>
        <p:nvPicPr>
          <p:cNvPr id="56" name="Elemento grafico 55">
            <a:extLst>
              <a:ext uri="{FF2B5EF4-FFF2-40B4-BE49-F238E27FC236}">
                <a16:creationId xmlns:a16="http://schemas.microsoft.com/office/drawing/2014/main" id="{33E693A3-DB65-9F44-90FC-52F92C37D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57" name="object 10">
            <a:extLst>
              <a:ext uri="{FF2B5EF4-FFF2-40B4-BE49-F238E27FC236}">
                <a16:creationId xmlns:a16="http://schemas.microsoft.com/office/drawing/2014/main" id="{18B95CAC-7535-1043-B9B4-8C612FE1B9C4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453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ntry map (per reg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4">
            <a:extLst>
              <a:ext uri="{FF2B5EF4-FFF2-40B4-BE49-F238E27FC236}">
                <a16:creationId xmlns:a16="http://schemas.microsoft.com/office/drawing/2014/main" id="{80AF2301-50F5-4D4D-BC29-905D557C3C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0047" y="5112514"/>
            <a:ext cx="2469891" cy="468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6" name="Segnaposto testo 37">
            <a:extLst>
              <a:ext uri="{FF2B5EF4-FFF2-40B4-BE49-F238E27FC236}">
                <a16:creationId xmlns:a16="http://schemas.microsoft.com/office/drawing/2014/main" id="{1EE2A210-371C-1947-8CD0-0E0D91C5B5E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1020" y="4388503"/>
            <a:ext cx="2469891" cy="7200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56AEBF43-14E8-4FFF-A0A9-99CEF5A0B5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1DA7254E-A3D6-4386-B707-41F34618406E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30047" y="3027314"/>
            <a:ext cx="2469891" cy="468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5" name="Segnaposto testo 37">
            <a:extLst>
              <a:ext uri="{FF2B5EF4-FFF2-40B4-BE49-F238E27FC236}">
                <a16:creationId xmlns:a16="http://schemas.microsoft.com/office/drawing/2014/main" id="{E3E163C6-EB46-483C-BBBA-D1BBF592C06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31020" y="2303303"/>
            <a:ext cx="2469891" cy="7200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D1425E41-56CD-49D5-A10E-87186DB88F2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413124" y="5112514"/>
            <a:ext cx="2469891" cy="468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E372D16C-D188-48DF-AC82-A50AC84BD98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414097" y="4388503"/>
            <a:ext cx="2469891" cy="7200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3A457F03-307B-45B4-A40D-20B39531D76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413124" y="3027314"/>
            <a:ext cx="2469891" cy="468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800" b="0" i="0">
                <a:solidFill>
                  <a:srgbClr val="00218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0" name="Segnaposto testo 37">
            <a:extLst>
              <a:ext uri="{FF2B5EF4-FFF2-40B4-BE49-F238E27FC236}">
                <a16:creationId xmlns:a16="http://schemas.microsoft.com/office/drawing/2014/main" id="{8E29546D-5DF0-4701-ACAF-206BF159686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414097" y="2303303"/>
            <a:ext cx="2469891" cy="7200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it-IT" sz="6200" b="0" i="0" kern="1200" dirty="0" smtClean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2pPr>
            <a:lvl3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3pPr>
            <a:lvl4pPr>
              <a:defRPr lang="it-IT" sz="4000" b="0" i="0" kern="1200" dirty="0" smtClean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4pPr>
            <a:lvl5pPr>
              <a:defRPr lang="it-IT" sz="4000" b="0" i="0" kern="1200" dirty="0">
                <a:solidFill>
                  <a:schemeClr val="accent2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XX</a:t>
            </a:r>
          </a:p>
        </p:txBody>
      </p:sp>
      <p:sp>
        <p:nvSpPr>
          <p:cNvPr id="18" name="Titolo 2">
            <a:extLst>
              <a:ext uri="{FF2B5EF4-FFF2-40B4-BE49-F238E27FC236}">
                <a16:creationId xmlns:a16="http://schemas.microsoft.com/office/drawing/2014/main" id="{E5C0ED02-8DC3-4A47-811A-EC5553E09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4FE3D1E0-AD63-7B4A-9E18-4B7B4D203A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 (map of 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D1946B27-5B86-9249-9283-D3001C01F0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E2C3A50A-07F2-674C-AFC2-937B9DE41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24" name="object 10">
            <a:extLst>
              <a:ext uri="{FF2B5EF4-FFF2-40B4-BE49-F238E27FC236}">
                <a16:creationId xmlns:a16="http://schemas.microsoft.com/office/drawing/2014/main" id="{03098714-891B-9346-85F7-60A488D0800C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8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social me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1867906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Insert Name, position, e-mail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D841DFF-0451-F44B-B1BF-0561499BD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84354" y="244063"/>
            <a:ext cx="1680631" cy="501365"/>
          </a:xfrm>
          <a:prstGeom prst="rect">
            <a:avLst/>
          </a:prstGeom>
        </p:spPr>
      </p:pic>
      <p:sp>
        <p:nvSpPr>
          <p:cNvPr id="11" name="Segnaposto testo 7">
            <a:extLst>
              <a:ext uri="{FF2B5EF4-FFF2-40B4-BE49-F238E27FC236}">
                <a16:creationId xmlns:a16="http://schemas.microsoft.com/office/drawing/2014/main" id="{AB2F13DF-8C18-8848-A3CA-B9A59B53A8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440" y="2391291"/>
            <a:ext cx="11714163" cy="1981926"/>
          </a:xfr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buNone/>
              <a:defRPr sz="6600" i="1" spc="-330" baseline="0"/>
            </a:lvl1pPr>
          </a:lstStyle>
          <a:p>
            <a:pPr lvl="0"/>
            <a:r>
              <a:rPr lang="en-GB" noProof="0" dirty="0"/>
              <a:t>Follow our stories</a:t>
            </a:r>
            <a:br>
              <a:rPr lang="en-GB" noProof="0" dirty="0"/>
            </a:br>
            <a:r>
              <a:rPr lang="en-GB" noProof="0" dirty="0"/>
              <a:t>and work on social media</a:t>
            </a:r>
          </a:p>
        </p:txBody>
      </p:sp>
      <p:cxnSp>
        <p:nvCxnSpPr>
          <p:cNvPr id="26" name="Connettore 1 11">
            <a:extLst>
              <a:ext uri="{FF2B5EF4-FFF2-40B4-BE49-F238E27FC236}">
                <a16:creationId xmlns:a16="http://schemas.microsoft.com/office/drawing/2014/main" id="{3ED2888B-0753-2942-9376-8FD85E14CDBB}"/>
              </a:ext>
            </a:extLst>
          </p:cNvPr>
          <p:cNvCxnSpPr>
            <a:cxnSpLocks/>
          </p:cNvCxnSpPr>
          <p:nvPr userDrawn="1"/>
        </p:nvCxnSpPr>
        <p:spPr>
          <a:xfrm>
            <a:off x="227010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6" y="359799"/>
            <a:ext cx="2019822" cy="3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2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big th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1B0B0F70-99EF-C64D-9F1D-BA784BE622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6839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BA56DCDD-0AE0-1D43-BFE7-9B588B6F92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6148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8A61A38-3389-A04F-89AD-D5BF904DEF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705973" y="5579269"/>
            <a:ext cx="2259012" cy="70325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C055A-9064-41D9-9F7D-9E679819AD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0826" y="5579898"/>
            <a:ext cx="2260800" cy="70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18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Insert Name, position, e-mail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D841DFF-0451-F44B-B1BF-0561499BD9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84354" y="244063"/>
            <a:ext cx="1680631" cy="501365"/>
          </a:xfrm>
          <a:prstGeom prst="rect">
            <a:avLst/>
          </a:prstGeom>
        </p:spPr>
      </p:pic>
      <p:sp>
        <p:nvSpPr>
          <p:cNvPr id="16" name="Segnaposto testo 7">
            <a:extLst>
              <a:ext uri="{FF2B5EF4-FFF2-40B4-BE49-F238E27FC236}">
                <a16:creationId xmlns:a16="http://schemas.microsoft.com/office/drawing/2014/main" id="{B3067054-A321-5A4B-B9EA-0BCA77DCAF2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440" y="2391291"/>
            <a:ext cx="11714163" cy="1991866"/>
          </a:xfrm>
        </p:spPr>
        <p:txBody>
          <a:bodyPr>
            <a:normAutofit/>
          </a:bodyPr>
          <a:lstStyle>
            <a:lvl1pPr marL="0" indent="0">
              <a:lnSpc>
                <a:spcPct val="75000"/>
              </a:lnSpc>
              <a:buNone/>
              <a:defRPr sz="6600" i="1" spc="-330" baseline="0"/>
            </a:lvl1pPr>
          </a:lstStyle>
          <a:p>
            <a:pPr lvl="0"/>
            <a:r>
              <a:rPr lang="en-GB" noProof="0" dirty="0"/>
              <a:t>If we believe in small</a:t>
            </a:r>
          </a:p>
          <a:p>
            <a:pPr lvl="0"/>
            <a:r>
              <a:rPr lang="en-GB" noProof="0" dirty="0"/>
              <a:t>big things can happen</a:t>
            </a:r>
          </a:p>
        </p:txBody>
      </p:sp>
      <p:cxnSp>
        <p:nvCxnSpPr>
          <p:cNvPr id="18" name="Connettore 1 11">
            <a:extLst>
              <a:ext uri="{FF2B5EF4-FFF2-40B4-BE49-F238E27FC236}">
                <a16:creationId xmlns:a16="http://schemas.microsoft.com/office/drawing/2014/main" id="{3ED2888B-0753-2942-9376-8FD85E14CDBB}"/>
              </a:ext>
            </a:extLst>
          </p:cNvPr>
          <p:cNvCxnSpPr>
            <a:cxnSpLocks/>
          </p:cNvCxnSpPr>
          <p:nvPr userDrawn="1"/>
        </p:nvCxnSpPr>
        <p:spPr>
          <a:xfrm>
            <a:off x="227010" y="5438776"/>
            <a:ext cx="11737975" cy="0"/>
          </a:xfrm>
          <a:prstGeom prst="line">
            <a:avLst/>
          </a:prstGeom>
          <a:ln>
            <a:solidFill>
              <a:srgbClr val="002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6" y="359799"/>
            <a:ext cx="2019822" cy="3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2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 (main and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1A7F25BA-6D18-4621-BA83-7FA045100019}"/>
              </a:ext>
            </a:extLst>
          </p:cNvPr>
          <p:cNvSpPr/>
          <p:nvPr userDrawn="1"/>
        </p:nvSpPr>
        <p:spPr>
          <a:xfrm>
            <a:off x="334962" y="4253947"/>
            <a:ext cx="983411" cy="983411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A245BC0-1F81-44A8-AEED-738AED05F6C1}"/>
              </a:ext>
            </a:extLst>
          </p:cNvPr>
          <p:cNvSpPr/>
          <p:nvPr userDrawn="1"/>
        </p:nvSpPr>
        <p:spPr>
          <a:xfrm>
            <a:off x="6921627" y="4253943"/>
            <a:ext cx="983411" cy="98341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D14EDEB-4432-4FBD-914F-EF878697D138}"/>
              </a:ext>
            </a:extLst>
          </p:cNvPr>
          <p:cNvSpPr/>
          <p:nvPr userDrawn="1"/>
        </p:nvSpPr>
        <p:spPr>
          <a:xfrm>
            <a:off x="1652295" y="4253946"/>
            <a:ext cx="983411" cy="983411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5458ECE-D1D7-46F5-98AB-7B91779E820D}"/>
              </a:ext>
            </a:extLst>
          </p:cNvPr>
          <p:cNvSpPr/>
          <p:nvPr userDrawn="1"/>
        </p:nvSpPr>
        <p:spPr>
          <a:xfrm>
            <a:off x="2969628" y="4253944"/>
            <a:ext cx="983411" cy="98341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9385E689-36F9-43F0-A48B-10BF0883B9EC}"/>
              </a:ext>
            </a:extLst>
          </p:cNvPr>
          <p:cNvSpPr/>
          <p:nvPr userDrawn="1"/>
        </p:nvSpPr>
        <p:spPr>
          <a:xfrm>
            <a:off x="4286961" y="4253944"/>
            <a:ext cx="983411" cy="98341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E507F9C-9181-4142-8A0E-C7A338DFE64F}"/>
              </a:ext>
            </a:extLst>
          </p:cNvPr>
          <p:cNvSpPr/>
          <p:nvPr userDrawn="1"/>
        </p:nvSpPr>
        <p:spPr>
          <a:xfrm>
            <a:off x="10873626" y="4253945"/>
            <a:ext cx="983411" cy="98341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DD35AC0-89FB-4EF8-8BBA-A9DBF69AAFBA}"/>
              </a:ext>
            </a:extLst>
          </p:cNvPr>
          <p:cNvSpPr/>
          <p:nvPr userDrawn="1"/>
        </p:nvSpPr>
        <p:spPr>
          <a:xfrm>
            <a:off x="9556293" y="4253945"/>
            <a:ext cx="983411" cy="983411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31595C1-F562-4951-AD7B-0D88C85F4A3C}"/>
              </a:ext>
            </a:extLst>
          </p:cNvPr>
          <p:cNvSpPr/>
          <p:nvPr userDrawn="1"/>
        </p:nvSpPr>
        <p:spPr>
          <a:xfrm>
            <a:off x="8238960" y="4253945"/>
            <a:ext cx="983411" cy="98341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753480F-4715-4054-B7AB-6F390C548AF6}"/>
              </a:ext>
            </a:extLst>
          </p:cNvPr>
          <p:cNvSpPr txBox="1"/>
          <p:nvPr userDrawn="1"/>
        </p:nvSpPr>
        <p:spPr>
          <a:xfrm>
            <a:off x="334963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85%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996BF0-1E5F-4CB3-BE7D-5F640D12D026}"/>
              </a:ext>
            </a:extLst>
          </p:cNvPr>
          <p:cNvSpPr txBox="1"/>
          <p:nvPr userDrawn="1"/>
        </p:nvSpPr>
        <p:spPr>
          <a:xfrm>
            <a:off x="1652295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65%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091A937-C585-46D8-962C-DFC8342FDE1C}"/>
              </a:ext>
            </a:extLst>
          </p:cNvPr>
          <p:cNvSpPr txBox="1"/>
          <p:nvPr userDrawn="1"/>
        </p:nvSpPr>
        <p:spPr>
          <a:xfrm>
            <a:off x="2969628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93892D2-B3E9-400B-82D2-A9342C067571}"/>
              </a:ext>
            </a:extLst>
          </p:cNvPr>
          <p:cNvSpPr txBox="1"/>
          <p:nvPr userDrawn="1"/>
        </p:nvSpPr>
        <p:spPr>
          <a:xfrm>
            <a:off x="4286961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35%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F1E9654-030A-4256-95B4-AB82E41F7D58}"/>
              </a:ext>
            </a:extLst>
          </p:cNvPr>
          <p:cNvSpPr txBox="1"/>
          <p:nvPr userDrawn="1"/>
        </p:nvSpPr>
        <p:spPr>
          <a:xfrm>
            <a:off x="6921627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85%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9123CAA-3ED6-4883-8903-29B41740857D}"/>
              </a:ext>
            </a:extLst>
          </p:cNvPr>
          <p:cNvSpPr txBox="1"/>
          <p:nvPr userDrawn="1"/>
        </p:nvSpPr>
        <p:spPr>
          <a:xfrm>
            <a:off x="8238960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70%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E55CD6D-1C8B-49AA-A917-8B2F6815987F}"/>
              </a:ext>
            </a:extLst>
          </p:cNvPr>
          <p:cNvSpPr txBox="1"/>
          <p:nvPr userDrawn="1"/>
        </p:nvSpPr>
        <p:spPr>
          <a:xfrm>
            <a:off x="9556293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55%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C1BE02C-92B5-49F0-83A1-79218E3FABD9}"/>
              </a:ext>
            </a:extLst>
          </p:cNvPr>
          <p:cNvSpPr txBox="1"/>
          <p:nvPr userDrawn="1"/>
        </p:nvSpPr>
        <p:spPr>
          <a:xfrm>
            <a:off x="10873626" y="5256672"/>
            <a:ext cx="983410" cy="2510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noProof="0">
                <a:latin typeface="Times New Roman" panose="02020603050405020304" pitchFamily="18" charset="0"/>
              </a:rPr>
              <a:t>40%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12BC508D-4720-FD40-B8FE-9156053D2B8D}"/>
              </a:ext>
            </a:extLst>
          </p:cNvPr>
          <p:cNvGrpSpPr/>
          <p:nvPr userDrawn="1"/>
        </p:nvGrpSpPr>
        <p:grpSpPr>
          <a:xfrm>
            <a:off x="334963" y="1285336"/>
            <a:ext cx="983411" cy="1849582"/>
            <a:chOff x="334963" y="1285336"/>
            <a:chExt cx="983411" cy="1849582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64F41BCA-3A1A-4965-B070-B71394531CDF}"/>
                </a:ext>
              </a:extLst>
            </p:cNvPr>
            <p:cNvSpPr/>
            <p:nvPr userDrawn="1"/>
          </p:nvSpPr>
          <p:spPr>
            <a:xfrm>
              <a:off x="334963" y="1285336"/>
              <a:ext cx="983411" cy="983411"/>
            </a:xfrm>
            <a:prstGeom prst="rect">
              <a:avLst/>
            </a:prstGeom>
            <a:solidFill>
              <a:srgbClr val="001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F8067DCD-C53B-6D4A-8D1B-A4C435E8A267}"/>
                </a:ext>
              </a:extLst>
            </p:cNvPr>
            <p:cNvSpPr txBox="1"/>
            <p:nvPr userDrawn="1"/>
          </p:nvSpPr>
          <p:spPr>
            <a:xfrm>
              <a:off x="334963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7E77E5D7-938D-3346-8134-24E34632C166}"/>
                </a:ext>
              </a:extLst>
            </p:cNvPr>
            <p:cNvSpPr txBox="1"/>
            <p:nvPr userDrawn="1"/>
          </p:nvSpPr>
          <p:spPr>
            <a:xfrm>
              <a:off x="900454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30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133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1282EEDF-1C50-BC4A-A997-FB1CC73FFA01}"/>
              </a:ext>
            </a:extLst>
          </p:cNvPr>
          <p:cNvGrpSpPr/>
          <p:nvPr userDrawn="1"/>
        </p:nvGrpSpPr>
        <p:grpSpPr>
          <a:xfrm>
            <a:off x="1834323" y="1285336"/>
            <a:ext cx="988778" cy="1849582"/>
            <a:chOff x="1646929" y="1285336"/>
            <a:chExt cx="988778" cy="1849582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F32B03D-D097-4AB7-927B-3170F668AAF8}"/>
                </a:ext>
              </a:extLst>
            </p:cNvPr>
            <p:cNvSpPr/>
            <p:nvPr userDrawn="1"/>
          </p:nvSpPr>
          <p:spPr>
            <a:xfrm>
              <a:off x="1652296" y="1285336"/>
              <a:ext cx="983411" cy="983411"/>
            </a:xfrm>
            <a:prstGeom prst="rect">
              <a:avLst/>
            </a:prstGeom>
            <a:solidFill>
              <a:srgbClr val="FF5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20C8B4A8-2A95-1D4F-8E60-489C9EDC9388}"/>
                </a:ext>
              </a:extLst>
            </p:cNvPr>
            <p:cNvSpPr txBox="1"/>
            <p:nvPr userDrawn="1"/>
          </p:nvSpPr>
          <p:spPr>
            <a:xfrm>
              <a:off x="1646929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3EC830B2-A5C3-C84A-9C53-73C85457DCDF}"/>
                </a:ext>
              </a:extLst>
            </p:cNvPr>
            <p:cNvSpPr txBox="1"/>
            <p:nvPr userDrawn="1"/>
          </p:nvSpPr>
          <p:spPr>
            <a:xfrm>
              <a:off x="2212420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255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90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251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ED5423D-A393-1E44-8A75-5C99BF076E57}"/>
              </a:ext>
            </a:extLst>
          </p:cNvPr>
          <p:cNvGrpSpPr/>
          <p:nvPr userDrawn="1"/>
        </p:nvGrpSpPr>
        <p:grpSpPr>
          <a:xfrm>
            <a:off x="3339050" y="1285336"/>
            <a:ext cx="984206" cy="1849582"/>
            <a:chOff x="2968834" y="1285336"/>
            <a:chExt cx="984206" cy="184958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293C3C0-30F9-4822-A5F5-9A892F19ACC7}"/>
                </a:ext>
              </a:extLst>
            </p:cNvPr>
            <p:cNvSpPr/>
            <p:nvPr userDrawn="1"/>
          </p:nvSpPr>
          <p:spPr>
            <a:xfrm>
              <a:off x="2969629" y="1285336"/>
              <a:ext cx="983411" cy="983411"/>
            </a:xfrm>
            <a:prstGeom prst="rect">
              <a:avLst/>
            </a:prstGeom>
            <a:solidFill>
              <a:srgbClr val="FFD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7B28C42B-49B5-3348-89BE-9A3A71A39189}"/>
                </a:ext>
              </a:extLst>
            </p:cNvPr>
            <p:cNvSpPr txBox="1"/>
            <p:nvPr userDrawn="1"/>
          </p:nvSpPr>
          <p:spPr>
            <a:xfrm>
              <a:off x="2968834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BA31E469-373C-2E44-9545-C6BA5561CA70}"/>
                </a:ext>
              </a:extLst>
            </p:cNvPr>
            <p:cNvSpPr txBox="1"/>
            <p:nvPr userDrawn="1"/>
          </p:nvSpPr>
          <p:spPr>
            <a:xfrm>
              <a:off x="3534325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255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213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0072B7-8E18-484E-8096-D193A1CB9E86}"/>
              </a:ext>
            </a:extLst>
          </p:cNvPr>
          <p:cNvGrpSpPr/>
          <p:nvPr userDrawn="1"/>
        </p:nvGrpSpPr>
        <p:grpSpPr>
          <a:xfrm>
            <a:off x="4839205" y="1285336"/>
            <a:ext cx="989574" cy="1849582"/>
            <a:chOff x="4280799" y="1285336"/>
            <a:chExt cx="989574" cy="184958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47653BC-DF57-418B-9929-76D9E35A38B8}"/>
                </a:ext>
              </a:extLst>
            </p:cNvPr>
            <p:cNvSpPr/>
            <p:nvPr userDrawn="1"/>
          </p:nvSpPr>
          <p:spPr>
            <a:xfrm>
              <a:off x="4286962" y="1285336"/>
              <a:ext cx="983411" cy="983411"/>
            </a:xfrm>
            <a:prstGeom prst="rect">
              <a:avLst/>
            </a:prstGeom>
            <a:solidFill>
              <a:srgbClr val="E66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523054D9-46C6-9E45-80AC-C2349883FDC8}"/>
                </a:ext>
              </a:extLst>
            </p:cNvPr>
            <p:cNvSpPr txBox="1"/>
            <p:nvPr userDrawn="1"/>
          </p:nvSpPr>
          <p:spPr>
            <a:xfrm>
              <a:off x="4280799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3CB78434-3F1F-B741-BA0F-506A6AAE845E}"/>
                </a:ext>
              </a:extLst>
            </p:cNvPr>
            <p:cNvSpPr txBox="1"/>
            <p:nvPr userDrawn="1"/>
          </p:nvSpPr>
          <p:spPr>
            <a:xfrm>
              <a:off x="4846290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230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100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CF9185DF-967A-C742-9777-C8F91C72E1F1}"/>
              </a:ext>
            </a:extLst>
          </p:cNvPr>
          <p:cNvGrpSpPr/>
          <p:nvPr userDrawn="1"/>
        </p:nvGrpSpPr>
        <p:grpSpPr>
          <a:xfrm>
            <a:off x="6344728" y="1285336"/>
            <a:ext cx="985003" cy="1849582"/>
            <a:chOff x="5602703" y="1285336"/>
            <a:chExt cx="985003" cy="184958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4B42762-3280-488E-8413-D8FE06C7C467}"/>
                </a:ext>
              </a:extLst>
            </p:cNvPr>
            <p:cNvSpPr/>
            <p:nvPr userDrawn="1"/>
          </p:nvSpPr>
          <p:spPr>
            <a:xfrm>
              <a:off x="5604295" y="1285336"/>
              <a:ext cx="983411" cy="983411"/>
            </a:xfrm>
            <a:prstGeom prst="rect">
              <a:avLst/>
            </a:prstGeom>
            <a:solidFill>
              <a:srgbClr val="006E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A92EE305-A9BC-F948-A7FA-7E0A9C48D127}"/>
                </a:ext>
              </a:extLst>
            </p:cNvPr>
            <p:cNvSpPr txBox="1"/>
            <p:nvPr userDrawn="1"/>
          </p:nvSpPr>
          <p:spPr>
            <a:xfrm>
              <a:off x="5602703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DF46D59B-E968-D343-A286-490AF1CBB563}"/>
                </a:ext>
              </a:extLst>
            </p:cNvPr>
            <p:cNvSpPr txBox="1"/>
            <p:nvPr userDrawn="1"/>
          </p:nvSpPr>
          <p:spPr>
            <a:xfrm>
              <a:off x="6168194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110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120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DB02FD4E-44C7-A74F-A6D8-A07CBA57450D}"/>
              </a:ext>
            </a:extLst>
          </p:cNvPr>
          <p:cNvGrpSpPr/>
          <p:nvPr userDrawn="1"/>
        </p:nvGrpSpPr>
        <p:grpSpPr>
          <a:xfrm>
            <a:off x="7845680" y="1285336"/>
            <a:ext cx="1000310" cy="1849582"/>
            <a:chOff x="6904729" y="1285336"/>
            <a:chExt cx="1000310" cy="1849582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9A609AA-16D4-49E5-A6C6-5B098E7B7537}"/>
                </a:ext>
              </a:extLst>
            </p:cNvPr>
            <p:cNvSpPr/>
            <p:nvPr userDrawn="1"/>
          </p:nvSpPr>
          <p:spPr>
            <a:xfrm>
              <a:off x="6921628" y="1285336"/>
              <a:ext cx="983411" cy="9834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5CA998CD-A3C6-F542-BA21-8CE38380AF81}"/>
                </a:ext>
              </a:extLst>
            </p:cNvPr>
            <p:cNvSpPr txBox="1"/>
            <p:nvPr userDrawn="1"/>
          </p:nvSpPr>
          <p:spPr>
            <a:xfrm>
              <a:off x="6904729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3A4C7CEA-43B9-5845-84E7-0D243FC298BC}"/>
                </a:ext>
              </a:extLst>
            </p:cNvPr>
            <p:cNvSpPr txBox="1"/>
            <p:nvPr userDrawn="1"/>
          </p:nvSpPr>
          <p:spPr>
            <a:xfrm>
              <a:off x="7470220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235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240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99EA2EA3-DABF-1849-828C-325E0E678CE0}"/>
              </a:ext>
            </a:extLst>
          </p:cNvPr>
          <p:cNvGrpSpPr/>
          <p:nvPr userDrawn="1"/>
        </p:nvGrpSpPr>
        <p:grpSpPr>
          <a:xfrm>
            <a:off x="9361939" y="1285336"/>
            <a:ext cx="995739" cy="1849582"/>
            <a:chOff x="8226633" y="1285336"/>
            <a:chExt cx="995739" cy="184958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D91E31B-8D36-4D62-814B-DBD7F6EFE246}"/>
                </a:ext>
              </a:extLst>
            </p:cNvPr>
            <p:cNvSpPr/>
            <p:nvPr userDrawn="1"/>
          </p:nvSpPr>
          <p:spPr>
            <a:xfrm>
              <a:off x="8238961" y="1285336"/>
              <a:ext cx="983411" cy="983411"/>
            </a:xfrm>
            <a:prstGeom prst="rect">
              <a:avLst/>
            </a:prstGeom>
            <a:solidFill>
              <a:srgbClr val="6E5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31B17375-2BD3-D04D-8870-7937C1900473}"/>
                </a:ext>
              </a:extLst>
            </p:cNvPr>
            <p:cNvSpPr txBox="1"/>
            <p:nvPr userDrawn="1"/>
          </p:nvSpPr>
          <p:spPr>
            <a:xfrm>
              <a:off x="8226633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D562FB8B-BC13-2E41-90D7-02FC48982624}"/>
                </a:ext>
              </a:extLst>
            </p:cNvPr>
            <p:cNvSpPr txBox="1"/>
            <p:nvPr userDrawn="1"/>
          </p:nvSpPr>
          <p:spPr>
            <a:xfrm>
              <a:off x="8792124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110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80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160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8044B28-0FA1-524F-B8D9-F35D8BDF1A6F}"/>
              </a:ext>
            </a:extLst>
          </p:cNvPr>
          <p:cNvGrpSpPr/>
          <p:nvPr userDrawn="1"/>
        </p:nvGrpSpPr>
        <p:grpSpPr>
          <a:xfrm>
            <a:off x="10873626" y="1285336"/>
            <a:ext cx="991168" cy="1849582"/>
            <a:chOff x="9548537" y="1285336"/>
            <a:chExt cx="991168" cy="1849582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C35888B7-E887-4100-B8B8-227AD559A5D5}"/>
                </a:ext>
              </a:extLst>
            </p:cNvPr>
            <p:cNvSpPr/>
            <p:nvPr userDrawn="1"/>
          </p:nvSpPr>
          <p:spPr>
            <a:xfrm>
              <a:off x="9556294" y="1285336"/>
              <a:ext cx="983411" cy="983411"/>
            </a:xfrm>
            <a:prstGeom prst="rect">
              <a:avLst/>
            </a:prstGeom>
            <a:solidFill>
              <a:srgbClr val="82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>
                <a:latin typeface="Times New Roman" panose="02020603050405020304" pitchFamily="18" charset="0"/>
              </a:endParaRPr>
            </a:p>
          </p:txBody>
        </p: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D709C1D0-5A2F-D548-9173-1626A8D173B4}"/>
                </a:ext>
              </a:extLst>
            </p:cNvPr>
            <p:cNvSpPr txBox="1"/>
            <p:nvPr userDrawn="1"/>
          </p:nvSpPr>
          <p:spPr>
            <a:xfrm>
              <a:off x="9548537" y="2338660"/>
              <a:ext cx="231567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noProof="0">
                  <a:latin typeface="Times New Roman" panose="02020603050405020304" pitchFamily="18" charset="0"/>
                </a:rPr>
                <a:t>R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G</a:t>
              </a:r>
            </a:p>
            <a:p>
              <a:r>
                <a:rPr lang="en-GB" noProof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C42DB1F4-E4AA-1C42-9ED0-70C7A590407B}"/>
                </a:ext>
              </a:extLst>
            </p:cNvPr>
            <p:cNvSpPr txBox="1"/>
            <p:nvPr userDrawn="1"/>
          </p:nvSpPr>
          <p:spPr>
            <a:xfrm>
              <a:off x="10114028" y="2338660"/>
              <a:ext cx="411512" cy="796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130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0</a:t>
              </a:r>
            </a:p>
            <a:p>
              <a:pPr algn="r"/>
              <a:r>
                <a:rPr lang="en-GB" noProof="0">
                  <a:latin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52" name="object 10">
            <a:extLst>
              <a:ext uri="{FF2B5EF4-FFF2-40B4-BE49-F238E27FC236}">
                <a16:creationId xmlns:a16="http://schemas.microsoft.com/office/drawing/2014/main" id="{39F525B1-D2EA-144C-A619-97C3E9352A5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FB65CB82-E41B-FF4B-8B8D-E923142EC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9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ou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955C8214-AC6D-DD47-A690-9045453FC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272" y="1385888"/>
            <a:ext cx="10570489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dirty="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1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1" kern="1200" dirty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27792BE0-0748-1044-8FE5-B7B1CFF670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8289" y="2398066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0" name="Segnaposto testo 27">
            <a:extLst>
              <a:ext uri="{FF2B5EF4-FFF2-40B4-BE49-F238E27FC236}">
                <a16:creationId xmlns:a16="http://schemas.microsoft.com/office/drawing/2014/main" id="{E2B1E3D9-8C6A-9F41-87C9-76247C8E4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8289" y="3427008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2" name="Segnaposto testo 27">
            <a:extLst>
              <a:ext uri="{FF2B5EF4-FFF2-40B4-BE49-F238E27FC236}">
                <a16:creationId xmlns:a16="http://schemas.microsoft.com/office/drawing/2014/main" id="{0628D2AD-5DA6-C241-ACE2-B8702E965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289" y="4441436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34" name="Segnaposto testo 27">
            <a:extLst>
              <a:ext uri="{FF2B5EF4-FFF2-40B4-BE49-F238E27FC236}">
                <a16:creationId xmlns:a16="http://schemas.microsoft.com/office/drawing/2014/main" id="{89947505-49B8-0449-A565-27232127C5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8289" y="5455864"/>
            <a:ext cx="10571472" cy="432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3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3000" b="0" i="0" kern="120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3000" b="0" i="0" kern="1200" dirty="0" smtClean="0">
                <a:solidFill>
                  <a:schemeClr val="tx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C46FFA-01FD-1342-8CA9-7161A5DE68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0394" y="1385889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rgbClr val="FF5AFB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1" name="Segnaposto testo 3">
            <a:extLst>
              <a:ext uri="{FF2B5EF4-FFF2-40B4-BE49-F238E27FC236}">
                <a16:creationId xmlns:a16="http://schemas.microsoft.com/office/drawing/2014/main" id="{DAE8E360-CA8B-1648-9C5D-BEC35FE098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394" y="2398066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2" name="Segnaposto testo 3">
            <a:extLst>
              <a:ext uri="{FF2B5EF4-FFF2-40B4-BE49-F238E27FC236}">
                <a16:creationId xmlns:a16="http://schemas.microsoft.com/office/drawing/2014/main" id="{A59D18C2-F127-824A-BF4E-6AB568CE40A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0393" y="3427008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3" name="Segnaposto testo 3">
            <a:extLst>
              <a:ext uri="{FF2B5EF4-FFF2-40B4-BE49-F238E27FC236}">
                <a16:creationId xmlns:a16="http://schemas.microsoft.com/office/drawing/2014/main" id="{37ABADD5-D3F6-0D42-B9CD-AC532E6693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393" y="4441436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4" name="Segnaposto testo 3">
            <a:extLst>
              <a:ext uri="{FF2B5EF4-FFF2-40B4-BE49-F238E27FC236}">
                <a16:creationId xmlns:a16="http://schemas.microsoft.com/office/drawing/2014/main" id="{67C990CC-2187-614A-9181-156EDAA0BB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393" y="5455864"/>
            <a:ext cx="432000" cy="432000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3000" b="0" i="0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19" name="Titolo 2">
            <a:extLst>
              <a:ext uri="{FF2B5EF4-FFF2-40B4-BE49-F238E27FC236}">
                <a16:creationId xmlns:a16="http://schemas.microsoft.com/office/drawing/2014/main" id="{16FD4D47-E670-6A46-9BBB-DD583E44E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26867"/>
            <a:ext cx="7344000" cy="506414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742D3711-4175-A34E-8008-1397D97CC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A03EC8FD-F29D-9144-8926-0E0DD5A23EE2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53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70">
          <p15:clr>
            <a:srgbClr val="FBAE40"/>
          </p15:clr>
        </p15:guide>
        <p15:guide id="5" pos="6788">
          <p15:clr>
            <a:srgbClr val="FBAE40"/>
          </p15:clr>
        </p15:guide>
        <p15:guide id="6" pos="7219">
          <p15:clr>
            <a:srgbClr val="FBAE40"/>
          </p15:clr>
        </p15:guide>
        <p15:guide id="7" orient="horz" pos="187">
          <p15:clr>
            <a:srgbClr val="FBAE40"/>
          </p15:clr>
        </p15:guide>
        <p15:guide id="8" orient="horz" pos="5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D1EAB1F2-44B4-AE44-8962-E7C3C8C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DFFFE4CB-6571-7F45-B4D9-F41C9211B9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FAA4122-A12F-EF40-9AAE-9D9D8468A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A79FF8B3-5217-8B48-9FB9-26048DB68C86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61025EB0-6A28-3B46-BC26-8751FDC271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20" y="105834"/>
            <a:ext cx="1145729" cy="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0B6F7065-ACCE-494A-86B2-87E4A1CBB067}"/>
              </a:ext>
            </a:extLst>
          </p:cNvPr>
          <p:cNvSpPr/>
          <p:nvPr userDrawn="1"/>
        </p:nvSpPr>
        <p:spPr>
          <a:xfrm>
            <a:off x="227014" y="386557"/>
            <a:ext cx="11737974" cy="6246812"/>
          </a:xfrm>
          <a:prstGeom prst="rect">
            <a:avLst/>
          </a:prstGeom>
          <a:solidFill>
            <a:srgbClr val="002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Times New Roman" panose="02020603050405020304" pitchFamily="18" charset="0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677CEA82-18DE-E540-A592-FD99832CB202}"/>
              </a:ext>
            </a:extLst>
          </p:cNvPr>
          <p:cNvSpPr/>
          <p:nvPr userDrawn="1"/>
        </p:nvSpPr>
        <p:spPr>
          <a:xfrm>
            <a:off x="576000" y="977890"/>
            <a:ext cx="5406390" cy="0"/>
          </a:xfrm>
          <a:custGeom>
            <a:avLst/>
            <a:gdLst/>
            <a:ahLst/>
            <a:cxnLst/>
            <a:rect l="l" t="t" r="r" b="b"/>
            <a:pathLst>
              <a:path w="5406390">
                <a:moveTo>
                  <a:pt x="0" y="0"/>
                </a:moveTo>
                <a:lnTo>
                  <a:pt x="540589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6B2F78B3-A07C-9147-8F47-2A9665F8F6AD}"/>
              </a:ext>
            </a:extLst>
          </p:cNvPr>
          <p:cNvSpPr/>
          <p:nvPr userDrawn="1"/>
        </p:nvSpPr>
        <p:spPr>
          <a:xfrm>
            <a:off x="6229842" y="977890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12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en-GB" b="0" i="0" noProof="0">
              <a:latin typeface="Times New Roman" panose="02020603050405020304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64E3B3-1AD7-334A-983F-76F91A0C6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3947" y="1032061"/>
            <a:ext cx="5406389" cy="1134000"/>
          </a:xfrm>
        </p:spPr>
        <p:txBody>
          <a:bodyPr anchor="t">
            <a:noAutofit/>
          </a:bodyPr>
          <a:lstStyle>
            <a:lvl1pPr marL="0" indent="0">
              <a:lnSpc>
                <a:spcPct val="75000"/>
              </a:lnSpc>
              <a:buNone/>
              <a:defRPr lang="en-US" sz="9000" b="0" i="1" kern="0" spc="-700" baseline="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91A6EF9-FC0A-3742-AC1B-D751F2CFF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0482" y="1094815"/>
            <a:ext cx="4829002" cy="1395036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lang="en-US" sz="3000" b="0" i="1" kern="600" spc="-100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/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DBBE0410-68B6-2347-AA6A-DF31E11DF5A7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6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80">
          <p15:clr>
            <a:srgbClr val="FBAE40"/>
          </p15:clr>
        </p15:guide>
        <p15:guide id="4" orient="horz" pos="65">
          <p15:clr>
            <a:srgbClr val="FBAE40"/>
          </p15:clr>
        </p15:guide>
        <p15:guide id="5" orient="horz" pos="243">
          <p15:clr>
            <a:srgbClr val="FBAE40"/>
          </p15:clr>
        </p15:guide>
        <p15:guide id="6" pos="143">
          <p15:clr>
            <a:srgbClr val="FBAE40"/>
          </p15:clr>
        </p15:guide>
        <p15:guide id="7" pos="7537">
          <p15:clr>
            <a:srgbClr val="FBAE40"/>
          </p15:clr>
        </p15:guide>
        <p15:guide id="8" orient="horz" pos="41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doub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D1EAB1F2-44B4-AE44-8962-E7C3C8C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DFFFE4CB-6571-7F45-B4D9-F41C9211B90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5CFC72C7-6B49-414C-98D3-3A48F7EE45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4199D456-9E89-C84D-8FD1-870DAF81D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6D0AC626-8458-8E47-9521-55A068CCC625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2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double line title,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F7D8F80E-5D41-6141-BC2A-1D75DBFDD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2" name="Segnaposto testo 34">
            <a:extLst>
              <a:ext uri="{FF2B5EF4-FFF2-40B4-BE49-F238E27FC236}">
                <a16:creationId xmlns:a16="http://schemas.microsoft.com/office/drawing/2014/main" id="{1C5FD4D0-521B-A84F-A512-3AFD440978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788" y="1586129"/>
            <a:ext cx="7344000" cy="361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it-IT" sz="2000" b="0" i="0" kern="1200" smtClean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marL="4572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2pPr>
            <a:lvl3pPr marL="9144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3pPr>
            <a:lvl4pPr marL="1371600" indent="0">
              <a:buNone/>
              <a:defRPr lang="it-IT" sz="2800" b="0" i="0" kern="1200" smtClean="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4pPr>
            <a:lvl5pPr marL="1828800" indent="0">
              <a:buNone/>
              <a:defRPr lang="it-IT" sz="2800" b="0" i="0" kern="1200">
                <a:solidFill>
                  <a:schemeClr val="accent1"/>
                </a:solidFill>
                <a:latin typeface="Canela Light" pitchFamily="2" charset="77"/>
                <a:ea typeface="+mj-ea"/>
                <a:cs typeface="+mj-cs"/>
              </a:defRPr>
            </a:lvl5pPr>
          </a:lstStyle>
          <a:p>
            <a:pPr lvl="0"/>
            <a:r>
              <a:rPr lang="en-GB" noProof="0"/>
              <a:t>Insert Subtitle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FC94006E-EA25-4E41-A734-8D0A571012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D4FCB846-5FB3-9440-8DE5-284313225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6" name="object 10">
            <a:extLst>
              <a:ext uri="{FF2B5EF4-FFF2-40B4-BE49-F238E27FC236}">
                <a16:creationId xmlns:a16="http://schemas.microsoft.com/office/drawing/2014/main" id="{C053E769-B75E-BA40-A1ED-BDDF8BA527EF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5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, doub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3" y="2168525"/>
            <a:ext cx="5689600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6822F512-4B3A-324C-BB25-50329EFFA0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9" y="2169006"/>
            <a:ext cx="5689596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12EB637E-8626-E042-98E6-F8B046701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6C0FA617-BF62-8543-A484-255C9EECA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2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8FD9480-D65D-5F40-AFB1-A5312CEAC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5" name="object 10">
            <a:extLst>
              <a:ext uri="{FF2B5EF4-FFF2-40B4-BE49-F238E27FC236}">
                <a16:creationId xmlns:a16="http://schemas.microsoft.com/office/drawing/2014/main" id="{A714B0BB-2AF0-094C-AF0A-6E75C3EEDDBD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2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, double line title, no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8C01EF85-F726-B64A-B64C-532E6FBA6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12" y="2168525"/>
            <a:ext cx="11737975" cy="386356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1800" b="0" i="0" kern="120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Insert text</a:t>
            </a: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03366D34-771B-4F60-8E0A-F84909CD1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013" y="119063"/>
            <a:ext cx="6947510" cy="19749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Insert chapter title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FF5E6C21-A9AB-A64F-8333-76B80802F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013" y="517659"/>
            <a:ext cx="7343775" cy="1025831"/>
          </a:xfrm>
        </p:spPr>
        <p:txBody>
          <a:bodyPr lIns="0" tIns="0" rIns="0" bIns="4680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4400" b="0" i="0" kern="1200" spc="-100" baseline="0" dirty="0">
                <a:solidFill>
                  <a:srgbClr val="00218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GB" noProof="0"/>
              <a:t>Insert Title</a:t>
            </a:r>
            <a:br>
              <a:rPr lang="en-GB" noProof="0"/>
            </a:br>
            <a:endParaRPr lang="en-GB" noProof="0"/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20A4B5AD-0EB0-D843-A0D4-A119C06B77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013" y="6533515"/>
            <a:ext cx="11737974" cy="2460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it-IT" sz="10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GB" noProof="0"/>
              <a:t>Source: Insert source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84728E5F-23CE-0644-A061-862F1A017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sp>
        <p:nvSpPr>
          <p:cNvPr id="14" name="object 10">
            <a:extLst>
              <a:ext uri="{FF2B5EF4-FFF2-40B4-BE49-F238E27FC236}">
                <a16:creationId xmlns:a16="http://schemas.microsoft.com/office/drawing/2014/main" id="{31301D0C-96B7-0A4E-88F1-8135C2C52088}"/>
              </a:ext>
            </a:extLst>
          </p:cNvPr>
          <p:cNvSpPr txBox="1"/>
          <p:nvPr userDrawn="1"/>
        </p:nvSpPr>
        <p:spPr>
          <a:xfrm>
            <a:off x="11546887" y="97973"/>
            <a:ext cx="41809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n-GB" sz="1200" b="0" i="0" kern="1200" spc="50" noProof="0" smtClean="0">
                <a:solidFill>
                  <a:srgbClr val="FF59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12700" marR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b="0" i="0" kern="1200" spc="50" noProof="0">
              <a:solidFill>
                <a:srgbClr val="FF59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09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B0751B8-164C-B94E-AA24-436EF010796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456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0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1366">
          <p15:clr>
            <a:srgbClr val="F26B43"/>
          </p15:clr>
        </p15:guide>
        <p15:guide id="7" orient="horz" pos="6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24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1366">
          <p15:clr>
            <a:srgbClr val="F26B43"/>
          </p15:clr>
        </p15:guide>
        <p15:guide id="7" orient="horz" pos="6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F198EC-B6BE-43F9-A090-5390769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EB6A71-AAF8-40EA-BEE0-568092923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0C2E8A4-EFDC-42D3-A0C9-7097C22197FE}" type="datetimeFigureOut">
              <a:rPr lang="en-GB" noProof="0" smtClean="0"/>
              <a:pPr/>
              <a:t>04/04/2022</a:t>
            </a:fld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FC86B3-2C34-445A-854C-C2CC40A5B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noProof="0" dirty="0"/>
              <a:t>Footer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F7CFB7-F85E-4AE6-B7E8-805070F9B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AA58F5D-2756-4B23-865E-3F8D71A4B54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786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5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7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40E5FA-D568-7B47-A0CD-0D72A7CF1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33F21E-561E-8649-91B1-6F98A0692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A37645-BD60-8A43-BF3D-D0EA1D9C8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0751B8-164C-B94E-AA24-436EF010796F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6196DDA-86FD-B749-B80C-71FF0EDDEB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0600" y="64350"/>
            <a:ext cx="853200" cy="254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7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4025A5-E249-A54A-B53E-1F952C8E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65526A-8396-B948-81BE-DEB17BEC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13B360-830D-174D-B756-FE0B9CB1A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7F2546B-4349-804A-8352-3B3A3F2DBA78}" type="datetimeFigureOut">
              <a:rPr lang="en-GB" noProof="0" smtClean="0"/>
              <a:pPr/>
              <a:t>04/04/2022</a:t>
            </a:fld>
            <a:endParaRPr lang="en-GB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8BC088-2ED1-2448-A30C-81AD74F0E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GB" noProof="0" dirty="0"/>
              <a:t>Footer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6E120E-95D0-3145-978F-9822A4D8B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061B7EB-5EC5-D549-9B95-C93E398DBEC7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8" r:id="rId9"/>
    <p:sldLayoutId id="214748372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0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769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366">
          <p15:clr>
            <a:srgbClr val="F26B43"/>
          </p15:clr>
        </p15:guide>
        <p15:guide id="6" orient="horz" pos="1275">
          <p15:clr>
            <a:srgbClr val="F26B43"/>
          </p15:clr>
        </p15:guide>
        <p15:guide id="7" pos="3500">
          <p15:clr>
            <a:srgbClr val="F26B43"/>
          </p15:clr>
        </p15:guide>
        <p15:guide id="8" pos="41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1366">
          <p15:clr>
            <a:srgbClr val="F26B43"/>
          </p15:clr>
        </p15:guide>
        <p15:guide id="7" orient="horz" pos="6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5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275">
          <p15:clr>
            <a:srgbClr val="F26B43"/>
          </p15:clr>
        </p15:guide>
        <p15:guide id="6" orient="horz" pos="1366">
          <p15:clr>
            <a:srgbClr val="F26B43"/>
          </p15:clr>
        </p15:guide>
        <p15:guide id="7" orient="horz" pos="6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65C1E5-2E88-AA45-8565-DEAB2E84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7D0155-F8D8-AC41-B7D1-A44AFB652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3">
          <p15:clr>
            <a:srgbClr val="F26B43"/>
          </p15:clr>
        </p15:guide>
        <p15:guide id="4" pos="75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f.org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68557C-B98B-9944-9C4B-8B6D96061193}"/>
              </a:ext>
            </a:extLst>
          </p:cNvPr>
          <p:cNvSpPr txBox="1"/>
          <p:nvPr/>
        </p:nvSpPr>
        <p:spPr>
          <a:xfrm>
            <a:off x="11633337" y="6129480"/>
            <a:ext cx="184731" cy="343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0" b="0" i="0" u="none" strike="noStrike" kern="1200" cap="none" spc="0" normalizeH="0" baseline="0" noProof="0" dirty="0">
              <a:ln>
                <a:noFill/>
              </a:ln>
              <a:solidFill>
                <a:srgbClr val="00208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BDE8CFA-89A9-154E-8D7C-FF9E5E3E5C64}"/>
              </a:ext>
            </a:extLst>
          </p:cNvPr>
          <p:cNvSpPr txBox="1"/>
          <p:nvPr/>
        </p:nvSpPr>
        <p:spPr>
          <a:xfrm>
            <a:off x="312962" y="2965013"/>
            <a:ext cx="8339630" cy="2211976"/>
          </a:xfrm>
          <a:prstGeom prst="rect">
            <a:avLst/>
          </a:prstGeom>
        </p:spPr>
        <p:txBody>
          <a:bodyPr vert="horz" wrap="square" lIns="0" tIns="328129" rIns="0" bIns="0" rtlCol="0">
            <a:spAutoFit/>
          </a:bodyPr>
          <a:lstStyle/>
          <a:p>
            <a:pPr marL="6511" marR="4167" lvl="0" indent="2605">
              <a:lnSpc>
                <a:spcPct val="70000"/>
              </a:lnSpc>
              <a:spcBef>
                <a:spcPts val="2584"/>
              </a:spcBef>
              <a:defRPr/>
            </a:pPr>
            <a:r>
              <a:rPr lang="en-GB" sz="8604" kern="600" spc="-543" dirty="0">
                <a:solidFill>
                  <a:srgbClr val="002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InvestEU</a:t>
            </a:r>
            <a:r>
              <a:rPr lang="en-GB" sz="8604" i="1" kern="600" spc="-543" dirty="0">
                <a:solidFill>
                  <a:srgbClr val="002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GB" sz="8604" i="1" kern="600" spc="-543" dirty="0">
                <a:solidFill>
                  <a:srgbClr val="002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8604" i="1" kern="600" spc="-543" dirty="0">
                <a:solidFill>
                  <a:srgbClr val="002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GB" sz="8604" kern="600" spc="-543" dirty="0">
                <a:solidFill>
                  <a:srgbClr val="002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EIF</a:t>
            </a:r>
          </a:p>
        </p:txBody>
      </p:sp>
    </p:spTree>
    <p:extLst>
      <p:ext uri="{BB962C8B-B14F-4D97-AF65-F5344CB8AC3E}">
        <p14:creationId xmlns:p14="http://schemas.microsoft.com/office/powerpoint/2010/main" val="4386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227010" y="1481561"/>
            <a:ext cx="923449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>
            <a:extLst>
              <a:ext uri="{FF2B5EF4-FFF2-40B4-BE49-F238E27FC236}">
                <a16:creationId xmlns:a16="http://schemas.microsoft.com/office/drawing/2014/main" id="{BC387919-EA7A-684C-8C94-51E03549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39755"/>
            <a:ext cx="9691687" cy="697467"/>
          </a:xfrm>
        </p:spPr>
        <p:txBody>
          <a:bodyPr/>
          <a:lstStyle/>
          <a:p>
            <a:r>
              <a:rPr lang="en-GB" sz="3600" dirty="0" smtClean="0"/>
              <a:t>Sustainability Guarantee</a:t>
            </a:r>
            <a:endParaRPr lang="en-GB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217740" y="2138582"/>
            <a:ext cx="3937449" cy="4100978"/>
            <a:chOff x="10699103" y="3286422"/>
            <a:chExt cx="2985792" cy="2961408"/>
          </a:xfrm>
        </p:grpSpPr>
        <p:sp>
          <p:nvSpPr>
            <p:cNvPr id="9" name="Block Arc 8"/>
            <p:cNvSpPr/>
            <p:nvPr/>
          </p:nvSpPr>
          <p:spPr>
            <a:xfrm rot="16200000">
              <a:off x="10714281" y="3271244"/>
              <a:ext cx="2955436" cy="2985791"/>
            </a:xfrm>
            <a:prstGeom prst="blockArc">
              <a:avLst>
                <a:gd name="adj1" fmla="val 10800000"/>
                <a:gd name="adj2" fmla="val 0"/>
                <a:gd name="adj3" fmla="val 31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200000">
              <a:off x="10714282" y="3277216"/>
              <a:ext cx="2955436" cy="2985791"/>
            </a:xfrm>
            <a:prstGeom prst="blockArc">
              <a:avLst>
                <a:gd name="adj1" fmla="val 18883147"/>
                <a:gd name="adj2" fmla="val 49056"/>
                <a:gd name="adj3" fmla="val 31388"/>
              </a:avLst>
            </a:prstGeom>
            <a:solidFill>
              <a:srgbClr val="FE7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937774" y="2678228"/>
            <a:ext cx="1248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 smtClean="0">
                <a:solidFill>
                  <a:schemeClr val="bg1"/>
                </a:solidFill>
              </a:rPr>
              <a:t>Sustainability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37773" y="5412226"/>
            <a:ext cx="129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Microfinance, Social and </a:t>
            </a:r>
            <a:r>
              <a:rPr lang="en-US" sz="1200" dirty="0" smtClean="0">
                <a:solidFill>
                  <a:schemeClr val="bg1"/>
                </a:solidFill>
              </a:rPr>
              <a:t>Skills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17210" y="4813678"/>
            <a:ext cx="132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Cultural and Creative </a:t>
            </a:r>
            <a:r>
              <a:rPr lang="en-US" sz="1200" dirty="0" smtClean="0">
                <a:solidFill>
                  <a:schemeClr val="bg1"/>
                </a:solidFill>
              </a:rPr>
              <a:t>Sector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10240050" y="3262281"/>
            <a:ext cx="137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SME </a:t>
            </a:r>
            <a:r>
              <a:rPr lang="en-GB" sz="1200" dirty="0" smtClean="0">
                <a:solidFill>
                  <a:schemeClr val="bg1"/>
                </a:solidFill>
              </a:rPr>
              <a:t>Competitiveness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90743" y="4000129"/>
            <a:ext cx="125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Innovation &amp; </a:t>
            </a:r>
            <a:r>
              <a:rPr lang="en-GB" sz="1200" dirty="0" smtClean="0">
                <a:solidFill>
                  <a:schemeClr val="bg1"/>
                </a:solidFill>
              </a:rPr>
              <a:t>Digitalisation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Round Same Side Corner Rectangle 4"/>
          <p:cNvSpPr txBox="1"/>
          <p:nvPr/>
        </p:nvSpPr>
        <p:spPr>
          <a:xfrm>
            <a:off x="2397103" y="2825284"/>
            <a:ext cx="7721599" cy="685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0" i="0" kern="1200" dirty="0" smtClean="0"/>
              <a:t>Supports any type of financing needs of </a:t>
            </a:r>
            <a:r>
              <a:rPr lang="en-US" sz="1400" i="0" kern="1200" dirty="0" smtClean="0">
                <a:solidFill>
                  <a:srgbClr val="FE76FC"/>
                </a:solidFill>
              </a:rPr>
              <a:t>final beneficiaries qualifying as “green”</a:t>
            </a:r>
            <a:r>
              <a:rPr lang="en-US" sz="1400" b="0" i="0" kern="1200" dirty="0" smtClean="0"/>
              <a:t>, e</a:t>
            </a:r>
            <a:r>
              <a:rPr lang="en-US" sz="1400" dirty="0" smtClean="0"/>
              <a:t>.g. </a:t>
            </a:r>
            <a:r>
              <a:rPr lang="en-US" sz="1400" b="0" i="0" kern="1200" dirty="0" smtClean="0"/>
              <a:t>min. 90 % of revenues in “green” activities, acknowledgement through prizes, labels etc.</a:t>
            </a:r>
          </a:p>
        </p:txBody>
      </p:sp>
      <p:sp>
        <p:nvSpPr>
          <p:cNvPr id="28" name="Round Same Side Corner Rectangle 4"/>
          <p:cNvSpPr txBox="1"/>
          <p:nvPr/>
        </p:nvSpPr>
        <p:spPr>
          <a:xfrm>
            <a:off x="2400299" y="1624107"/>
            <a:ext cx="7159337" cy="994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0" i="0" kern="1200" dirty="0" smtClean="0"/>
              <a:t>Supports financing for </a:t>
            </a:r>
            <a:r>
              <a:rPr lang="en-US" sz="1400" i="1" dirty="0">
                <a:solidFill>
                  <a:schemeClr val="accent2"/>
                </a:solidFill>
              </a:rPr>
              <a:t>“green” investments </a:t>
            </a:r>
            <a:r>
              <a:rPr lang="en-US" sz="1400" dirty="0"/>
              <a:t>as defined in the </a:t>
            </a:r>
            <a:r>
              <a:rPr lang="en-US" sz="1400" dirty="0" smtClean="0"/>
              <a:t>contract (including also </a:t>
            </a:r>
            <a:r>
              <a:rPr lang="en-US" sz="1400" b="0" i="0" kern="1200" dirty="0" smtClean="0"/>
              <a:t>working capital needs arising from the investment) e.g. Energy efficiency, renewable energy, green mobility, circular economy</a:t>
            </a:r>
            <a:r>
              <a:rPr lang="en-US" sz="1400" dirty="0" smtClean="0"/>
              <a:t>, sustainable forestry and agriculture.</a:t>
            </a:r>
            <a:endParaRPr lang="en-US" sz="1400" b="0" i="0" kern="1200" dirty="0" smtClean="0"/>
          </a:p>
        </p:txBody>
      </p:sp>
      <p:sp>
        <p:nvSpPr>
          <p:cNvPr id="34" name="Round Same Side Corner Rectangle 4"/>
          <p:cNvSpPr txBox="1"/>
          <p:nvPr/>
        </p:nvSpPr>
        <p:spPr>
          <a:xfrm>
            <a:off x="2380435" y="3577690"/>
            <a:ext cx="7894813" cy="9715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kern="1200" dirty="0" smtClean="0"/>
              <a:t>Social focus, supporting investments in </a:t>
            </a:r>
            <a:r>
              <a:rPr lang="en-GB" sz="1400" kern="1200" dirty="0" smtClean="0">
                <a:solidFill>
                  <a:srgbClr val="FE76FC"/>
                </a:solidFill>
              </a:rPr>
              <a:t>enhancing </a:t>
            </a:r>
            <a:r>
              <a:rPr lang="en-US" sz="1400" dirty="0">
                <a:solidFill>
                  <a:srgbClr val="FE76FC"/>
                </a:solidFill>
              </a:rPr>
              <a:t>accessibility </a:t>
            </a:r>
            <a:r>
              <a:rPr lang="en-US" sz="1400" dirty="0"/>
              <a:t>of services, products and infrastructures</a:t>
            </a:r>
            <a:r>
              <a:rPr lang="en-GB" sz="1400" kern="1200" dirty="0" smtClean="0"/>
              <a:t> (does not count towards Climate KPIs)</a:t>
            </a:r>
            <a:endParaRPr lang="en-GB" sz="1400" kern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84006" y="2841728"/>
            <a:ext cx="2152970" cy="624570"/>
            <a:chOff x="272717" y="1675905"/>
            <a:chExt cx="2193595" cy="624570"/>
          </a:xfrm>
        </p:grpSpPr>
        <p:sp>
          <p:nvSpPr>
            <p:cNvPr id="36" name="Rounded Rectangle 35"/>
            <p:cNvSpPr/>
            <p:nvPr/>
          </p:nvSpPr>
          <p:spPr>
            <a:xfrm>
              <a:off x="272717" y="1675905"/>
              <a:ext cx="2193595" cy="62457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 txBox="1"/>
            <p:nvPr/>
          </p:nvSpPr>
          <p:spPr>
            <a:xfrm>
              <a:off x="313307" y="1728169"/>
              <a:ext cx="2112380" cy="5635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Green enterprises</a:t>
              </a:r>
              <a:endParaRPr lang="en-GB" sz="16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1752" y="1643275"/>
            <a:ext cx="2194560" cy="991964"/>
            <a:chOff x="227009" y="2435663"/>
            <a:chExt cx="2239303" cy="842050"/>
          </a:xfrm>
        </p:grpSpPr>
        <p:sp>
          <p:nvSpPr>
            <p:cNvPr id="39" name="Rounded Rectangle 38"/>
            <p:cNvSpPr/>
            <p:nvPr/>
          </p:nvSpPr>
          <p:spPr>
            <a:xfrm>
              <a:off x="227009" y="2435663"/>
              <a:ext cx="2194560" cy="84205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197621"/>
                <a:satOff val="-1048"/>
                <a:lumOff val="-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 txBox="1"/>
            <p:nvPr/>
          </p:nvSpPr>
          <p:spPr>
            <a:xfrm>
              <a:off x="352932" y="2476768"/>
              <a:ext cx="2113380" cy="759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Green Investments</a:t>
              </a:r>
              <a:endParaRPr lang="en-GB" sz="16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4006" y="3685974"/>
            <a:ext cx="2153936" cy="724242"/>
            <a:chOff x="348741" y="4242191"/>
            <a:chExt cx="3506242" cy="1345839"/>
          </a:xfrm>
          <a:solidFill>
            <a:srgbClr val="FFC000"/>
          </a:solidFill>
        </p:grpSpPr>
        <p:sp>
          <p:nvSpPr>
            <p:cNvPr id="45" name="Rounded Rectangle 44"/>
            <p:cNvSpPr/>
            <p:nvPr/>
          </p:nvSpPr>
          <p:spPr>
            <a:xfrm>
              <a:off x="348741" y="4242191"/>
              <a:ext cx="3506242" cy="13458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9592862"/>
                <a:satOff val="-3144"/>
                <a:lumOff val="-205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 txBox="1"/>
            <p:nvPr/>
          </p:nvSpPr>
          <p:spPr>
            <a:xfrm>
              <a:off x="430803" y="4358773"/>
              <a:ext cx="3417594" cy="12144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Accessibility Investments</a:t>
              </a:r>
              <a:endParaRPr lang="en-GB" sz="16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91723" y="5000105"/>
            <a:ext cx="9594856" cy="717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1E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i="1" dirty="0" smtClean="0">
                <a:solidFill>
                  <a:srgbClr val="001E85"/>
                </a:solidFill>
              </a:rPr>
              <a:t>Eligibility is detailed in the Use-case Document, also to be available through a web tool, and includes examples of eligible investments, the documentation requirements for audit and (if any) the needed reporting data for EIF: e.g. capacity of RE installation; ex ante estimate of energy efficiency gains.</a:t>
            </a:r>
            <a:endParaRPr lang="en-GB" sz="1400" i="1" dirty="0">
              <a:solidFill>
                <a:srgbClr val="001E85"/>
              </a:solidFill>
            </a:endParaRP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3DFED698-0396-9544-987A-7780312320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7011" y="876797"/>
            <a:ext cx="11263374" cy="361139"/>
          </a:xfrm>
        </p:spPr>
        <p:txBody>
          <a:bodyPr/>
          <a:lstStyle/>
          <a:p>
            <a:r>
              <a:rPr lang="en-US" dirty="0"/>
              <a:t>Contribute to the green and sustainable transformation of </a:t>
            </a:r>
            <a:r>
              <a:rPr lang="en-US" dirty="0" smtClean="0"/>
              <a:t>Europe</a:t>
            </a:r>
            <a:endParaRPr lang="en-US" dirty="0"/>
          </a:p>
          <a:p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7348615" y="525346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Guarantee rate ≤ 70%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9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BC387919-EA7A-684C-8C94-51E03549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39755"/>
            <a:ext cx="9691687" cy="697467"/>
          </a:xfrm>
        </p:spPr>
        <p:txBody>
          <a:bodyPr/>
          <a:lstStyle/>
          <a:p>
            <a:r>
              <a:rPr lang="en-GB" sz="3600" dirty="0"/>
              <a:t>SME Competitiveness Guarantee 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217740" y="2138582"/>
            <a:ext cx="3937449" cy="4100978"/>
            <a:chOff x="10699103" y="3286422"/>
            <a:chExt cx="2985792" cy="2961408"/>
          </a:xfrm>
        </p:grpSpPr>
        <p:sp>
          <p:nvSpPr>
            <p:cNvPr id="9" name="Block Arc 8"/>
            <p:cNvSpPr/>
            <p:nvPr/>
          </p:nvSpPr>
          <p:spPr>
            <a:xfrm rot="16200000">
              <a:off x="10714281" y="3271244"/>
              <a:ext cx="2955436" cy="2985791"/>
            </a:xfrm>
            <a:prstGeom prst="blockArc">
              <a:avLst>
                <a:gd name="adj1" fmla="val 10800000"/>
                <a:gd name="adj2" fmla="val 0"/>
                <a:gd name="adj3" fmla="val 31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200000">
              <a:off x="10714282" y="3277216"/>
              <a:ext cx="2955436" cy="2985791"/>
            </a:xfrm>
            <a:prstGeom prst="blockArc">
              <a:avLst>
                <a:gd name="adj1" fmla="val 16771539"/>
                <a:gd name="adj2" fmla="val 18977015"/>
                <a:gd name="adj3" fmla="val 31335"/>
              </a:avLst>
            </a:prstGeom>
            <a:solidFill>
              <a:srgbClr val="FE7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197747" y="3272388"/>
            <a:ext cx="1480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SME </a:t>
            </a:r>
            <a:r>
              <a:rPr lang="en-GB" sz="1400" b="1" dirty="0" smtClean="0">
                <a:solidFill>
                  <a:schemeClr val="bg1"/>
                </a:solidFill>
              </a:rPr>
              <a:t>Competitiveness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37773" y="5412226"/>
            <a:ext cx="129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Microfinance, Social and </a:t>
            </a:r>
            <a:r>
              <a:rPr lang="en-US" sz="1200" dirty="0" smtClean="0">
                <a:solidFill>
                  <a:schemeClr val="bg1"/>
                </a:solidFill>
              </a:rPr>
              <a:t>Skills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17210" y="4813678"/>
            <a:ext cx="132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Cultural and Creative </a:t>
            </a:r>
            <a:r>
              <a:rPr lang="en-US" sz="1200" dirty="0" smtClean="0">
                <a:solidFill>
                  <a:schemeClr val="bg1"/>
                </a:solidFill>
              </a:rPr>
              <a:t>Sector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90743" y="4000129"/>
            <a:ext cx="125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Innovation &amp; </a:t>
            </a:r>
            <a:r>
              <a:rPr lang="en-GB" sz="1200" dirty="0" smtClean="0">
                <a:solidFill>
                  <a:schemeClr val="bg1"/>
                </a:solidFill>
              </a:rPr>
              <a:t>Digitalisation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63002" y="2678228"/>
            <a:ext cx="1223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Sustainability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227010" y="1594460"/>
            <a:ext cx="923449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91560" y="1795271"/>
            <a:ext cx="2152970" cy="1283221"/>
            <a:chOff x="272717" y="1675905"/>
            <a:chExt cx="2193595" cy="624570"/>
          </a:xfrm>
        </p:grpSpPr>
        <p:sp>
          <p:nvSpPr>
            <p:cNvPr id="31" name="Rounded Rectangle 30"/>
            <p:cNvSpPr/>
            <p:nvPr/>
          </p:nvSpPr>
          <p:spPr>
            <a:xfrm>
              <a:off x="272717" y="1675905"/>
              <a:ext cx="2193595" cy="62457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 txBox="1"/>
            <p:nvPr/>
          </p:nvSpPr>
          <p:spPr>
            <a:xfrm>
              <a:off x="313307" y="1728169"/>
              <a:ext cx="2112380" cy="5635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Higher Risk 1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smtClean="0"/>
                <a:t>(HR1)</a:t>
              </a:r>
              <a:endParaRPr lang="en-GB" sz="1100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7011" y="3232587"/>
            <a:ext cx="2258144" cy="935480"/>
            <a:chOff x="162130" y="2435663"/>
            <a:chExt cx="2304183" cy="842050"/>
          </a:xfrm>
        </p:grpSpPr>
        <p:sp>
          <p:nvSpPr>
            <p:cNvPr id="34" name="Rounded Rectangle 33"/>
            <p:cNvSpPr/>
            <p:nvPr/>
          </p:nvSpPr>
          <p:spPr>
            <a:xfrm>
              <a:off x="227009" y="2435663"/>
              <a:ext cx="2194560" cy="84205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197621"/>
                <a:satOff val="-1048"/>
                <a:lumOff val="-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 txBox="1"/>
            <p:nvPr/>
          </p:nvSpPr>
          <p:spPr>
            <a:xfrm>
              <a:off x="162130" y="2476768"/>
              <a:ext cx="2304183" cy="759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Higher Risk 2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(HR2)</a:t>
              </a:r>
              <a:endParaRPr lang="en-GB" sz="1200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7013" y="4322162"/>
            <a:ext cx="2291283" cy="724242"/>
            <a:chOff x="245242" y="4242191"/>
            <a:chExt cx="3729819" cy="1345839"/>
          </a:xfrm>
          <a:solidFill>
            <a:srgbClr val="FFC000"/>
          </a:solidFill>
        </p:grpSpPr>
        <p:sp>
          <p:nvSpPr>
            <p:cNvPr id="37" name="Rounded Rectangle 36"/>
            <p:cNvSpPr/>
            <p:nvPr/>
          </p:nvSpPr>
          <p:spPr>
            <a:xfrm>
              <a:off x="348741" y="4242191"/>
              <a:ext cx="3506242" cy="134583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9592862"/>
                <a:satOff val="-3144"/>
                <a:lumOff val="-2059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 txBox="1"/>
            <p:nvPr/>
          </p:nvSpPr>
          <p:spPr>
            <a:xfrm>
              <a:off x="245242" y="4324732"/>
              <a:ext cx="3729819" cy="121444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Higher Risk 3 - Solvency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(HR3)</a:t>
              </a:r>
              <a:endParaRPr lang="en-GB" sz="1200" kern="1200" dirty="0"/>
            </a:p>
          </p:txBody>
        </p:sp>
      </p:grpSp>
      <p:sp>
        <p:nvSpPr>
          <p:cNvPr id="39" name="Round Same Side Corner Rectangle 4"/>
          <p:cNvSpPr txBox="1"/>
          <p:nvPr/>
        </p:nvSpPr>
        <p:spPr>
          <a:xfrm>
            <a:off x="2441305" y="1706524"/>
            <a:ext cx="7023421" cy="14447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b="0" i="0" kern="1200" dirty="0" smtClean="0"/>
              <a:t>Consistent with </a:t>
            </a:r>
            <a:r>
              <a:rPr lang="en-GB" sz="1400" b="0" i="0" kern="1200" dirty="0" smtClean="0">
                <a:solidFill>
                  <a:srgbClr val="FE76FC"/>
                </a:solidFill>
              </a:rPr>
              <a:t>COSME Option 1</a:t>
            </a:r>
            <a:r>
              <a:rPr lang="en-GB" sz="1400" b="0" i="0" kern="1200" dirty="0" smtClean="0"/>
              <a:t>;</a:t>
            </a: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it-IT" sz="1400" b="0" i="0" kern="1200" dirty="0" smtClean="0"/>
              <a:t>Start-ups</a:t>
            </a:r>
            <a:endParaRPr lang="en-GB" sz="1400" kern="1200" dirty="0"/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b="0" i="0" kern="1200" dirty="0" smtClean="0"/>
              <a:t>Financing transactions with: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Existing features</a:t>
            </a:r>
            <a:r>
              <a:rPr lang="en-US" sz="1400" dirty="0" smtClean="0"/>
              <a:t>, but not provided before to SMEs;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New features </a:t>
            </a:r>
            <a:r>
              <a:rPr lang="en-US" sz="1400" dirty="0" smtClean="0"/>
              <a:t>(e.g. increased maturity; reduced collateral requirements)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Perceived higher risk</a:t>
            </a:r>
            <a:r>
              <a:rPr lang="en-US" sz="1400" dirty="0" smtClean="0"/>
              <a:t> and not originated without the support of the guarantee.</a:t>
            </a:r>
          </a:p>
        </p:txBody>
      </p:sp>
      <p:sp>
        <p:nvSpPr>
          <p:cNvPr id="40" name="Round Same Side Corner Rectangle 4"/>
          <p:cNvSpPr txBox="1"/>
          <p:nvPr/>
        </p:nvSpPr>
        <p:spPr>
          <a:xfrm>
            <a:off x="2441305" y="3364421"/>
            <a:ext cx="7020195" cy="685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b="0" i="0" kern="1200" dirty="0" smtClean="0"/>
              <a:t>Consistent with </a:t>
            </a:r>
            <a:r>
              <a:rPr lang="en-GB" sz="1400" b="0" i="0" kern="1200" dirty="0" smtClean="0">
                <a:solidFill>
                  <a:srgbClr val="FE76FC"/>
                </a:solidFill>
              </a:rPr>
              <a:t>COSME Option 2</a:t>
            </a:r>
            <a:r>
              <a:rPr lang="en-GB" sz="1400" dirty="0" smtClean="0">
                <a:solidFill>
                  <a:schemeClr val="tx1"/>
                </a:solidFill>
              </a:rPr>
              <a:t>;</a:t>
            </a: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dirty="0" smtClean="0">
                <a:solidFill>
                  <a:schemeClr val="tx1"/>
                </a:solidFill>
              </a:rPr>
              <a:t>Intermediaries shall identify the </a:t>
            </a:r>
            <a:r>
              <a:rPr lang="en-GB" sz="1400" dirty="0" smtClean="0">
                <a:solidFill>
                  <a:srgbClr val="FE76FC"/>
                </a:solidFill>
              </a:rPr>
              <a:t>riskiest quartile</a:t>
            </a:r>
            <a:r>
              <a:rPr lang="en-GB" sz="1400" dirty="0" smtClean="0">
                <a:solidFill>
                  <a:schemeClr val="tx1"/>
                </a:solidFill>
              </a:rPr>
              <a:t> of the loan book (reference portfolio), and commit to increase the expected losses by 30% setting the minimum portfolio volume at </a:t>
            </a:r>
            <a:r>
              <a:rPr lang="en-GB" sz="1400" dirty="0" smtClean="0">
                <a:solidFill>
                  <a:srgbClr val="FE76FC"/>
                </a:solidFill>
              </a:rPr>
              <a:t>1.3x the reference portfolio  </a:t>
            </a:r>
            <a:endParaRPr lang="it-IT" sz="1400" b="0" i="0" kern="1200" dirty="0" smtClean="0">
              <a:solidFill>
                <a:srgbClr val="FE76FC"/>
              </a:solidFill>
            </a:endParaRPr>
          </a:p>
        </p:txBody>
      </p:sp>
      <p:sp>
        <p:nvSpPr>
          <p:cNvPr id="41" name="Round Same Side Corner Rectangle 4"/>
          <p:cNvSpPr txBox="1"/>
          <p:nvPr/>
        </p:nvSpPr>
        <p:spPr>
          <a:xfrm>
            <a:off x="2444530" y="4379197"/>
            <a:ext cx="7020195" cy="685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b="0" i="0" kern="1200" dirty="0" smtClean="0">
                <a:solidFill>
                  <a:srgbClr val="FE76FC"/>
                </a:solidFill>
              </a:rPr>
              <a:t>Subordinated lending </a:t>
            </a:r>
            <a:r>
              <a:rPr lang="en-GB" sz="1400" b="0" i="0" kern="1200" dirty="0" smtClean="0"/>
              <a:t>to support the recapitalization of SMEs</a:t>
            </a:r>
            <a:r>
              <a:rPr lang="en-GB" sz="1400" dirty="0" smtClean="0">
                <a:solidFill>
                  <a:schemeClr val="tx1"/>
                </a:solidFill>
              </a:rPr>
              <a:t>;</a:t>
            </a:r>
          </a:p>
          <a:p>
            <a:pPr marL="114300" lvl="1" indent="-114300" algn="l" defTabSz="6223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400" dirty="0" smtClean="0">
                <a:solidFill>
                  <a:schemeClr val="tx1"/>
                </a:solidFill>
              </a:rPr>
              <a:t>Final recipient shall be established before end-2019 and have observed in 2020 or 2021 a </a:t>
            </a:r>
            <a:r>
              <a:rPr lang="en-GB" sz="1400" dirty="0" smtClean="0">
                <a:solidFill>
                  <a:srgbClr val="FE76FC"/>
                </a:solidFill>
              </a:rPr>
              <a:t>5% decrease in turnover </a:t>
            </a:r>
            <a:r>
              <a:rPr lang="en-GB" sz="1400" dirty="0" smtClean="0">
                <a:solidFill>
                  <a:schemeClr val="tx1"/>
                </a:solidFill>
              </a:rPr>
              <a:t>compared to the previous year.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3DFED698-0396-9544-987A-7780312320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7011" y="876797"/>
            <a:ext cx="11263374" cy="361139"/>
          </a:xfrm>
        </p:spPr>
        <p:txBody>
          <a:bodyPr/>
          <a:lstStyle/>
          <a:p>
            <a:r>
              <a:rPr lang="en-GB" dirty="0"/>
              <a:t>Financing for enterprises which are perceived as high risk (to </a:t>
            </a:r>
            <a:r>
              <a:rPr lang="en-US" dirty="0"/>
              <a:t>improve the competitiveness of </a:t>
            </a:r>
            <a:r>
              <a:rPr lang="en-US" dirty="0" smtClean="0"/>
              <a:t>EU enterprises).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299496" y="37936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Guarantee rate ≤  0%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6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BC387919-EA7A-684C-8C94-51E03549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39755"/>
            <a:ext cx="9691687" cy="697467"/>
          </a:xfrm>
        </p:spPr>
        <p:txBody>
          <a:bodyPr/>
          <a:lstStyle/>
          <a:p>
            <a:r>
              <a:rPr lang="en-GB" sz="3600" dirty="0"/>
              <a:t>Innovation &amp; Digitalisation Guarantee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217740" y="2138582"/>
            <a:ext cx="3937449" cy="4100978"/>
            <a:chOff x="10699103" y="3286422"/>
            <a:chExt cx="2985792" cy="2961408"/>
          </a:xfrm>
        </p:grpSpPr>
        <p:sp>
          <p:nvSpPr>
            <p:cNvPr id="9" name="Block Arc 8"/>
            <p:cNvSpPr/>
            <p:nvPr/>
          </p:nvSpPr>
          <p:spPr>
            <a:xfrm rot="16200000">
              <a:off x="10714281" y="3271244"/>
              <a:ext cx="2955436" cy="2985791"/>
            </a:xfrm>
            <a:prstGeom prst="blockArc">
              <a:avLst>
                <a:gd name="adj1" fmla="val 10800000"/>
                <a:gd name="adj2" fmla="val 0"/>
                <a:gd name="adj3" fmla="val 31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200000">
              <a:off x="10714282" y="3277216"/>
              <a:ext cx="2955436" cy="2985791"/>
            </a:xfrm>
            <a:prstGeom prst="blockArc">
              <a:avLst>
                <a:gd name="adj1" fmla="val 14675530"/>
                <a:gd name="adj2" fmla="val 17228585"/>
                <a:gd name="adj3" fmla="val 31527"/>
              </a:avLst>
            </a:prstGeom>
            <a:solidFill>
              <a:srgbClr val="FE7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217740" y="4026674"/>
            <a:ext cx="125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</a:rPr>
              <a:t>Innovation &amp; </a:t>
            </a:r>
            <a:r>
              <a:rPr lang="en-GB" sz="1400" b="1" dirty="0" smtClean="0">
                <a:solidFill>
                  <a:schemeClr val="bg1"/>
                </a:solidFill>
              </a:rPr>
              <a:t>Digitalisation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002" y="2678228"/>
            <a:ext cx="1223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Sustainability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37773" y="5412226"/>
            <a:ext cx="129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Microfinance, Social and </a:t>
            </a:r>
            <a:r>
              <a:rPr lang="en-US" sz="1200" dirty="0" smtClean="0">
                <a:solidFill>
                  <a:schemeClr val="bg1"/>
                </a:solidFill>
              </a:rPr>
              <a:t>Skills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0050" y="3262281"/>
            <a:ext cx="137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SME </a:t>
            </a:r>
            <a:r>
              <a:rPr lang="en-GB" sz="1200" dirty="0" smtClean="0">
                <a:solidFill>
                  <a:schemeClr val="bg1"/>
                </a:solidFill>
              </a:rPr>
              <a:t>Competitiveness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17210" y="4799448"/>
            <a:ext cx="132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Cultural and Creative </a:t>
            </a:r>
            <a:r>
              <a:rPr lang="en-US" sz="1200" dirty="0" smtClean="0">
                <a:solidFill>
                  <a:schemeClr val="bg1"/>
                </a:solidFill>
              </a:rPr>
              <a:t>Sector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227010" y="1534826"/>
            <a:ext cx="923449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1560" y="1795271"/>
            <a:ext cx="2152970" cy="1283221"/>
            <a:chOff x="272717" y="1675905"/>
            <a:chExt cx="2193595" cy="624570"/>
          </a:xfrm>
        </p:grpSpPr>
        <p:sp>
          <p:nvSpPr>
            <p:cNvPr id="25" name="Rounded Rectangle 24"/>
            <p:cNvSpPr/>
            <p:nvPr/>
          </p:nvSpPr>
          <p:spPr>
            <a:xfrm>
              <a:off x="272717" y="1675905"/>
              <a:ext cx="2193595" cy="62457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313307" y="1728169"/>
              <a:ext cx="2112380" cy="5635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Innovation</a:t>
              </a:r>
              <a:endParaRPr lang="en-GB" sz="11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7011" y="3167970"/>
            <a:ext cx="2258144" cy="1561414"/>
            <a:chOff x="162130" y="2435663"/>
            <a:chExt cx="2304183" cy="842050"/>
          </a:xfrm>
        </p:grpSpPr>
        <p:sp>
          <p:nvSpPr>
            <p:cNvPr id="28" name="Rounded Rectangle 27"/>
            <p:cNvSpPr/>
            <p:nvPr/>
          </p:nvSpPr>
          <p:spPr>
            <a:xfrm>
              <a:off x="227009" y="2435663"/>
              <a:ext cx="2194560" cy="84205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197621"/>
                <a:satOff val="-1048"/>
                <a:lumOff val="-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 txBox="1"/>
            <p:nvPr/>
          </p:nvSpPr>
          <p:spPr>
            <a:xfrm>
              <a:off x="162130" y="2476768"/>
              <a:ext cx="2304183" cy="759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Digitalisation</a:t>
              </a:r>
              <a:endParaRPr lang="en-GB" sz="1200" kern="1200" dirty="0"/>
            </a:p>
          </p:txBody>
        </p:sp>
      </p:grpSp>
      <p:sp>
        <p:nvSpPr>
          <p:cNvPr id="30" name="Round Same Side Corner Rectangle 4"/>
          <p:cNvSpPr txBox="1"/>
          <p:nvPr/>
        </p:nvSpPr>
        <p:spPr>
          <a:xfrm>
            <a:off x="2485155" y="2020214"/>
            <a:ext cx="7023421" cy="9228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/>
              <a:t>Eligibility scope broadly in line with </a:t>
            </a:r>
            <a:r>
              <a:rPr lang="en-US" sz="1400" dirty="0" err="1" smtClean="0">
                <a:solidFill>
                  <a:srgbClr val="FE76FC"/>
                </a:solidFill>
              </a:rPr>
              <a:t>InnovFin</a:t>
            </a:r>
            <a:r>
              <a:rPr lang="en-US" sz="1400" dirty="0" smtClean="0">
                <a:solidFill>
                  <a:srgbClr val="FE76FC"/>
                </a:solidFill>
              </a:rPr>
              <a:t> SMEG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/>
              <a:t>Investments in </a:t>
            </a:r>
            <a:r>
              <a:rPr lang="en-US" sz="1400" dirty="0"/>
              <a:t>producing or developing or implementing </a:t>
            </a:r>
            <a:r>
              <a:rPr lang="en-US" sz="1400" dirty="0">
                <a:solidFill>
                  <a:srgbClr val="FE76FC"/>
                </a:solidFill>
              </a:rPr>
              <a:t>new or substantially improved </a:t>
            </a:r>
            <a:r>
              <a:rPr lang="en-US" sz="1400" dirty="0" smtClean="0">
                <a:solidFill>
                  <a:srgbClr val="FE76FC"/>
                </a:solidFill>
              </a:rPr>
              <a:t>products</a:t>
            </a:r>
            <a:r>
              <a:rPr lang="en-US" sz="1400" dirty="0">
                <a:solidFill>
                  <a:srgbClr val="FE76FC"/>
                </a:solidFill>
              </a:rPr>
              <a:t>, processes or </a:t>
            </a:r>
            <a:r>
              <a:rPr lang="en-US" sz="1400" dirty="0" smtClean="0">
                <a:solidFill>
                  <a:srgbClr val="FE76FC"/>
                </a:solidFill>
              </a:rPr>
              <a:t>services</a:t>
            </a:r>
            <a:r>
              <a:rPr lang="en-US" sz="1400" dirty="0" smtClean="0"/>
              <a:t>;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“Fast-growing” </a:t>
            </a:r>
            <a:r>
              <a:rPr lang="en-US" sz="1400" dirty="0" smtClean="0"/>
              <a:t>enterprises;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R&amp;I-intensive</a:t>
            </a:r>
            <a:r>
              <a:rPr lang="en-US" sz="1400" dirty="0" smtClean="0"/>
              <a:t> enterprises</a:t>
            </a:r>
          </a:p>
        </p:txBody>
      </p:sp>
      <p:sp>
        <p:nvSpPr>
          <p:cNvPr id="31" name="Round Same Side Corner Rectangle 4"/>
          <p:cNvSpPr txBox="1"/>
          <p:nvPr/>
        </p:nvSpPr>
        <p:spPr>
          <a:xfrm>
            <a:off x="2485155" y="3153854"/>
            <a:ext cx="7023421" cy="1575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Eligibility scope broadly in line with </a:t>
            </a:r>
            <a:r>
              <a:rPr lang="en-US" sz="1400" dirty="0" smtClean="0">
                <a:solidFill>
                  <a:srgbClr val="FE76FC"/>
                </a:solidFill>
              </a:rPr>
              <a:t>Digitalisation Pilot</a:t>
            </a:r>
            <a:r>
              <a:rPr lang="en-US" sz="1400" dirty="0" smtClean="0"/>
              <a:t> under COSME LGF and </a:t>
            </a:r>
            <a:r>
              <a:rPr lang="en-US" sz="1400" dirty="0" err="1" smtClean="0"/>
              <a:t>InnovFin</a:t>
            </a:r>
            <a:r>
              <a:rPr lang="en-US" sz="1400" dirty="0" smtClean="0"/>
              <a:t> SMEG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Investments, inter alia, in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Supply chain </a:t>
            </a:r>
            <a:r>
              <a:rPr lang="en-US" sz="1400" dirty="0" smtClean="0"/>
              <a:t>management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Product/service</a:t>
            </a:r>
            <a:r>
              <a:rPr lang="en-US" sz="1400" dirty="0" smtClean="0"/>
              <a:t> innovations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Cybersecurity</a:t>
            </a:r>
            <a:r>
              <a:rPr lang="en-US" sz="1400" dirty="0" smtClean="0"/>
              <a:t>/data protection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1"/>
              </a:buClr>
              <a:buChar char="••"/>
            </a:pPr>
            <a:r>
              <a:rPr lang="en-US" sz="1400" dirty="0" smtClean="0">
                <a:solidFill>
                  <a:srgbClr val="FE76FC"/>
                </a:solidFill>
              </a:rPr>
              <a:t>Digitals </a:t>
            </a:r>
            <a:r>
              <a:rPr lang="en-US" sz="1400" dirty="0">
                <a:solidFill>
                  <a:srgbClr val="FE76FC"/>
                </a:solidFill>
              </a:rPr>
              <a:t>skills</a:t>
            </a:r>
            <a:r>
              <a:rPr lang="en-US" sz="1400" dirty="0"/>
              <a:t>, training and upskilling</a:t>
            </a:r>
            <a:endParaRPr lang="en-US" sz="1400" dirty="0" smtClean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3DFED698-0396-9544-987A-7780312320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7011" y="876797"/>
            <a:ext cx="11263374" cy="361139"/>
          </a:xfrm>
        </p:spPr>
        <p:txBody>
          <a:bodyPr/>
          <a:lstStyle/>
          <a:p>
            <a:r>
              <a:rPr lang="en-US" dirty="0"/>
              <a:t>Financing to support innovation and </a:t>
            </a:r>
            <a:r>
              <a:rPr lang="en-US" dirty="0" err="1" smtClean="0"/>
              <a:t>digitalisation</a:t>
            </a:r>
            <a:r>
              <a:rPr lang="en-US" dirty="0" smtClean="0"/>
              <a:t>-driven </a:t>
            </a:r>
            <a:r>
              <a:rPr lang="en-US" dirty="0"/>
              <a:t>enterprises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79395" y="439755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Guarantee rate ≤ 70%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BC387919-EA7A-684C-8C94-51E03549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39755"/>
            <a:ext cx="9691687" cy="697467"/>
          </a:xfrm>
        </p:spPr>
        <p:txBody>
          <a:bodyPr/>
          <a:lstStyle/>
          <a:p>
            <a:r>
              <a:rPr lang="en-GB" sz="3600" dirty="0"/>
              <a:t>Cultural and Creative Sector Guarantee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217740" y="2138582"/>
            <a:ext cx="3937449" cy="4100978"/>
            <a:chOff x="10699103" y="3286422"/>
            <a:chExt cx="2985792" cy="2961408"/>
          </a:xfrm>
        </p:grpSpPr>
        <p:sp>
          <p:nvSpPr>
            <p:cNvPr id="9" name="Block Arc 8"/>
            <p:cNvSpPr/>
            <p:nvPr/>
          </p:nvSpPr>
          <p:spPr>
            <a:xfrm rot="16200000">
              <a:off x="10714281" y="3271244"/>
              <a:ext cx="2955436" cy="2985791"/>
            </a:xfrm>
            <a:prstGeom prst="blockArc">
              <a:avLst>
                <a:gd name="adj1" fmla="val 10800000"/>
                <a:gd name="adj2" fmla="val 0"/>
                <a:gd name="adj3" fmla="val 31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200000">
              <a:off x="10714282" y="3277216"/>
              <a:ext cx="2955436" cy="2985791"/>
            </a:xfrm>
            <a:prstGeom prst="blockArc">
              <a:avLst>
                <a:gd name="adj1" fmla="val 13281901"/>
                <a:gd name="adj2" fmla="val 15583786"/>
                <a:gd name="adj3" fmla="val 31316"/>
              </a:avLst>
            </a:prstGeom>
            <a:solidFill>
              <a:srgbClr val="FE7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304827" y="4597528"/>
            <a:ext cx="1323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Cultural and Creative </a:t>
            </a:r>
            <a:r>
              <a:rPr lang="en-US" sz="1400" b="1" dirty="0" smtClean="0">
                <a:solidFill>
                  <a:schemeClr val="bg1"/>
                </a:solidFill>
              </a:rPr>
              <a:t>Sector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37773" y="5412226"/>
            <a:ext cx="129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Microfinance, Social and </a:t>
            </a:r>
            <a:r>
              <a:rPr lang="en-US" sz="1200" dirty="0" smtClean="0">
                <a:solidFill>
                  <a:schemeClr val="bg1"/>
                </a:solidFill>
              </a:rPr>
              <a:t>Skills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90743" y="3915259"/>
            <a:ext cx="125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Innovation &amp; </a:t>
            </a:r>
            <a:r>
              <a:rPr lang="en-GB" sz="1200" dirty="0" smtClean="0">
                <a:solidFill>
                  <a:schemeClr val="bg1"/>
                </a:solidFill>
              </a:rPr>
              <a:t>Digitalisation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63002" y="2678228"/>
            <a:ext cx="1223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Sustainability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40050" y="3262281"/>
            <a:ext cx="137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SME </a:t>
            </a:r>
            <a:r>
              <a:rPr lang="en-GB" sz="1200" dirty="0" smtClean="0">
                <a:solidFill>
                  <a:schemeClr val="bg1"/>
                </a:solidFill>
              </a:rPr>
              <a:t>Competitiveness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227010" y="1534826"/>
            <a:ext cx="923449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91560" y="1742004"/>
            <a:ext cx="2152970" cy="1651828"/>
            <a:chOff x="272717" y="1675905"/>
            <a:chExt cx="2193595" cy="624570"/>
          </a:xfrm>
        </p:grpSpPr>
        <p:sp>
          <p:nvSpPr>
            <p:cNvPr id="25" name="Rounded Rectangle 24"/>
            <p:cNvSpPr/>
            <p:nvPr/>
          </p:nvSpPr>
          <p:spPr>
            <a:xfrm>
              <a:off x="272717" y="1675905"/>
              <a:ext cx="2193595" cy="62457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313307" y="1728169"/>
              <a:ext cx="2112380" cy="5635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Final Recipients</a:t>
              </a:r>
              <a:endParaRPr lang="en-GB" sz="1100" kern="1200" dirty="0"/>
            </a:p>
          </p:txBody>
        </p:sp>
      </p:grpSp>
      <p:sp>
        <p:nvSpPr>
          <p:cNvPr id="27" name="Round Same Side Corner Rectangle 4"/>
          <p:cNvSpPr txBox="1"/>
          <p:nvPr/>
        </p:nvSpPr>
        <p:spPr>
          <a:xfrm>
            <a:off x="2400301" y="1895924"/>
            <a:ext cx="7061199" cy="14517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Target support broadly in line with </a:t>
            </a:r>
            <a:r>
              <a:rPr lang="en-US" sz="1400" dirty="0" smtClean="0">
                <a:solidFill>
                  <a:srgbClr val="FE76FC"/>
                </a:solidFill>
              </a:rPr>
              <a:t>CCS Guarantee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Enterprises 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operating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in the </a:t>
            </a:r>
            <a:r>
              <a:rPr lang="en-US" sz="1400" dirty="0">
                <a:solidFill>
                  <a:srgbClr val="FE76FC"/>
                </a:solidFill>
              </a:rPr>
              <a:t>field of CCS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Received debt financing by </a:t>
            </a:r>
            <a:r>
              <a:rPr lang="en-US" sz="1400" dirty="0">
                <a:solidFill>
                  <a:srgbClr val="FE76FC"/>
                </a:solidFill>
              </a:rPr>
              <a:t>CCS European, National Institutions or Association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Awarded </a:t>
            </a:r>
            <a:r>
              <a:rPr lang="en-US" sz="1400" dirty="0">
                <a:solidFill>
                  <a:srgbClr val="FE76FC"/>
                </a:solidFill>
              </a:rPr>
              <a:t>CCS prize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Filed copyrights, trademarks, or any other equivalent </a:t>
            </a:r>
            <a:r>
              <a:rPr lang="en-US" sz="1400" dirty="0">
                <a:solidFill>
                  <a:srgbClr val="FE76FC"/>
                </a:solidFill>
              </a:rPr>
              <a:t>rights in the field of </a:t>
            </a:r>
            <a:r>
              <a:rPr lang="en-US" sz="1400" dirty="0" smtClean="0">
                <a:solidFill>
                  <a:srgbClr val="FE76FC"/>
                </a:solidFill>
              </a:rPr>
              <a:t>CCS</a:t>
            </a:r>
            <a:endParaRPr lang="en-US" sz="1400" dirty="0">
              <a:solidFill>
                <a:srgbClr val="FE76FC"/>
              </a:solidFill>
            </a:endParaRPr>
          </a:p>
          <a:p>
            <a:pPr marL="285750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CCS defined based on NACE Codes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2111" y="3520040"/>
            <a:ext cx="2258144" cy="1229953"/>
            <a:chOff x="162130" y="2435663"/>
            <a:chExt cx="2304183" cy="842050"/>
          </a:xfrm>
        </p:grpSpPr>
        <p:sp>
          <p:nvSpPr>
            <p:cNvPr id="29" name="Rounded Rectangle 28"/>
            <p:cNvSpPr/>
            <p:nvPr/>
          </p:nvSpPr>
          <p:spPr>
            <a:xfrm>
              <a:off x="227009" y="2435663"/>
              <a:ext cx="2194560" cy="84205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197621"/>
                <a:satOff val="-1048"/>
                <a:lumOff val="-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162130" y="2476768"/>
              <a:ext cx="2304183" cy="759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Supported financing</a:t>
              </a:r>
              <a:endParaRPr lang="en-GB" sz="1200" kern="1200" dirty="0"/>
            </a:p>
          </p:txBody>
        </p:sp>
      </p:grpSp>
      <p:sp>
        <p:nvSpPr>
          <p:cNvPr id="31" name="Round Same Side Corner Rectangle 4"/>
          <p:cNvSpPr txBox="1"/>
          <p:nvPr/>
        </p:nvSpPr>
        <p:spPr>
          <a:xfrm>
            <a:off x="2426075" y="3506733"/>
            <a:ext cx="6971245" cy="1366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The financing shall be used to finance and develop a </a:t>
            </a:r>
            <a:r>
              <a:rPr lang="en-US" sz="1400" dirty="0" smtClean="0">
                <a:solidFill>
                  <a:srgbClr val="FE76FC"/>
                </a:solidFill>
              </a:rPr>
              <a:t>CCS project</a:t>
            </a:r>
          </a:p>
          <a:p>
            <a:pPr marL="285750" lvl="1" indent="-28575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Collateral shall be limited to the assets of the business.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3DFED698-0396-9544-987A-7780312320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7011" y="876797"/>
            <a:ext cx="11263374" cy="361139"/>
          </a:xfrm>
        </p:spPr>
        <p:txBody>
          <a:bodyPr/>
          <a:lstStyle/>
          <a:p>
            <a:r>
              <a:rPr lang="en-GB" dirty="0" smtClean="0"/>
              <a:t>To </a:t>
            </a:r>
            <a:r>
              <a:rPr lang="en-GB" dirty="0"/>
              <a:t>support a thriving, agile and profitable European creative and cultural space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397151" y="33904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Guarantee rate ≤ 70%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88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217740" y="2138582"/>
            <a:ext cx="3937449" cy="4100978"/>
            <a:chOff x="10699103" y="3286422"/>
            <a:chExt cx="2985792" cy="2961408"/>
          </a:xfrm>
        </p:grpSpPr>
        <p:sp>
          <p:nvSpPr>
            <p:cNvPr id="9" name="Block Arc 8"/>
            <p:cNvSpPr/>
            <p:nvPr/>
          </p:nvSpPr>
          <p:spPr>
            <a:xfrm rot="16200000">
              <a:off x="10714281" y="3271244"/>
              <a:ext cx="2955436" cy="2985791"/>
            </a:xfrm>
            <a:prstGeom prst="blockArc">
              <a:avLst>
                <a:gd name="adj1" fmla="val 10800000"/>
                <a:gd name="adj2" fmla="val 0"/>
                <a:gd name="adj3" fmla="val 31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200000">
              <a:off x="10714282" y="3277216"/>
              <a:ext cx="2955436" cy="2985791"/>
            </a:xfrm>
            <a:prstGeom prst="blockArc">
              <a:avLst>
                <a:gd name="adj1" fmla="val 10788269"/>
                <a:gd name="adj2" fmla="val 13256444"/>
                <a:gd name="adj3" fmla="val 31480"/>
              </a:avLst>
            </a:prstGeom>
            <a:solidFill>
              <a:srgbClr val="FE7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952287" y="5354170"/>
            <a:ext cx="1296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Microfinance, Social and </a:t>
            </a:r>
            <a:r>
              <a:rPr lang="en-US" sz="1400" b="1" dirty="0" smtClean="0">
                <a:solidFill>
                  <a:schemeClr val="bg1"/>
                </a:solidFill>
              </a:rPr>
              <a:t>Skills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002" y="2678228"/>
            <a:ext cx="1223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Sustainability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90743" y="3915259"/>
            <a:ext cx="125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Innovation &amp; </a:t>
            </a:r>
            <a:r>
              <a:rPr lang="en-GB" sz="1200" dirty="0" smtClean="0">
                <a:solidFill>
                  <a:schemeClr val="bg1"/>
                </a:solidFill>
              </a:rPr>
              <a:t>Digitalisation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57556" y="4697566"/>
            <a:ext cx="132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Cultural and Creative </a:t>
            </a:r>
            <a:r>
              <a:rPr lang="en-US" sz="1200" dirty="0" smtClean="0">
                <a:solidFill>
                  <a:schemeClr val="bg1"/>
                </a:solidFill>
              </a:rPr>
              <a:t>Sector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40050" y="3262281"/>
            <a:ext cx="137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SME </a:t>
            </a:r>
            <a:r>
              <a:rPr lang="en-GB" sz="1200" dirty="0" smtClean="0">
                <a:solidFill>
                  <a:schemeClr val="bg1"/>
                </a:solidFill>
              </a:rPr>
              <a:t>Competitiveness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227010" y="1534826"/>
            <a:ext cx="923449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4">
            <a:extLst>
              <a:ext uri="{FF2B5EF4-FFF2-40B4-BE49-F238E27FC236}">
                <a16:creationId xmlns:a16="http://schemas.microsoft.com/office/drawing/2014/main" id="{BC387919-EA7A-684C-8C94-51E03549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39755"/>
            <a:ext cx="9691687" cy="447537"/>
          </a:xfrm>
        </p:spPr>
        <p:txBody>
          <a:bodyPr/>
          <a:lstStyle/>
          <a:p>
            <a:r>
              <a:rPr lang="en-GB" sz="3600" dirty="0"/>
              <a:t>Microfinance, Social and Skills </a:t>
            </a:r>
            <a:r>
              <a:rPr lang="en-GB" sz="3600" dirty="0" smtClean="0"/>
              <a:t>Guarantee </a:t>
            </a:r>
            <a:r>
              <a:rPr lang="en-GB" sz="2400" dirty="0" smtClean="0"/>
              <a:t>[1/2]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91560" y="1795271"/>
            <a:ext cx="2152970" cy="1172493"/>
            <a:chOff x="272717" y="1675905"/>
            <a:chExt cx="2193595" cy="624570"/>
          </a:xfrm>
        </p:grpSpPr>
        <p:sp>
          <p:nvSpPr>
            <p:cNvPr id="26" name="Rounded Rectangle 25"/>
            <p:cNvSpPr/>
            <p:nvPr/>
          </p:nvSpPr>
          <p:spPr>
            <a:xfrm>
              <a:off x="272717" y="1675905"/>
              <a:ext cx="2193595" cy="62457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313307" y="1728169"/>
              <a:ext cx="2112380" cy="5635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Microfinance</a:t>
              </a:r>
              <a:endParaRPr lang="en-GB" sz="11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4526" y="3145131"/>
            <a:ext cx="2258144" cy="835654"/>
            <a:chOff x="162130" y="2435663"/>
            <a:chExt cx="2304183" cy="842050"/>
          </a:xfrm>
        </p:grpSpPr>
        <p:sp>
          <p:nvSpPr>
            <p:cNvPr id="29" name="Rounded Rectangle 28"/>
            <p:cNvSpPr/>
            <p:nvPr/>
          </p:nvSpPr>
          <p:spPr>
            <a:xfrm>
              <a:off x="227009" y="2435663"/>
              <a:ext cx="2194560" cy="84205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197621"/>
                <a:satOff val="-1048"/>
                <a:lumOff val="-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162130" y="2476768"/>
              <a:ext cx="2304183" cy="759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Social Enterprises</a:t>
              </a:r>
              <a:endParaRPr lang="en-GB" sz="1200" kern="1200" dirty="0"/>
            </a:p>
          </p:txBody>
        </p:sp>
      </p:grpSp>
      <p:sp>
        <p:nvSpPr>
          <p:cNvPr id="35" name="Round Same Side Corner Rectangle 4"/>
          <p:cNvSpPr txBox="1"/>
          <p:nvPr/>
        </p:nvSpPr>
        <p:spPr>
          <a:xfrm>
            <a:off x="2404657" y="1794906"/>
            <a:ext cx="7056843" cy="11538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Target support broadly in line with </a:t>
            </a:r>
            <a:r>
              <a:rPr lang="en-US" sz="1400" dirty="0" smtClean="0">
                <a:solidFill>
                  <a:srgbClr val="FE76FC"/>
                </a:solidFill>
              </a:rPr>
              <a:t>EaSI Guarantee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Debt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Financing provided on an </a:t>
            </a:r>
            <a:r>
              <a:rPr lang="en-US" sz="1400" dirty="0">
                <a:solidFill>
                  <a:srgbClr val="FE76FC"/>
                </a:solidFill>
                <a:latin typeface="Times New Roman"/>
              </a:rPr>
              <a:t>unsecured basis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(debt financing benefitting only from a personal guarantee or similar), except in duly justified 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case, coupled with </a:t>
            </a:r>
            <a:r>
              <a:rPr lang="en-US" sz="1400" dirty="0" smtClean="0">
                <a:solidFill>
                  <a:srgbClr val="FE76FC"/>
                </a:solidFill>
              </a:rPr>
              <a:t>business </a:t>
            </a:r>
            <a:r>
              <a:rPr lang="en-US" sz="1400" dirty="0">
                <a:solidFill>
                  <a:srgbClr val="FE76FC"/>
                </a:solidFill>
              </a:rPr>
              <a:t>development services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(including but not limited to mentoring, training, coaching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)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Financial intermediaries are those who signed or endorsed the EU code for micro-credit providers.</a:t>
            </a:r>
            <a:endParaRPr lang="en-GB" sz="1400" dirty="0">
              <a:solidFill>
                <a:srgbClr val="FE76FC"/>
              </a:solidFill>
            </a:endParaRPr>
          </a:p>
        </p:txBody>
      </p:sp>
      <p:sp>
        <p:nvSpPr>
          <p:cNvPr id="36" name="Round Same Side Corner Rectangle 4"/>
          <p:cNvSpPr txBox="1"/>
          <p:nvPr/>
        </p:nvSpPr>
        <p:spPr>
          <a:xfrm>
            <a:off x="2406749" y="3126080"/>
            <a:ext cx="7054751" cy="8867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Enterprises that have as primary social objective the achievement of a </a:t>
            </a:r>
            <a:r>
              <a:rPr lang="en-US" sz="1400" dirty="0">
                <a:solidFill>
                  <a:srgbClr val="FE76FC"/>
                </a:solidFill>
                <a:latin typeface="Times New Roman"/>
              </a:rPr>
              <a:t>measurable, positive social </a:t>
            </a:r>
            <a:r>
              <a:rPr lang="en-US" sz="1400" dirty="0" smtClean="0">
                <a:solidFill>
                  <a:srgbClr val="FE76FC"/>
                </a:solidFill>
                <a:latin typeface="Times New Roman"/>
              </a:rPr>
              <a:t>impact</a:t>
            </a:r>
            <a:endParaRPr lang="en-US" sz="1400" dirty="0">
              <a:solidFill>
                <a:srgbClr val="FE76FC"/>
              </a:solidFill>
              <a:latin typeface="Times New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1041" y="716485"/>
            <a:ext cx="45801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E76FC"/>
                </a:solidFill>
              </a:rPr>
              <a:t>1. Microfinance and Social Enterprises</a:t>
            </a:r>
            <a:endParaRPr lang="en-GB" sz="2200" dirty="0">
              <a:solidFill>
                <a:srgbClr val="FE76FC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90183" y="643425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Guarantee rate ≤ 80%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9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217740" y="2138582"/>
            <a:ext cx="3937449" cy="4100978"/>
            <a:chOff x="10699103" y="3286422"/>
            <a:chExt cx="2985792" cy="2961408"/>
          </a:xfrm>
        </p:grpSpPr>
        <p:sp>
          <p:nvSpPr>
            <p:cNvPr id="9" name="Block Arc 8"/>
            <p:cNvSpPr/>
            <p:nvPr/>
          </p:nvSpPr>
          <p:spPr>
            <a:xfrm rot="16200000">
              <a:off x="10714281" y="3271244"/>
              <a:ext cx="2955436" cy="2985791"/>
            </a:xfrm>
            <a:prstGeom prst="blockArc">
              <a:avLst>
                <a:gd name="adj1" fmla="val 10800000"/>
                <a:gd name="adj2" fmla="val 0"/>
                <a:gd name="adj3" fmla="val 312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16200000">
              <a:off x="10714282" y="3277216"/>
              <a:ext cx="2955436" cy="2985791"/>
            </a:xfrm>
            <a:prstGeom prst="blockArc">
              <a:avLst>
                <a:gd name="adj1" fmla="val 10788269"/>
                <a:gd name="adj2" fmla="val 13256444"/>
                <a:gd name="adj3" fmla="val 31480"/>
              </a:avLst>
            </a:prstGeom>
            <a:solidFill>
              <a:srgbClr val="FE7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952287" y="5354170"/>
            <a:ext cx="12962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Microfinance, Social and </a:t>
            </a:r>
            <a:r>
              <a:rPr lang="en-US" sz="1400" b="1" dirty="0" smtClean="0">
                <a:solidFill>
                  <a:schemeClr val="bg1"/>
                </a:solidFill>
              </a:rPr>
              <a:t>Skills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002" y="2678228"/>
            <a:ext cx="12234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</a:rPr>
              <a:t>Sustainability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90743" y="3915259"/>
            <a:ext cx="125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</a:rPr>
              <a:t>Innovation &amp; </a:t>
            </a:r>
            <a:r>
              <a:rPr lang="en-GB" sz="1200" dirty="0" smtClean="0">
                <a:solidFill>
                  <a:schemeClr val="bg1"/>
                </a:solidFill>
              </a:rPr>
              <a:t>Digitalisation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57556" y="4697566"/>
            <a:ext cx="132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Cultural and Creative </a:t>
            </a:r>
            <a:r>
              <a:rPr lang="en-US" sz="1200" dirty="0" smtClean="0">
                <a:solidFill>
                  <a:schemeClr val="bg1"/>
                </a:solidFill>
              </a:rPr>
              <a:t>Sector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40050" y="3262281"/>
            <a:ext cx="137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SME </a:t>
            </a:r>
            <a:r>
              <a:rPr lang="en-GB" sz="1200" dirty="0" smtClean="0">
                <a:solidFill>
                  <a:schemeClr val="bg1"/>
                </a:solidFill>
              </a:rPr>
              <a:t>Competitiveness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227010" y="1534826"/>
            <a:ext cx="923449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4">
            <a:extLst>
              <a:ext uri="{FF2B5EF4-FFF2-40B4-BE49-F238E27FC236}">
                <a16:creationId xmlns:a16="http://schemas.microsoft.com/office/drawing/2014/main" id="{BC387919-EA7A-684C-8C94-51E03549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439755"/>
            <a:ext cx="9691687" cy="447537"/>
          </a:xfrm>
        </p:spPr>
        <p:txBody>
          <a:bodyPr/>
          <a:lstStyle/>
          <a:p>
            <a:r>
              <a:rPr lang="en-GB" sz="3600" dirty="0"/>
              <a:t>Microfinance, Social and Skills </a:t>
            </a:r>
            <a:r>
              <a:rPr lang="en-GB" sz="3600" dirty="0" smtClean="0"/>
              <a:t>Guarantee </a:t>
            </a:r>
            <a:r>
              <a:rPr lang="en-GB" sz="2400" dirty="0" smtClean="0"/>
              <a:t>[2/2]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61041" y="716485"/>
            <a:ext cx="39014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FE76FC"/>
                </a:solidFill>
              </a:rPr>
              <a:t>2. Skills, Education and Training</a:t>
            </a:r>
            <a:endParaRPr lang="en-GB" sz="2200" dirty="0">
              <a:solidFill>
                <a:srgbClr val="FE76FC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91560" y="1742003"/>
            <a:ext cx="2152970" cy="1818683"/>
            <a:chOff x="272717" y="1675905"/>
            <a:chExt cx="2193595" cy="624570"/>
          </a:xfrm>
        </p:grpSpPr>
        <p:sp>
          <p:nvSpPr>
            <p:cNvPr id="26" name="Rounded Rectangle 25"/>
            <p:cNvSpPr/>
            <p:nvPr/>
          </p:nvSpPr>
          <p:spPr>
            <a:xfrm>
              <a:off x="272717" y="1675905"/>
              <a:ext cx="2193595" cy="624570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313307" y="1728169"/>
              <a:ext cx="2112380" cy="5635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Final Recipients</a:t>
              </a:r>
              <a:endParaRPr lang="en-GB" sz="11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2111" y="3794760"/>
            <a:ext cx="2258144" cy="1207669"/>
            <a:chOff x="162130" y="2435663"/>
            <a:chExt cx="2304183" cy="842050"/>
          </a:xfrm>
        </p:grpSpPr>
        <p:sp>
          <p:nvSpPr>
            <p:cNvPr id="29" name="Rounded Rectangle 28"/>
            <p:cNvSpPr/>
            <p:nvPr/>
          </p:nvSpPr>
          <p:spPr>
            <a:xfrm>
              <a:off x="227009" y="2435663"/>
              <a:ext cx="2194560" cy="84205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197621"/>
                <a:satOff val="-1048"/>
                <a:lumOff val="-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162130" y="2476768"/>
              <a:ext cx="2304183" cy="759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i="0" kern="1200" dirty="0" smtClean="0"/>
                <a:t>Supported financing</a:t>
              </a:r>
              <a:endParaRPr lang="en-GB" sz="1200" kern="1200" dirty="0"/>
            </a:p>
          </p:txBody>
        </p:sp>
      </p:grpSp>
      <p:sp>
        <p:nvSpPr>
          <p:cNvPr id="31" name="Round Same Side Corner Rectangle 4"/>
          <p:cNvSpPr txBox="1"/>
          <p:nvPr/>
        </p:nvSpPr>
        <p:spPr>
          <a:xfrm>
            <a:off x="2385142" y="1705201"/>
            <a:ext cx="7237679" cy="19191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Individuals undertaking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an </a:t>
            </a:r>
            <a:r>
              <a:rPr lang="en-US" sz="1400" dirty="0">
                <a:solidFill>
                  <a:srgbClr val="FE76FC"/>
                </a:solidFill>
                <a:latin typeface="Times New Roman"/>
              </a:rPr>
              <a:t>eligible educational </a:t>
            </a:r>
            <a:r>
              <a:rPr lang="en-GB" sz="1400" dirty="0" smtClean="0">
                <a:solidFill>
                  <a:srgbClr val="FE76FC"/>
                </a:solidFill>
                <a:latin typeface="Times New Roman"/>
              </a:rPr>
              <a:t>programme 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or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part of it in a Member State or 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OCT.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Enterprises which: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Intend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to </a:t>
            </a:r>
            <a:r>
              <a:rPr lang="en-US" sz="1400" dirty="0">
                <a:solidFill>
                  <a:srgbClr val="FE76FC"/>
                </a:solidFill>
              </a:rPr>
              <a:t>finance the up-skilling or re-skilling of their </a:t>
            </a:r>
            <a:r>
              <a:rPr lang="en-US" sz="1400" dirty="0" smtClean="0">
                <a:solidFill>
                  <a:srgbClr val="FE76FC"/>
                </a:solidFill>
              </a:rPr>
              <a:t>employees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;</a:t>
            </a:r>
            <a:endParaRPr lang="en-US" sz="1400" dirty="0">
              <a:solidFill>
                <a:srgbClr val="002082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Focus 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their </a:t>
            </a:r>
            <a:r>
              <a:rPr lang="en-US" sz="1400" dirty="0">
                <a:solidFill>
                  <a:srgbClr val="FE76FC"/>
                </a:solidFill>
              </a:rPr>
              <a:t>economic activity in the field of education/skills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or that shall </a:t>
            </a:r>
            <a:r>
              <a:rPr lang="en-US" sz="1400" dirty="0">
                <a:solidFill>
                  <a:schemeClr val="tx1"/>
                </a:solidFill>
              </a:rPr>
              <a:t>use the financing for developing an education/skills </a:t>
            </a:r>
            <a:r>
              <a:rPr lang="en-US" sz="1400" dirty="0" smtClean="0">
                <a:solidFill>
                  <a:schemeClr val="tx1"/>
                </a:solidFill>
              </a:rPr>
              <a:t>project;</a:t>
            </a:r>
            <a:endParaRPr lang="en-US" sz="1400" dirty="0">
              <a:solidFill>
                <a:schemeClr val="tx1"/>
              </a:solidFill>
            </a:endParaRP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Provide </a:t>
            </a:r>
            <a:r>
              <a:rPr lang="en-US" sz="1400" dirty="0" smtClean="0">
                <a:solidFill>
                  <a:srgbClr val="FE76FC"/>
                </a:solidFill>
              </a:rPr>
              <a:t>services </a:t>
            </a:r>
            <a:r>
              <a:rPr lang="en-US" sz="1400" dirty="0">
                <a:solidFill>
                  <a:srgbClr val="FE76FC"/>
                </a:solidFill>
              </a:rPr>
              <a:t>ancillary to skills and education </a:t>
            </a:r>
            <a:r>
              <a:rPr lang="en-US" sz="1400" dirty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(i.e. student housing, student financing solutions, education enhancement services etc</a:t>
            </a:r>
            <a:r>
              <a:rPr lang="en-US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.).</a:t>
            </a:r>
            <a:endParaRPr lang="en-US" sz="1400" dirty="0">
              <a:solidFill>
                <a:srgbClr val="002082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2" name="Round Same Side Corner Rectangle 4"/>
          <p:cNvSpPr txBox="1"/>
          <p:nvPr/>
        </p:nvSpPr>
        <p:spPr>
          <a:xfrm>
            <a:off x="2385142" y="3915259"/>
            <a:ext cx="7118918" cy="11841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Financing to: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enhance </a:t>
            </a:r>
            <a:r>
              <a:rPr lang="en-GB" sz="1400" dirty="0" smtClean="0">
                <a:solidFill>
                  <a:srgbClr val="FE76FC"/>
                </a:solidFill>
              </a:rPr>
              <a:t>student education </a:t>
            </a:r>
            <a:r>
              <a:rPr lang="en-GB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and skills level;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improve the utilisation of </a:t>
            </a:r>
            <a:r>
              <a:rPr lang="en-GB" sz="1400" dirty="0" smtClean="0">
                <a:solidFill>
                  <a:srgbClr val="FE76FC"/>
                </a:solidFill>
              </a:rPr>
              <a:t>workforce’s skill set</a:t>
            </a:r>
            <a:r>
              <a:rPr lang="en-GB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;</a:t>
            </a:r>
          </a:p>
          <a:p>
            <a:pPr marL="571500" lvl="2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GB" sz="1400" dirty="0" smtClean="0">
                <a:solidFill>
                  <a:srgbClr val="002082">
                    <a:hueOff val="0"/>
                    <a:satOff val="0"/>
                    <a:lumOff val="0"/>
                    <a:alphaOff val="0"/>
                  </a:srgbClr>
                </a:solidFill>
              </a:rPr>
              <a:t>Enhance access to finance to European organisations active in the field of skills.</a:t>
            </a:r>
            <a:endParaRPr lang="en-GB" sz="1400" dirty="0" smtClean="0">
              <a:solidFill>
                <a:srgbClr val="FE76FC"/>
              </a:solidFill>
            </a:endParaRP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GB" sz="1400" dirty="0">
              <a:solidFill>
                <a:srgbClr val="FE76FC"/>
              </a:solidFill>
              <a:latin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90183" y="652303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Guarantee rate ≤ 80%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13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InvestEU – how to apply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6"/>
          </p:nvPr>
        </p:nvSpPr>
        <p:spPr>
          <a:xfrm>
            <a:off x="228376" y="1070563"/>
            <a:ext cx="5538160" cy="361139"/>
          </a:xfrm>
        </p:spPr>
        <p:txBody>
          <a:bodyPr/>
          <a:lstStyle/>
          <a:p>
            <a:r>
              <a:rPr lang="en-GB" dirty="0" smtClean="0"/>
              <a:t>The application process in three steps</a:t>
            </a:r>
            <a:endParaRPr lang="en-GB" dirty="0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227012" y="2555658"/>
            <a:ext cx="1714545" cy="1502792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GB" sz="1600" b="1" spc="9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spc="9" dirty="0" smtClean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en-GB" sz="1600" b="1" spc="9" dirty="0" smtClean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interesting in applying for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endParaRPr lang="en-GB" sz="1400" b="1" i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571" indent="-285750" defTabSz="828172">
              <a:lnSpc>
                <a:spcPct val="80000"/>
              </a:lnSpc>
              <a:spcBef>
                <a:spcPts val="91"/>
              </a:spcBef>
              <a:buSzPct val="105555"/>
              <a:buFont typeface="Arial" panose="020B0604020202020204" pitchFamily="34" charset="0"/>
              <a:buChar char="•"/>
              <a:tabLst>
                <a:tab pos="217970" algn="l"/>
                <a:tab pos="218545" algn="l"/>
              </a:tabLst>
              <a:defRPr/>
            </a:pPr>
            <a:r>
              <a:rPr lang="en-GB" sz="1400" b="1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portfolio guarantee from EIF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endParaRPr lang="en-GB" sz="1400" b="1" i="1" spc="9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3651936" y="3615873"/>
            <a:ext cx="1825811" cy="2104495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700" spc="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 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EIF’s new </a:t>
            </a:r>
            <a:r>
              <a:rPr lang="en-US" sz="1700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Point for Financial </a:t>
            </a:r>
            <a:r>
              <a:rPr lang="en-US" sz="1700" i="1" spc="9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700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ntermediaries 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</a:t>
            </a:r>
            <a:r>
              <a:rPr lang="en-US" sz="1700" spc="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first overview of the InvestEU products on offer &amp; to understand where your interests 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lie</a:t>
            </a:r>
            <a:endParaRPr lang="en-GB" sz="1700" spc="9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227013" y="2206305"/>
            <a:ext cx="1319211" cy="23321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GB" i="1" spc="9" dirty="0" smtClean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am…</a:t>
            </a:r>
          </a:p>
        </p:txBody>
      </p:sp>
      <p:sp>
        <p:nvSpPr>
          <p:cNvPr id="50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6598808" y="2751157"/>
            <a:ext cx="1645416" cy="393770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500" b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open until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500" b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June 2027</a:t>
            </a:r>
            <a:endParaRPr lang="en-GB" sz="1500" b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241643" y="2448693"/>
            <a:ext cx="1701715" cy="0"/>
          </a:xfrm>
          <a:prstGeom prst="line">
            <a:avLst/>
          </a:prstGeom>
          <a:ln w="12700">
            <a:solidFill>
              <a:srgbClr val="0021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239842" y="4522949"/>
            <a:ext cx="1701715" cy="0"/>
          </a:xfrm>
          <a:prstGeom prst="line">
            <a:avLst/>
          </a:prstGeom>
          <a:ln w="12700">
            <a:solidFill>
              <a:srgbClr val="0021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554493" y="2060415"/>
            <a:ext cx="115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AFB"/>
                </a:solidFill>
              </a:rPr>
              <a:t>Step 1</a:t>
            </a:r>
            <a:endParaRPr lang="en-GB" dirty="0">
              <a:solidFill>
                <a:srgbClr val="FF5AFB"/>
              </a:solidFill>
            </a:endParaRPr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227126" y="4706076"/>
            <a:ext cx="1714545" cy="1195015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GB" sz="1400" b="1" spc="9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400" b="1" spc="9" dirty="0" smtClean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n-GB" sz="1400" b="1" spc="9" dirty="0" smtClean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manager interesting in applying for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endParaRPr lang="en-GB" sz="1200" b="1" i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571" indent="-285750" defTabSz="828172">
              <a:lnSpc>
                <a:spcPct val="80000"/>
              </a:lnSpc>
              <a:spcBef>
                <a:spcPts val="91"/>
              </a:spcBef>
              <a:buSzPct val="105555"/>
              <a:buFont typeface="Arial" panose="020B0604020202020204" pitchFamily="34" charset="0"/>
              <a:buChar char="•"/>
              <a:tabLst>
                <a:tab pos="217970" algn="l"/>
                <a:tab pos="218545" algn="l"/>
              </a:tabLst>
              <a:defRPr/>
            </a:pPr>
            <a:r>
              <a:rPr lang="en-GB" sz="1300" b="1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from EIF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endParaRPr lang="en-GB" sz="1300" b="1" i="1" spc="9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158" y="2448693"/>
            <a:ext cx="1027656" cy="3797621"/>
            <a:chOff x="2260558" y="2448693"/>
            <a:chExt cx="1027656" cy="3797621"/>
          </a:xfrm>
        </p:grpSpPr>
        <p:grpSp>
          <p:nvGrpSpPr>
            <p:cNvPr id="47" name="Gruppo 34">
              <a:extLst>
                <a:ext uri="{FF2B5EF4-FFF2-40B4-BE49-F238E27FC236}">
                  <a16:creationId xmlns:a16="http://schemas.microsoft.com/office/drawing/2014/main" id="{FC128F42-7E79-C44E-B7E4-A263160726C3}"/>
                </a:ext>
              </a:extLst>
            </p:cNvPr>
            <p:cNvGrpSpPr/>
            <p:nvPr/>
          </p:nvGrpSpPr>
          <p:grpSpPr>
            <a:xfrm flipH="1">
              <a:off x="2260558" y="2448693"/>
              <a:ext cx="914389" cy="3797621"/>
              <a:chOff x="5287174" y="4263314"/>
              <a:chExt cx="760095" cy="1556779"/>
            </a:xfrm>
          </p:grpSpPr>
          <p:sp>
            <p:nvSpPr>
              <p:cNvPr id="48" name="object 42">
                <a:extLst>
                  <a:ext uri="{FF2B5EF4-FFF2-40B4-BE49-F238E27FC236}">
                    <a16:creationId xmlns:a16="http://schemas.microsoft.com/office/drawing/2014/main" id="{59A83A43-807D-664B-8350-20271D587011}"/>
                  </a:ext>
                </a:extLst>
              </p:cNvPr>
              <p:cNvSpPr/>
              <p:nvPr/>
            </p:nvSpPr>
            <p:spPr>
              <a:xfrm>
                <a:off x="5287174" y="4263314"/>
                <a:ext cx="760095" cy="778510"/>
              </a:xfrm>
              <a:custGeom>
                <a:avLst/>
                <a:gdLst/>
                <a:ahLst/>
                <a:cxnLst/>
                <a:rect l="l" t="t" r="r" b="b"/>
                <a:pathLst>
                  <a:path w="760095" h="778510">
                    <a:moveTo>
                      <a:pt x="0" y="778268"/>
                    </a:moveTo>
                    <a:lnTo>
                      <a:pt x="182562" y="778268"/>
                    </a:lnTo>
                    <a:lnTo>
                      <a:pt x="217128" y="776036"/>
                    </a:lnTo>
                    <a:lnTo>
                      <a:pt x="275262" y="759030"/>
                    </a:lnTo>
                    <a:lnTo>
                      <a:pt x="320404" y="727204"/>
                    </a:lnTo>
                    <a:lnTo>
                      <a:pt x="354558" y="682837"/>
                    </a:lnTo>
                    <a:lnTo>
                      <a:pt x="379725" y="628210"/>
                    </a:lnTo>
                    <a:lnTo>
                      <a:pt x="397911" y="565603"/>
                    </a:lnTo>
                    <a:lnTo>
                      <a:pt x="411119" y="497295"/>
                    </a:lnTo>
                    <a:lnTo>
                      <a:pt x="421351" y="425568"/>
                    </a:lnTo>
                    <a:lnTo>
                      <a:pt x="425978" y="389134"/>
                    </a:lnTo>
                    <a:lnTo>
                      <a:pt x="430613" y="352700"/>
                    </a:lnTo>
                    <a:lnTo>
                      <a:pt x="440906" y="280972"/>
                    </a:lnTo>
                    <a:lnTo>
                      <a:pt x="454236" y="212665"/>
                    </a:lnTo>
                    <a:lnTo>
                      <a:pt x="472605" y="150058"/>
                    </a:lnTo>
                    <a:lnTo>
                      <a:pt x="498017" y="95431"/>
                    </a:lnTo>
                    <a:lnTo>
                      <a:pt x="532475" y="51064"/>
                    </a:lnTo>
                    <a:lnTo>
                      <a:pt x="577983" y="19238"/>
                    </a:lnTo>
                    <a:lnTo>
                      <a:pt x="636545" y="2232"/>
                    </a:lnTo>
                    <a:lnTo>
                      <a:pt x="671347" y="0"/>
                    </a:lnTo>
                    <a:lnTo>
                      <a:pt x="760069" y="0"/>
                    </a:lnTo>
                  </a:path>
                </a:pathLst>
              </a:custGeom>
              <a:ln w="12700" cap="rnd">
                <a:solidFill>
                  <a:srgbClr val="00218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9" name="object 43">
                <a:extLst>
                  <a:ext uri="{FF2B5EF4-FFF2-40B4-BE49-F238E27FC236}">
                    <a16:creationId xmlns:a16="http://schemas.microsoft.com/office/drawing/2014/main" id="{4A1EFA20-3A6B-0C4D-B2EA-456677AAF014}"/>
                  </a:ext>
                </a:extLst>
              </p:cNvPr>
              <p:cNvSpPr/>
              <p:nvPr/>
            </p:nvSpPr>
            <p:spPr>
              <a:xfrm>
                <a:off x="5287174" y="5041583"/>
                <a:ext cx="760095" cy="778510"/>
              </a:xfrm>
              <a:custGeom>
                <a:avLst/>
                <a:gdLst/>
                <a:ahLst/>
                <a:cxnLst/>
                <a:rect l="l" t="t" r="r" b="b"/>
                <a:pathLst>
                  <a:path w="760095" h="778510">
                    <a:moveTo>
                      <a:pt x="0" y="0"/>
                    </a:moveTo>
                    <a:lnTo>
                      <a:pt x="182562" y="0"/>
                    </a:lnTo>
                    <a:lnTo>
                      <a:pt x="217128" y="2232"/>
                    </a:lnTo>
                    <a:lnTo>
                      <a:pt x="275262" y="19237"/>
                    </a:lnTo>
                    <a:lnTo>
                      <a:pt x="320404" y="51063"/>
                    </a:lnTo>
                    <a:lnTo>
                      <a:pt x="354558" y="95429"/>
                    </a:lnTo>
                    <a:lnTo>
                      <a:pt x="379725" y="150055"/>
                    </a:lnTo>
                    <a:lnTo>
                      <a:pt x="397911" y="212661"/>
                    </a:lnTo>
                    <a:lnTo>
                      <a:pt x="411119" y="280968"/>
                    </a:lnTo>
                    <a:lnTo>
                      <a:pt x="421351" y="352694"/>
                    </a:lnTo>
                    <a:lnTo>
                      <a:pt x="425978" y="389128"/>
                    </a:lnTo>
                    <a:lnTo>
                      <a:pt x="430613" y="425561"/>
                    </a:lnTo>
                    <a:lnTo>
                      <a:pt x="440906" y="497287"/>
                    </a:lnTo>
                    <a:lnTo>
                      <a:pt x="454236" y="565594"/>
                    </a:lnTo>
                    <a:lnTo>
                      <a:pt x="472605" y="628200"/>
                    </a:lnTo>
                    <a:lnTo>
                      <a:pt x="498017" y="682826"/>
                    </a:lnTo>
                    <a:lnTo>
                      <a:pt x="532475" y="727192"/>
                    </a:lnTo>
                    <a:lnTo>
                      <a:pt x="577983" y="759018"/>
                    </a:lnTo>
                    <a:lnTo>
                      <a:pt x="636545" y="776023"/>
                    </a:lnTo>
                    <a:lnTo>
                      <a:pt x="671347" y="778256"/>
                    </a:lnTo>
                    <a:lnTo>
                      <a:pt x="760069" y="778256"/>
                    </a:lnTo>
                  </a:path>
                </a:pathLst>
              </a:custGeom>
              <a:ln w="12700" cap="rnd">
                <a:solidFill>
                  <a:srgbClr val="00218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/>
              </a:p>
            </p:txBody>
          </p:sp>
        </p:grpSp>
        <p:sp>
          <p:nvSpPr>
            <p:cNvPr id="3" name="Isosceles Triangle 2"/>
            <p:cNvSpPr/>
            <p:nvPr/>
          </p:nvSpPr>
          <p:spPr>
            <a:xfrm rot="5400000">
              <a:off x="3174468" y="4288497"/>
              <a:ext cx="110066" cy="117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492262" y="2751157"/>
            <a:ext cx="2366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500" b="1" spc="9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for Expression of Interest</a:t>
            </a:r>
            <a:endParaRPr lang="en-GB" sz="1500" b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35271" y="2071285"/>
            <a:ext cx="115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AFB"/>
                </a:solidFill>
              </a:rPr>
              <a:t>Step 2</a:t>
            </a:r>
            <a:endParaRPr lang="en-GB" dirty="0">
              <a:solidFill>
                <a:srgbClr val="FF5AFB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570245" y="2071285"/>
            <a:ext cx="115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5AFB"/>
                </a:solidFill>
              </a:rPr>
              <a:t>Step 3</a:t>
            </a:r>
            <a:endParaRPr lang="en-GB" dirty="0">
              <a:solidFill>
                <a:srgbClr val="FF5AFB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43150" y="2430508"/>
            <a:ext cx="1850350" cy="0"/>
          </a:xfrm>
          <a:prstGeom prst="line">
            <a:avLst/>
          </a:prstGeom>
          <a:ln w="12700">
            <a:solidFill>
              <a:srgbClr val="FF5AF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6598808" y="3615873"/>
            <a:ext cx="1786813" cy="2525123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</a:t>
            </a:r>
            <a:r>
              <a:rPr lang="en-US" sz="1700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www.eif.org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spc="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</a:t>
            </a:r>
            <a:r>
              <a:rPr lang="en-US" sz="1700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sz="1700" i="1" spc="9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Expression of Interest documentation</a:t>
            </a:r>
            <a:r>
              <a:rPr lang="en-US" sz="1700" spc="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includes: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400" spc="9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4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detailed product term sheets 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400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14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requirements &amp; templates 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400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sz="14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FAQs</a:t>
            </a:r>
          </a:p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4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and more</a:t>
            </a:r>
            <a:endParaRPr lang="en-GB" sz="1400" spc="9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9616384" y="3660571"/>
            <a:ext cx="1877116" cy="1070879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Guarantees: submit your application via the </a:t>
            </a:r>
            <a:r>
              <a:rPr lang="en-US" sz="1700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email address</a:t>
            </a:r>
            <a:endParaRPr lang="en-GB" sz="1700" i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6535271" y="2439518"/>
            <a:ext cx="1850350" cy="0"/>
          </a:xfrm>
          <a:prstGeom prst="line">
            <a:avLst/>
          </a:prstGeom>
          <a:ln w="12700">
            <a:solidFill>
              <a:srgbClr val="FF5AF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627397" y="2448693"/>
            <a:ext cx="1850350" cy="0"/>
          </a:xfrm>
          <a:prstGeom prst="line">
            <a:avLst/>
          </a:prstGeom>
          <a:ln w="12700">
            <a:solidFill>
              <a:srgbClr val="FF5AF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79534" y="4292179"/>
            <a:ext cx="558639" cy="110066"/>
            <a:chOff x="5679534" y="4292179"/>
            <a:chExt cx="558639" cy="110066"/>
          </a:xfrm>
        </p:grpSpPr>
        <p:sp>
          <p:nvSpPr>
            <p:cNvPr id="86" name="Isosceles Triangle 85"/>
            <p:cNvSpPr/>
            <p:nvPr/>
          </p:nvSpPr>
          <p:spPr>
            <a:xfrm rot="5400000">
              <a:off x="6124427" y="4288498"/>
              <a:ext cx="110066" cy="117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679534" y="4347210"/>
              <a:ext cx="4412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9606504" y="4978971"/>
            <a:ext cx="1972687" cy="848767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Equity investment: use the </a:t>
            </a:r>
            <a:r>
              <a:rPr lang="en-US" sz="1700" i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form </a:t>
            </a:r>
            <a:r>
              <a:rPr lang="en-US" sz="1700" spc="9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submit your application</a:t>
            </a:r>
            <a:endParaRPr lang="en-GB" sz="1700" i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800008" y="4347211"/>
            <a:ext cx="558639" cy="110066"/>
            <a:chOff x="5679534" y="4292179"/>
            <a:chExt cx="558639" cy="110066"/>
          </a:xfrm>
        </p:grpSpPr>
        <p:sp>
          <p:nvSpPr>
            <p:cNvPr id="89" name="Isosceles Triangle 88"/>
            <p:cNvSpPr/>
            <p:nvPr/>
          </p:nvSpPr>
          <p:spPr>
            <a:xfrm rot="5400000">
              <a:off x="6124427" y="4288498"/>
              <a:ext cx="110066" cy="117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79534" y="4347210"/>
              <a:ext cx="4412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C568D7A9-6816-3A43-8AB8-ECC3E655EDF3}"/>
              </a:ext>
            </a:extLst>
          </p:cNvPr>
          <p:cNvSpPr txBox="1"/>
          <p:nvPr/>
        </p:nvSpPr>
        <p:spPr>
          <a:xfrm>
            <a:off x="9643150" y="2688138"/>
            <a:ext cx="1645416" cy="196280"/>
          </a:xfrm>
          <a:prstGeom prst="rect">
            <a:avLst/>
          </a:prstGeom>
        </p:spPr>
        <p:txBody>
          <a:bodyPr vert="horz" wrap="square" lIns="0" tIns="11502" rIns="0" bIns="0" rtlCol="0">
            <a:spAutoFit/>
          </a:bodyPr>
          <a:lstStyle/>
          <a:p>
            <a:pPr marL="38821" defTabSz="828172">
              <a:lnSpc>
                <a:spcPct val="80000"/>
              </a:lnSpc>
              <a:spcBef>
                <a:spcPts val="91"/>
              </a:spcBef>
              <a:buSzPct val="105555"/>
              <a:tabLst>
                <a:tab pos="217970" algn="l"/>
                <a:tab pos="218545" algn="l"/>
              </a:tabLst>
              <a:defRPr/>
            </a:pPr>
            <a:r>
              <a:rPr lang="en-US" sz="1500" b="1" spc="9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 point</a:t>
            </a:r>
            <a:endParaRPr lang="en-GB" sz="1500" b="1" spc="9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3FE91E30-7BF8-4440-AC88-98AE45C59A19}"/>
              </a:ext>
            </a:extLst>
          </p:cNvPr>
          <p:cNvSpPr txBox="1">
            <a:spLocks/>
          </p:cNvSpPr>
          <p:nvPr/>
        </p:nvSpPr>
        <p:spPr>
          <a:xfrm>
            <a:off x="239842" y="235788"/>
            <a:ext cx="6947510" cy="1974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t-IT" sz="1200" b="0" i="0" kern="1200" smtClean="0">
                <a:solidFill>
                  <a:srgbClr val="FF5AFB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EIF x InvestEU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Investment Fund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24715" y="2560620"/>
            <a:ext cx="11643189" cy="1107996"/>
            <a:chOff x="221761" y="1841430"/>
            <a:chExt cx="9871341" cy="939382"/>
          </a:xfrm>
        </p:grpSpPr>
        <p:sp>
          <p:nvSpPr>
            <p:cNvPr id="10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6B90904D-6487-3D42-A314-6879E6D42630}"/>
                </a:ext>
              </a:extLst>
            </p:cNvPr>
            <p:cNvSpPr txBox="1"/>
            <p:nvPr/>
          </p:nvSpPr>
          <p:spPr>
            <a:xfrm>
              <a:off x="221761" y="1841430"/>
              <a:ext cx="515356" cy="93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11" name="Rectangle 10">
              <a:hlinkClick r:id="" action="ppaction://noaction"/>
              <a:extLst>
                <a:ext uri="{FF2B5EF4-FFF2-40B4-BE49-F238E27FC236}">
                  <a16:creationId xmlns:a16="http://schemas.microsoft.com/office/drawing/2014/main" id="{2A27AA68-51DE-A04E-8465-99BA9476EB00}"/>
                </a:ext>
              </a:extLst>
            </p:cNvPr>
            <p:cNvSpPr/>
            <p:nvPr/>
          </p:nvSpPr>
          <p:spPr>
            <a:xfrm>
              <a:off x="916891" y="2062476"/>
              <a:ext cx="1808892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2800" kern="0" dirty="0" err="1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InvestEU</a:t>
              </a:r>
              <a:endParaRPr lang="en-GB" sz="2800" kern="0" dirty="0" smtClean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80000"/>
                </a:lnSpc>
              </a:pPr>
              <a:r>
                <a:rPr lang="en-GB" sz="2800" i="1" kern="0" dirty="0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a glance</a:t>
              </a:r>
              <a:endParaRPr lang="en-US" sz="2800" i="1" dirty="0"/>
            </a:p>
          </p:txBody>
        </p:sp>
        <p:sp>
          <p:nvSpPr>
            <p:cNvPr id="12" name="TextBox 11">
              <a:hlinkClick r:id="" action="ppaction://noaction"/>
              <a:extLst>
                <a:ext uri="{FF2B5EF4-FFF2-40B4-BE49-F238E27FC236}">
                  <a16:creationId xmlns:a16="http://schemas.microsoft.com/office/drawing/2014/main" id="{FBA30FCA-2C21-3243-BA1F-56E601A7467B}"/>
                </a:ext>
              </a:extLst>
            </p:cNvPr>
            <p:cNvSpPr txBox="1"/>
            <p:nvPr/>
          </p:nvSpPr>
          <p:spPr>
            <a:xfrm>
              <a:off x="4015195" y="1841430"/>
              <a:ext cx="515356" cy="93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13" name="Rectangle 12">
              <a:hlinkClick r:id="" action="ppaction://noaction"/>
              <a:extLst>
                <a:ext uri="{FF2B5EF4-FFF2-40B4-BE49-F238E27FC236}">
                  <a16:creationId xmlns:a16="http://schemas.microsoft.com/office/drawing/2014/main" id="{CB958978-407E-6D4E-BA25-9EAFBD7E3E93}"/>
                </a:ext>
              </a:extLst>
            </p:cNvPr>
            <p:cNvSpPr/>
            <p:nvPr/>
          </p:nvSpPr>
          <p:spPr>
            <a:xfrm>
              <a:off x="4761332" y="2062476"/>
              <a:ext cx="1774341" cy="68326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2800" kern="0" dirty="0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EIF’s role </a:t>
              </a:r>
            </a:p>
            <a:p>
              <a:pPr>
                <a:lnSpc>
                  <a:spcPct val="80000"/>
                </a:lnSpc>
              </a:pPr>
              <a:r>
                <a:rPr lang="en-GB" sz="2800" i="1" kern="0" dirty="0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GB" sz="2800" kern="0" dirty="0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kern="0" dirty="0" err="1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InvestEU</a:t>
              </a:r>
              <a:endParaRPr lang="en-US" sz="2800" i="1" kern="0" dirty="0">
                <a:solidFill>
                  <a:srgbClr val="0021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hlinkClick r:id="" action="ppaction://noaction"/>
              <a:extLst>
                <a:ext uri="{FF2B5EF4-FFF2-40B4-BE49-F238E27FC236}">
                  <a16:creationId xmlns:a16="http://schemas.microsoft.com/office/drawing/2014/main" id="{AE64088E-F74C-0E4B-9E65-B8D3035178AA}"/>
                </a:ext>
              </a:extLst>
            </p:cNvPr>
            <p:cNvSpPr txBox="1"/>
            <p:nvPr/>
          </p:nvSpPr>
          <p:spPr>
            <a:xfrm>
              <a:off x="7694854" y="1841430"/>
              <a:ext cx="515356" cy="939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5" name="Rectangle 14">
              <a:hlinkClick r:id="" action="ppaction://noaction"/>
              <a:extLst>
                <a:ext uri="{FF2B5EF4-FFF2-40B4-BE49-F238E27FC236}">
                  <a16:creationId xmlns:a16="http://schemas.microsoft.com/office/drawing/2014/main" id="{344FF0A4-3879-2F43-9B60-F115E5F0F57A}"/>
                </a:ext>
              </a:extLst>
            </p:cNvPr>
            <p:cNvSpPr/>
            <p:nvPr/>
          </p:nvSpPr>
          <p:spPr>
            <a:xfrm>
              <a:off x="8375929" y="2081431"/>
              <a:ext cx="1717173" cy="662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2800" kern="0" dirty="0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</a:t>
              </a:r>
            </a:p>
            <a:p>
              <a:pPr>
                <a:lnSpc>
                  <a:spcPct val="80000"/>
                </a:lnSpc>
              </a:pPr>
              <a:r>
                <a:rPr lang="en-GB" sz="2800" i="1" kern="0" dirty="0" smtClean="0">
                  <a:solidFill>
                    <a:srgbClr val="0021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overview</a:t>
              </a:r>
              <a:endParaRPr lang="en-US" sz="2800" i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98D31C-382E-CE44-92F3-30340657D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256" y="2002972"/>
              <a:ext cx="0" cy="7427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21991E-7738-8441-B7DA-23F1FBF46B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5294" y="1992756"/>
              <a:ext cx="0" cy="7427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5949639-BF66-8741-B343-AC075EEDBB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8389" y="2002972"/>
              <a:ext cx="0" cy="742768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4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 rot="10800000">
            <a:off x="10010769" y="448227"/>
            <a:ext cx="2285993" cy="6619334"/>
            <a:chOff x="2922345" y="6870"/>
            <a:chExt cx="2285993" cy="6619334"/>
          </a:xfrm>
        </p:grpSpPr>
        <p:sp>
          <p:nvSpPr>
            <p:cNvPr id="103" name="Rectangle 102"/>
            <p:cNvSpPr/>
            <p:nvPr/>
          </p:nvSpPr>
          <p:spPr>
            <a:xfrm rot="701859">
              <a:off x="3296586" y="3999361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3" y="4712511"/>
              <a:ext cx="295567" cy="295474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2598">
              <a:off x="3186365" y="1804241"/>
              <a:ext cx="295474" cy="29547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2955696" y="4567674"/>
              <a:ext cx="295474" cy="29547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49" y="2208843"/>
              <a:ext cx="295574" cy="29547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924" y="5266461"/>
              <a:ext cx="295567" cy="29547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635" y="5154043"/>
              <a:ext cx="295474" cy="29547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905" y="5903697"/>
              <a:ext cx="295474" cy="295474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392">
              <a:off x="3659266" y="1425200"/>
              <a:ext cx="295474" cy="295474"/>
            </a:xfrm>
            <a:prstGeom prst="rect">
              <a:avLst/>
            </a:prstGeom>
          </p:spPr>
        </p:pic>
        <p:sp>
          <p:nvSpPr>
            <p:cNvPr id="112" name="Oval 111"/>
            <p:cNvSpPr/>
            <p:nvPr/>
          </p:nvSpPr>
          <p:spPr>
            <a:xfrm>
              <a:off x="2969947" y="2913982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005399" y="3746986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440755" y="1867358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193002" y="3529986"/>
              <a:ext cx="295567" cy="2955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rot="701859">
              <a:off x="4025083" y="917544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rot="20229390">
              <a:off x="3325233" y="2437144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rot="19693590">
              <a:off x="4216801" y="619945"/>
              <a:ext cx="290444" cy="2904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rot="2123655">
              <a:off x="3694642" y="5495480"/>
              <a:ext cx="290444" cy="290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264388" y="4234633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529515" y="4884319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rot="20229390">
              <a:off x="3777158" y="1102588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rot="20229390">
              <a:off x="3894103" y="5639472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rot="19693590">
              <a:off x="3284521" y="4635947"/>
              <a:ext cx="290444" cy="2904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rot="2123655">
              <a:off x="4369091" y="6285921"/>
              <a:ext cx="290444" cy="290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434616" y="1540972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20229390">
              <a:off x="3192089" y="3118312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227139" y="3314095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227139" y="2747650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068695" y="2497302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rot="701859">
              <a:off x="3924737" y="5940714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rot="19383861">
              <a:off x="3285341" y="5308849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2922345" y="4067286"/>
              <a:ext cx="295567" cy="2955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281089" y="5904956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261332" y="169702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3707731" y="5886822"/>
              <a:ext cx="295474" cy="295474"/>
            </a:xfrm>
            <a:prstGeom prst="rect">
              <a:avLst/>
            </a:prstGeom>
          </p:spPr>
        </p:pic>
        <p:sp>
          <p:nvSpPr>
            <p:cNvPr id="137" name="Rectangle 136"/>
            <p:cNvSpPr/>
            <p:nvPr/>
          </p:nvSpPr>
          <p:spPr>
            <a:xfrm rot="1776183">
              <a:off x="3256280" y="3725691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951111" y="3277905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rot="20229390">
              <a:off x="3498142" y="5478426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rot="2123655">
              <a:off x="3470952" y="769307"/>
              <a:ext cx="290444" cy="290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rot="2478014">
              <a:off x="4480934" y="476199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rot="20229390">
              <a:off x="4224024" y="6074015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rot="20229390">
              <a:off x="4565358" y="6335760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645742" y="201902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912771" y="6870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512221" y="258961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3303938" y="4418669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 rot="3204220">
              <a:off x="3529657" y="2041196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3318847" y="1181082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62" y="6240306"/>
              <a:ext cx="295474" cy="295474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92" y="683987"/>
              <a:ext cx="295474" cy="295474"/>
            </a:xfrm>
            <a:prstGeom prst="rect">
              <a:avLst/>
            </a:prstGeom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InvestEU</a:t>
            </a:r>
            <a:r>
              <a:rPr lang="en-US" dirty="0" smtClean="0"/>
              <a:t> at a glance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InvestEU</a:t>
            </a:r>
            <a:r>
              <a:rPr lang="en-US" dirty="0" smtClean="0"/>
              <a:t> Fund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227011" y="1070590"/>
            <a:ext cx="2475816" cy="361139"/>
          </a:xfrm>
        </p:spPr>
        <p:txBody>
          <a:bodyPr/>
          <a:lstStyle/>
          <a:p>
            <a:r>
              <a:rPr lang="en-US" dirty="0" smtClean="0"/>
              <a:t>New finance to boost investment, innovation &amp; job creation in Europe 2021-2027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Segnaposto testo 25">
            <a:extLst>
              <a:ext uri="{FF2B5EF4-FFF2-40B4-BE49-F238E27FC236}">
                <a16:creationId xmlns:a16="http://schemas.microsoft.com/office/drawing/2014/main" id="{751FD670-5666-CF43-8F30-2936EC881E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1116" y="5133851"/>
            <a:ext cx="1809218" cy="486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400" i="1" dirty="0" smtClean="0"/>
              <a:t>EU guarantee </a:t>
            </a:r>
            <a:br>
              <a:rPr lang="en-US" sz="1400" i="1" dirty="0" smtClean="0"/>
            </a:br>
            <a:r>
              <a:rPr lang="en-US" sz="1400" i="1" dirty="0" smtClean="0"/>
              <a:t>to trigger a new </a:t>
            </a:r>
            <a:br>
              <a:rPr lang="en-US" sz="1400" i="1" dirty="0" smtClean="0"/>
            </a:br>
            <a:r>
              <a:rPr lang="en-US" sz="1400" i="1" dirty="0" smtClean="0"/>
              <a:t>wave of investment </a:t>
            </a:r>
            <a:endParaRPr lang="en-US" sz="14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824796" y="6870"/>
            <a:ext cx="3383542" cy="6878064"/>
            <a:chOff x="1824796" y="6870"/>
            <a:chExt cx="3383542" cy="6878064"/>
          </a:xfrm>
        </p:grpSpPr>
        <p:sp>
          <p:nvSpPr>
            <p:cNvPr id="78" name="Rectangle 77"/>
            <p:cNvSpPr/>
            <p:nvPr/>
          </p:nvSpPr>
          <p:spPr>
            <a:xfrm rot="701859">
              <a:off x="3296586" y="3999361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373" y="4712511"/>
              <a:ext cx="295567" cy="29547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72598">
              <a:off x="3186365" y="1804241"/>
              <a:ext cx="295474" cy="29547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2955696" y="4567674"/>
              <a:ext cx="295474" cy="2954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149" y="2208843"/>
              <a:ext cx="295574" cy="2954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924" y="5266461"/>
              <a:ext cx="295567" cy="29547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635" y="5154043"/>
              <a:ext cx="295474" cy="29547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905" y="5903697"/>
              <a:ext cx="295474" cy="29547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392">
              <a:off x="3659266" y="1425200"/>
              <a:ext cx="295474" cy="295474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2969947" y="2913982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005399" y="3746986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440755" y="1867358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193002" y="3529986"/>
              <a:ext cx="295567" cy="2955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701859">
              <a:off x="4025083" y="917544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20229390">
              <a:off x="3325233" y="2437144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19693590">
              <a:off x="4216801" y="619945"/>
              <a:ext cx="290444" cy="2904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rot="2123655">
              <a:off x="3694642" y="5495480"/>
              <a:ext cx="290444" cy="290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264388" y="4234633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29515" y="4884319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20229390">
              <a:off x="3777158" y="1102588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20229390">
              <a:off x="3894103" y="5639472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rot="19693590">
              <a:off x="3284521" y="4635947"/>
              <a:ext cx="290444" cy="2904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rot="2123655">
              <a:off x="4369091" y="6285921"/>
              <a:ext cx="290444" cy="290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434616" y="1540972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rot="20229390">
              <a:off x="3192089" y="3118312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702827" y="3497412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227139" y="2747650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068695" y="2497302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701859">
              <a:off x="3924737" y="5940714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9383861">
              <a:off x="3285341" y="5308849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922345" y="4067286"/>
              <a:ext cx="295567" cy="2955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281089" y="5904956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317049" y="3763928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2517642" y="4043719"/>
              <a:ext cx="295474" cy="295474"/>
            </a:xfrm>
            <a:prstGeom prst="rect">
              <a:avLst/>
            </a:prstGeom>
          </p:spPr>
        </p:pic>
        <p:sp>
          <p:nvSpPr>
            <p:cNvPr id="85" name="Rectangle 84"/>
            <p:cNvSpPr/>
            <p:nvPr/>
          </p:nvSpPr>
          <p:spPr>
            <a:xfrm rot="1776183">
              <a:off x="2689184" y="3780030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951111" y="3277905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123655">
              <a:off x="1824796" y="3679877"/>
              <a:ext cx="290444" cy="290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2478014">
              <a:off x="4480934" y="476199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20229390">
              <a:off x="4224024" y="6074015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20229390">
              <a:off x="4566978" y="6444145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770373" y="6589367"/>
              <a:ext cx="295567" cy="2955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645742" y="201902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912771" y="6870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512221" y="258961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303938" y="4418669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rot="3204220">
              <a:off x="3529657" y="2041196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219478" y="3563466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430" y="6399635"/>
              <a:ext cx="295474" cy="29547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892" y="683987"/>
              <a:ext cx="295474" cy="295474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/>
        </p:nvSpPr>
        <p:spPr>
          <a:xfrm>
            <a:off x="3376356" y="-714414"/>
            <a:ext cx="8502946" cy="8502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962130" y="1521588"/>
            <a:ext cx="333139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 smtClean="0">
                <a:solidFill>
                  <a:schemeClr val="accent2"/>
                </a:solidFill>
              </a:rPr>
              <a:t>€372bn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in investments across: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1" name="Segnaposto testo 25">
            <a:extLst>
              <a:ext uri="{FF2B5EF4-FFF2-40B4-BE49-F238E27FC236}">
                <a16:creationId xmlns:a16="http://schemas.microsoft.com/office/drawing/2014/main" id="{751FD670-5666-CF43-8F30-2936EC881E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09548" y="1147240"/>
            <a:ext cx="2436563" cy="486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To </a:t>
            </a:r>
            <a:r>
              <a:rPr lang="en-US" sz="2000" dirty="0" err="1" smtClean="0">
                <a:solidFill>
                  <a:schemeClr val="accent2"/>
                </a:solidFill>
              </a:rPr>
              <a:t>mobilise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04312" y="2982473"/>
            <a:ext cx="4247035" cy="1708531"/>
            <a:chOff x="5499418" y="4122046"/>
            <a:chExt cx="4247035" cy="1708531"/>
          </a:xfrm>
        </p:grpSpPr>
        <p:sp>
          <p:nvSpPr>
            <p:cNvPr id="62" name="Rounded Rectangle 61"/>
            <p:cNvSpPr/>
            <p:nvPr/>
          </p:nvSpPr>
          <p:spPr>
            <a:xfrm>
              <a:off x="5499418" y="4122046"/>
              <a:ext cx="2043819" cy="7522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lnSpc>
                  <a:spcPct val="90000"/>
                </a:lnSpc>
              </a:pPr>
              <a:r>
                <a:rPr lang="en-US" sz="1400" i="1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Sustainable Infrastructure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702634" y="4122046"/>
              <a:ext cx="2043819" cy="7522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Research, Innovation </a:t>
              </a:r>
              <a:r>
                <a:rPr lang="en-US" sz="140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/>
              </a:r>
              <a:br>
                <a:rPr lang="en-US" sz="140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sz="140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&amp; </a:t>
              </a:r>
              <a:r>
                <a:rPr lang="en-US" sz="1400" i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Digitalisation</a:t>
              </a:r>
              <a:endParaRPr lang="en-US" sz="1400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499418" y="5078280"/>
              <a:ext cx="2043819" cy="7522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Small &amp; Medium Sized Enterprises (SMEs)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7702634" y="5078280"/>
              <a:ext cx="2043819" cy="7522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Social Investment </a:t>
              </a:r>
              <a:r>
                <a:rPr lang="en-US" sz="140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/>
              </a:r>
              <a:br>
                <a:rPr lang="en-US" sz="140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</a:br>
              <a:r>
                <a:rPr lang="en-US" sz="1400" i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&amp; </a:t>
              </a:r>
              <a:r>
                <a:rPr lang="en-US" sz="1400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Skills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55432" y="3202998"/>
            <a:ext cx="1838095" cy="18380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9418" y="3696942"/>
            <a:ext cx="177012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€26.2bn</a:t>
            </a:r>
          </a:p>
          <a:p>
            <a:pPr algn="ctr">
              <a:lnSpc>
                <a:spcPct val="9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InvestEU</a:t>
            </a:r>
            <a:r>
              <a:rPr lang="en-US" sz="1600" b="1" dirty="0" smtClean="0">
                <a:solidFill>
                  <a:schemeClr val="bg1"/>
                </a:solidFill>
              </a:rPr>
              <a:t> Fund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598">
            <a:off x="2656062" y="4358295"/>
            <a:ext cx="295474" cy="295474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379" y="3182425"/>
            <a:ext cx="295567" cy="29547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131642"/>
            <a:ext cx="1026110" cy="1699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/>
          <p:nvPr/>
        </p:nvSpPr>
        <p:spPr>
          <a:xfrm>
            <a:off x="4562495" y="471725"/>
            <a:ext cx="6130668" cy="61306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4528930" y="5154139"/>
            <a:ext cx="1461767" cy="486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/>
              <a:t>Green</a:t>
            </a:r>
            <a:br>
              <a:rPr lang="en-US" sz="1600" b="1" i="1" dirty="0" smtClean="0"/>
            </a:br>
            <a:r>
              <a:rPr lang="en-US" sz="1600" b="1" i="1" dirty="0" smtClean="0"/>
              <a:t>transition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019082" y="6242453"/>
            <a:ext cx="1217494" cy="486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/>
              <a:t>Digital</a:t>
            </a:r>
            <a:br>
              <a:rPr lang="en-US" sz="1600" b="1" i="1" dirty="0" smtClean="0"/>
            </a:br>
            <a:r>
              <a:rPr lang="en-US" sz="1600" b="1" i="1" dirty="0" smtClean="0"/>
              <a:t>transition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8954428" y="5159802"/>
            <a:ext cx="2035675" cy="486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i="1" dirty="0" smtClean="0"/>
              <a:t>Continued</a:t>
            </a:r>
            <a:br>
              <a:rPr lang="en-US" sz="1600" b="1" i="1" dirty="0" smtClean="0"/>
            </a:br>
            <a:r>
              <a:rPr lang="en-US" sz="1600" b="1" i="1" dirty="0" smtClean="0"/>
              <a:t>recovery</a:t>
            </a:r>
          </a:p>
        </p:txBody>
      </p:sp>
      <p:sp>
        <p:nvSpPr>
          <p:cNvPr id="144" name="Isosceles Triangle 143"/>
          <p:cNvSpPr/>
          <p:nvPr/>
        </p:nvSpPr>
        <p:spPr>
          <a:xfrm rot="14107193">
            <a:off x="9105405" y="6117003"/>
            <a:ext cx="137689" cy="11869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/>
          <p:cNvSpPr/>
          <p:nvPr/>
        </p:nvSpPr>
        <p:spPr>
          <a:xfrm rot="18099226">
            <a:off x="6053963" y="6149442"/>
            <a:ext cx="137689" cy="11869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6" y="2620825"/>
            <a:ext cx="5387637" cy="38903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InvestEU</a:t>
            </a:r>
            <a:r>
              <a:rPr lang="en-US" dirty="0" smtClean="0"/>
              <a:t> at a glance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InvestEU</a:t>
            </a:r>
            <a:r>
              <a:rPr lang="en-US" dirty="0" smtClean="0"/>
              <a:t> Fund solution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227011" y="1070590"/>
            <a:ext cx="5053906" cy="361139"/>
          </a:xfrm>
        </p:spPr>
        <p:txBody>
          <a:bodyPr/>
          <a:lstStyle/>
          <a:p>
            <a:r>
              <a:rPr lang="en-US" dirty="0"/>
              <a:t>A simplified guarantee benefiting from multiple resources and implemented by different partners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id="{E03621E4-6DD5-DD46-BA48-437E13E901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011" y="4725988"/>
            <a:ext cx="1392462" cy="92411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i="1" dirty="0" smtClean="0">
                <a:cs typeface="Times New Roman" panose="02020603050405020304" pitchFamily="18" charset="0"/>
              </a:rPr>
              <a:t>&amp; </a:t>
            </a:r>
            <a:r>
              <a:rPr lang="en-US" sz="1400" i="1" dirty="0">
                <a:cs typeface="Times New Roman" panose="02020603050405020304" pitchFamily="18" charset="0"/>
              </a:rPr>
              <a:t>the European Fund for Strategic Investments (EFSI) </a:t>
            </a:r>
            <a:r>
              <a:rPr lang="en-US" sz="1400" i="1" dirty="0" smtClean="0">
                <a:cs typeface="Times New Roman" panose="02020603050405020304" pitchFamily="18" charset="0"/>
              </a:rPr>
              <a:t/>
            </a:r>
            <a:br>
              <a:rPr lang="en-US" sz="1400" i="1" dirty="0" smtClean="0">
                <a:cs typeface="Times New Roman" panose="02020603050405020304" pitchFamily="18" charset="0"/>
              </a:rPr>
            </a:br>
            <a:r>
              <a:rPr lang="en-US" sz="1400" i="1" dirty="0" smtClean="0">
                <a:cs typeface="Times New Roman" panose="02020603050405020304" pitchFamily="18" charset="0"/>
              </a:rPr>
              <a:t>into </a:t>
            </a:r>
            <a:r>
              <a:rPr lang="en-US" sz="1400" i="1" dirty="0">
                <a:cs typeface="Times New Roman" panose="02020603050405020304" pitchFamily="18" charset="0"/>
              </a:rPr>
              <a:t>1 </a:t>
            </a:r>
            <a:r>
              <a:rPr lang="en-US" sz="1400" i="1" dirty="0" smtClean="0">
                <a:cs typeface="Times New Roman" panose="02020603050405020304" pitchFamily="18" charset="0"/>
              </a:rPr>
              <a:t>instrument</a:t>
            </a:r>
            <a:endParaRPr lang="en-US" sz="1400" i="1" dirty="0">
              <a:cs typeface="Times New Roman" panose="02020603050405020304" pitchFamily="18" charset="0"/>
            </a:endParaRPr>
          </a:p>
        </p:txBody>
      </p:sp>
      <p:sp>
        <p:nvSpPr>
          <p:cNvPr id="38" name="Segnaposto testo 26">
            <a:extLst>
              <a:ext uri="{FF2B5EF4-FFF2-40B4-BE49-F238E27FC236}">
                <a16:creationId xmlns:a16="http://schemas.microsoft.com/office/drawing/2014/main" id="{E03621E4-6DD5-DD46-BA48-437E13E901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96751" y="1569527"/>
            <a:ext cx="2715353" cy="776342"/>
          </a:xfrm>
        </p:spPr>
        <p:txBody>
          <a:bodyPr/>
          <a:lstStyle/>
          <a:p>
            <a:pPr marL="0" lvl="0" indent="0" algn="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1400" i="1" dirty="0" smtClean="0">
                <a:solidFill>
                  <a:srgbClr val="002082"/>
                </a:solidFill>
                <a:ea typeface="+mn-ea"/>
                <a:cs typeface="Times New Roman" panose="02020603050405020304" pitchFamily="18" charset="0"/>
              </a:rPr>
              <a:t>The InvestEU Fund is implemented via selected financial partners</a:t>
            </a:r>
            <a:endParaRPr lang="en-GB" sz="1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91200" y="2037806"/>
            <a:ext cx="5441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77952" y="4821545"/>
            <a:ext cx="131083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spc="-30" dirty="0" smtClean="0">
                <a:solidFill>
                  <a:schemeClr val="accent2"/>
                </a:solidFill>
              </a:rPr>
              <a:t>The EIF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38646" y="3311894"/>
            <a:ext cx="16358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i="1" spc="-30" dirty="0" smtClean="0">
                <a:solidFill>
                  <a:schemeClr val="bg1">
                    <a:lumMod val="75000"/>
                  </a:schemeClr>
                </a:solidFill>
              </a:rPr>
              <a:t>Others</a:t>
            </a:r>
            <a:endParaRPr lang="en-US" i="1" spc="-3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2400" spc="-3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0" name="Segnaposto testo 25">
            <a:extLst>
              <a:ext uri="{FF2B5EF4-FFF2-40B4-BE49-F238E27FC236}">
                <a16:creationId xmlns:a16="http://schemas.microsoft.com/office/drawing/2014/main" id="{751FD670-5666-CF43-8F30-2936EC881E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1199" y="2045467"/>
            <a:ext cx="3446713" cy="486918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Resources</a:t>
            </a:r>
            <a:endParaRPr lang="en-US" sz="2400" b="1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462445" y="2037806"/>
            <a:ext cx="5549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egnaposto testo 25">
            <a:extLst>
              <a:ext uri="{FF2B5EF4-FFF2-40B4-BE49-F238E27FC236}">
                <a16:creationId xmlns:a16="http://schemas.microsoft.com/office/drawing/2014/main" id="{751FD670-5666-CF43-8F30-2936EC881E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576542" y="2045467"/>
            <a:ext cx="3446713" cy="486918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0" indent="0" algn="r">
              <a:buNone/>
            </a:pPr>
            <a:r>
              <a:rPr lang="en-US" sz="2400" b="1" dirty="0" smtClean="0"/>
              <a:t>Specialist partners</a:t>
            </a:r>
            <a:endParaRPr lang="en-US" sz="2400" b="1" dirty="0"/>
          </a:p>
        </p:txBody>
      </p:sp>
      <p:sp>
        <p:nvSpPr>
          <p:cNvPr id="34" name="Segnaposto testo 26">
            <a:extLst>
              <a:ext uri="{FF2B5EF4-FFF2-40B4-BE49-F238E27FC236}">
                <a16:creationId xmlns:a16="http://schemas.microsoft.com/office/drawing/2014/main" id="{E03621E4-6DD5-DD46-BA48-437E13E901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7011" y="3616593"/>
            <a:ext cx="1392462" cy="56276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spc="-150" dirty="0" smtClean="0">
                <a:solidFill>
                  <a:srgbClr val="FE59FB"/>
                </a:solidFill>
                <a:cs typeface="Times New Roman" panose="02020603050405020304" pitchFamily="18" charset="0"/>
              </a:rPr>
              <a:t>13</a:t>
            </a:r>
            <a:endParaRPr lang="en-US" sz="3600" spc="-150" dirty="0">
              <a:solidFill>
                <a:srgbClr val="FE59FB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id="{E03621E4-6DD5-DD46-BA48-437E13E901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4925" y="4093709"/>
            <a:ext cx="1392462" cy="5627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i="1" spc="-15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EU financial instruments</a:t>
            </a:r>
            <a:endParaRPr lang="en-US" sz="2400" i="1" spc="-15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96787" y="4082639"/>
            <a:ext cx="2198426" cy="8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€26.2bn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InvestEU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Fund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10933202" y="4225291"/>
            <a:ext cx="546639" cy="546639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756935" y="5756132"/>
            <a:ext cx="14803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spc="-30" dirty="0" smtClean="0">
                <a:solidFill>
                  <a:schemeClr val="accent3"/>
                </a:solidFill>
              </a:rPr>
              <a:t>The EIB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19171083"/>
              </p:ext>
            </p:extLst>
          </p:nvPr>
        </p:nvGraphicFramePr>
        <p:xfrm>
          <a:off x="7218477" y="3180503"/>
          <a:ext cx="4156548" cy="277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7047119" y="4566942"/>
            <a:ext cx="2231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189219" y="4481359"/>
            <a:ext cx="178419" cy="178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449787" y="4249002"/>
            <a:ext cx="102624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150" sz="2400" b="1" spc="-30" dirty="0">
                <a:solidFill>
                  <a:schemeClr val="bg1"/>
                </a:solidFill>
              </a:rPr>
              <a:t>€</a:t>
            </a:r>
            <a:r>
              <a:rPr lang="en-US" sz="2400" b="1" spc="-30" dirty="0" smtClean="0">
                <a:solidFill>
                  <a:schemeClr val="bg1"/>
                </a:solidFill>
              </a:rPr>
              <a:t>11bn </a:t>
            </a:r>
            <a:endParaRPr lang="en-US" sz="2400" b="1" spc="-3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490" y="5038678"/>
            <a:ext cx="99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150" sz="2000" spc="-30" dirty="0">
                <a:solidFill>
                  <a:schemeClr val="bg1"/>
                </a:solidFill>
              </a:rPr>
              <a:t>€</a:t>
            </a:r>
            <a:r>
              <a:rPr lang="en-US" sz="2000" spc="-30" dirty="0">
                <a:solidFill>
                  <a:schemeClr val="bg1"/>
                </a:solidFill>
              </a:rPr>
              <a:t>8.65bn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48857" y="4067484"/>
            <a:ext cx="991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150" sz="2000" spc="-30" dirty="0" smtClean="0">
                <a:solidFill>
                  <a:schemeClr val="bg1"/>
                </a:solidFill>
              </a:rPr>
              <a:t>€</a:t>
            </a:r>
            <a:r>
              <a:rPr lang="en-US" sz="2000" spc="-30" dirty="0" smtClean="0">
                <a:solidFill>
                  <a:schemeClr val="bg1"/>
                </a:solidFill>
              </a:rPr>
              <a:t>6.55bn</a:t>
            </a:r>
            <a:endParaRPr lang="en-US" sz="2000" spc="-3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0386204" y="4566942"/>
            <a:ext cx="767751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6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EIF x </a:t>
            </a:r>
            <a:r>
              <a:rPr lang="en-US" dirty="0" err="1" smtClean="0"/>
              <a:t>InvestEU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EIF x </a:t>
            </a:r>
            <a:r>
              <a:rPr lang="en-US" dirty="0" err="1" smtClean="0"/>
              <a:t>InvestEU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27011" y="1070590"/>
            <a:ext cx="3628997" cy="361139"/>
          </a:xfrm>
        </p:spPr>
        <p:txBody>
          <a:bodyPr/>
          <a:lstStyle/>
          <a:p>
            <a:r>
              <a:rPr lang="en-US" dirty="0" smtClean="0"/>
              <a:t>Achieve </a:t>
            </a:r>
            <a:r>
              <a:rPr lang="en-US" dirty="0" err="1" smtClean="0"/>
              <a:t>InvestEU</a:t>
            </a:r>
            <a:r>
              <a:rPr lang="en-US" dirty="0" smtClean="0"/>
              <a:t> ambitions in the area of SME finance and beyond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49" y="492982"/>
            <a:ext cx="6652151" cy="6189543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227011" y="2527907"/>
            <a:ext cx="799131" cy="799131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86495" y="2840807"/>
            <a:ext cx="46483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18099" y="3215757"/>
            <a:ext cx="1955800" cy="11726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Aiming to </a:t>
            </a:r>
            <a:r>
              <a:rPr lang="en-US" sz="1600" dirty="0" err="1">
                <a:solidFill>
                  <a:schemeClr val="accent2"/>
                </a:solidFill>
              </a:rPr>
              <a:t>m</a:t>
            </a:r>
            <a:r>
              <a:rPr lang="en-US" sz="1600" dirty="0" err="1" smtClean="0">
                <a:solidFill>
                  <a:schemeClr val="accent2"/>
                </a:solidFill>
              </a:rPr>
              <a:t>obilise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4400" b="1" dirty="0" smtClean="0">
                <a:solidFill>
                  <a:schemeClr val="accent2"/>
                </a:solidFill>
              </a:rPr>
              <a:t>€145</a:t>
            </a:r>
            <a:r>
              <a:rPr lang="en-US" sz="4400" b="1" spc="-150" dirty="0" smtClean="0">
                <a:solidFill>
                  <a:schemeClr val="accent2"/>
                </a:solidFill>
              </a:rPr>
              <a:t>b</a:t>
            </a:r>
            <a:r>
              <a:rPr lang="en-US" sz="4400" b="1" dirty="0" smtClean="0">
                <a:solidFill>
                  <a:schemeClr val="accent2"/>
                </a:solidFill>
              </a:rPr>
              <a:t>n </a:t>
            </a:r>
            <a:r>
              <a:rPr lang="en-US" sz="1600" dirty="0" smtClean="0">
                <a:solidFill>
                  <a:schemeClr val="accent2"/>
                </a:solidFill>
              </a:rPr>
              <a:t>in investments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337" y="3327038"/>
            <a:ext cx="19674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€11bn</a:t>
            </a:r>
          </a:p>
          <a:p>
            <a:pPr>
              <a:lnSpc>
                <a:spcPct val="90000"/>
              </a:lnSpc>
            </a:pPr>
            <a:r>
              <a:rPr lang="en-US" sz="1400" dirty="0" err="1" smtClean="0"/>
              <a:t>InvestEU</a:t>
            </a:r>
            <a:r>
              <a:rPr lang="en-US" sz="1400" dirty="0" smtClean="0"/>
              <a:t> Fund</a:t>
            </a:r>
          </a:p>
          <a:p>
            <a:pPr>
              <a:lnSpc>
                <a:spcPct val="90000"/>
              </a:lnSpc>
            </a:pPr>
            <a:r>
              <a:rPr lang="en-US" sz="1400" i="1" dirty="0" smtClean="0"/>
              <a:t>deployed by the EIF</a:t>
            </a:r>
          </a:p>
          <a:p>
            <a:pPr>
              <a:lnSpc>
                <a:spcPct val="90000"/>
              </a:lnSpc>
            </a:pPr>
            <a:endParaRPr lang="en-US" sz="1400" i="1" dirty="0" smtClean="0"/>
          </a:p>
          <a:p>
            <a:pPr>
              <a:lnSpc>
                <a:spcPct val="90000"/>
              </a:lnSpc>
            </a:pPr>
            <a:r>
              <a:rPr lang="en-US" sz="1400" i="1" dirty="0"/>
              <a:t>a</a:t>
            </a:r>
            <a:r>
              <a:rPr lang="en-US" sz="1400" i="1" dirty="0" smtClean="0"/>
              <a:t>ttracting private investments through guarantee and equity risk sharing instruments </a:t>
            </a:r>
            <a:endParaRPr lang="en-US" sz="1400" i="1" dirty="0"/>
          </a:p>
        </p:txBody>
      </p:sp>
      <p:sp>
        <p:nvSpPr>
          <p:cNvPr id="37" name="Rectangle 36"/>
          <p:cNvSpPr/>
          <p:nvPr/>
        </p:nvSpPr>
        <p:spPr>
          <a:xfrm>
            <a:off x="9863369" y="2885503"/>
            <a:ext cx="18043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SMEs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863369" y="3531243"/>
            <a:ext cx="17338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Small mid-caps</a:t>
            </a: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accent2"/>
                </a:solidFill>
              </a:rPr>
              <a:t>&amp; mid-caps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36210" y="2475202"/>
            <a:ext cx="19665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/>
              <a:t>New finance for:</a:t>
            </a:r>
            <a:endParaRPr lang="en-US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778979" y="2840807"/>
            <a:ext cx="464839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931651" y="3505776"/>
            <a:ext cx="1495718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863369" y="4232383"/>
            <a:ext cx="17338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Infrastructure</a:t>
            </a:r>
          </a:p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chemeClr val="accent2"/>
                </a:solidFill>
              </a:rPr>
              <a:t>projects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931651" y="4206916"/>
            <a:ext cx="1495718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863369" y="4911570"/>
            <a:ext cx="1733861" cy="34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Individuals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931651" y="4901799"/>
            <a:ext cx="1495718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/>
        </p:nvSpPr>
        <p:spPr>
          <a:xfrm rot="3834385">
            <a:off x="2726115" y="3724978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6" name="Rectangle 185"/>
          <p:cNvSpPr/>
          <p:nvPr/>
        </p:nvSpPr>
        <p:spPr>
          <a:xfrm rot="1325748">
            <a:off x="2964973" y="4335285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7" name="Rectangle 186"/>
          <p:cNvSpPr/>
          <p:nvPr/>
        </p:nvSpPr>
        <p:spPr>
          <a:xfrm rot="1523320">
            <a:off x="3553927" y="5458428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8" name="Rectangle 187"/>
          <p:cNvSpPr/>
          <p:nvPr/>
        </p:nvSpPr>
        <p:spPr>
          <a:xfrm rot="1495942">
            <a:off x="2798716" y="2609652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9" name="Rectangle 188"/>
          <p:cNvSpPr/>
          <p:nvPr/>
        </p:nvSpPr>
        <p:spPr>
          <a:xfrm rot="701859">
            <a:off x="4165748" y="6100995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90" name="Rectangle 189"/>
          <p:cNvSpPr/>
          <p:nvPr/>
        </p:nvSpPr>
        <p:spPr>
          <a:xfrm rot="6606326">
            <a:off x="3224061" y="1727967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2467497" cy="188208"/>
          </a:xfrm>
        </p:spPr>
        <p:txBody>
          <a:bodyPr/>
          <a:lstStyle/>
          <a:p>
            <a:r>
              <a:rPr lang="en-US" dirty="0"/>
              <a:t>EIF x </a:t>
            </a:r>
            <a:r>
              <a:rPr lang="en-US" dirty="0" err="1" smtClean="0"/>
              <a:t>InvestEU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014" y="516928"/>
            <a:ext cx="3125830" cy="506414"/>
          </a:xfrm>
        </p:spPr>
        <p:txBody>
          <a:bodyPr/>
          <a:lstStyle/>
          <a:p>
            <a:r>
              <a:rPr lang="en-US" dirty="0" smtClean="0"/>
              <a:t>Investment approach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27011" y="1649293"/>
            <a:ext cx="2674315" cy="361139"/>
          </a:xfrm>
        </p:spPr>
        <p:txBody>
          <a:bodyPr/>
          <a:lstStyle/>
          <a:p>
            <a:r>
              <a:rPr lang="en-US" dirty="0" err="1"/>
              <a:t>Mobilising</a:t>
            </a:r>
            <a:r>
              <a:rPr lang="en-US" dirty="0"/>
              <a:t> private resources through risk sharing instruments</a:t>
            </a:r>
            <a:br>
              <a:rPr lang="en-US" dirty="0"/>
            </a:br>
            <a:r>
              <a:rPr lang="en-US" dirty="0"/>
              <a:t>and support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332" y="1970615"/>
            <a:ext cx="295567" cy="295474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13">
            <a:off x="9398138" y="4790953"/>
            <a:ext cx="295474" cy="295474"/>
          </a:xfrm>
          <a:prstGeom prst="rect">
            <a:avLst/>
          </a:prstGeom>
        </p:spPr>
      </p:pic>
      <p:sp>
        <p:nvSpPr>
          <p:cNvPr id="111" name="Oval 110"/>
          <p:cNvSpPr/>
          <p:nvPr/>
        </p:nvSpPr>
        <p:spPr>
          <a:xfrm>
            <a:off x="9850557" y="3512279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602766" y="1613450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9093588" y="4679337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9584726" y="4113908"/>
            <a:ext cx="295567" cy="2955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5" name="Oval 114"/>
          <p:cNvSpPr/>
          <p:nvPr/>
        </p:nvSpPr>
        <p:spPr>
          <a:xfrm>
            <a:off x="8494647" y="5350313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667258" y="5083450"/>
            <a:ext cx="295567" cy="2955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944867" y="5576910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9256861" y="5719664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9172308" y="4275370"/>
            <a:ext cx="295567" cy="2955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9404644" y="3630148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768154" y="4873696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97" y="3317795"/>
            <a:ext cx="295474" cy="295474"/>
          </a:xfrm>
          <a:prstGeom prst="rect">
            <a:avLst/>
          </a:prstGeom>
        </p:spPr>
      </p:pic>
      <p:sp>
        <p:nvSpPr>
          <p:cNvPr id="123" name="Oval 122"/>
          <p:cNvSpPr/>
          <p:nvPr/>
        </p:nvSpPr>
        <p:spPr>
          <a:xfrm>
            <a:off x="9110608" y="3911675"/>
            <a:ext cx="295567" cy="295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9172308" y="3101476"/>
            <a:ext cx="295567" cy="2955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9081325" y="3744770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9153718" y="3554760"/>
            <a:ext cx="295567" cy="2955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086902" y="4086870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8962825" y="2551999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9162658" y="2806370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8939771" y="2239030"/>
            <a:ext cx="295567" cy="2955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2113">
            <a:off x="9388167" y="2587769"/>
            <a:ext cx="295474" cy="295474"/>
          </a:xfrm>
          <a:prstGeom prst="rect">
            <a:avLst/>
          </a:prstGeom>
        </p:spPr>
      </p:pic>
      <p:sp>
        <p:nvSpPr>
          <p:cNvPr id="163" name="Oval 162"/>
          <p:cNvSpPr/>
          <p:nvPr/>
        </p:nvSpPr>
        <p:spPr>
          <a:xfrm>
            <a:off x="9439984" y="2920935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7963438" y="1292024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8903008" y="4445310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813510" y="1798125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9109077" y="5128261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9573076" y="3178358"/>
            <a:ext cx="295567" cy="295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9237156" y="2365925"/>
            <a:ext cx="295567" cy="295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598">
            <a:off x="2957401" y="4719198"/>
            <a:ext cx="295474" cy="29547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8" y="5512785"/>
            <a:ext cx="295574" cy="295474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5" y="2535658"/>
            <a:ext cx="295474" cy="295474"/>
          </a:xfrm>
          <a:prstGeom prst="rect">
            <a:avLst/>
          </a:prstGeom>
        </p:spPr>
      </p:pic>
      <p:sp>
        <p:nvSpPr>
          <p:cNvPr id="134" name="Rectangle 133"/>
          <p:cNvSpPr/>
          <p:nvPr/>
        </p:nvSpPr>
        <p:spPr>
          <a:xfrm rot="701859">
            <a:off x="3115181" y="2803434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35" name="Rectangle 134"/>
          <p:cNvSpPr/>
          <p:nvPr/>
        </p:nvSpPr>
        <p:spPr>
          <a:xfrm rot="20229390">
            <a:off x="3524577" y="4707243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36" name="Rectangle 135"/>
          <p:cNvSpPr/>
          <p:nvPr/>
        </p:nvSpPr>
        <p:spPr>
          <a:xfrm rot="198203">
            <a:off x="3095144" y="4306793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37" name="Rectangle 136"/>
          <p:cNvSpPr/>
          <p:nvPr/>
        </p:nvSpPr>
        <p:spPr>
          <a:xfrm rot="19693590">
            <a:off x="2421510" y="3125658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38" name="Rectangle 137"/>
          <p:cNvSpPr/>
          <p:nvPr/>
        </p:nvSpPr>
        <p:spPr>
          <a:xfrm rot="2123655">
            <a:off x="3719625" y="2541189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39" name="Rectangle 138"/>
          <p:cNvSpPr/>
          <p:nvPr/>
        </p:nvSpPr>
        <p:spPr>
          <a:xfrm rot="20229390">
            <a:off x="2656430" y="2810348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0" name="Rectangle 139"/>
          <p:cNvSpPr/>
          <p:nvPr/>
        </p:nvSpPr>
        <p:spPr>
          <a:xfrm rot="701859">
            <a:off x="2720938" y="4478442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1" name="Rectangle 140"/>
          <p:cNvSpPr/>
          <p:nvPr/>
        </p:nvSpPr>
        <p:spPr>
          <a:xfrm rot="17590897">
            <a:off x="2486014" y="3705505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2" name="Rectangle 141"/>
          <p:cNvSpPr/>
          <p:nvPr/>
        </p:nvSpPr>
        <p:spPr>
          <a:xfrm rot="1776183">
            <a:off x="4873898" y="1283458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3" name="Rectangle 142"/>
          <p:cNvSpPr/>
          <p:nvPr/>
        </p:nvSpPr>
        <p:spPr>
          <a:xfrm rot="2123655">
            <a:off x="2751786" y="3267664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4" name="Rectangle 143"/>
          <p:cNvSpPr/>
          <p:nvPr/>
        </p:nvSpPr>
        <p:spPr>
          <a:xfrm>
            <a:off x="3561601" y="2808295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45" name="Rectangle 144"/>
          <p:cNvSpPr/>
          <p:nvPr/>
        </p:nvSpPr>
        <p:spPr>
          <a:xfrm>
            <a:off x="3100294" y="5094938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18" y="3529565"/>
            <a:ext cx="295474" cy="29547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57" y="2419612"/>
            <a:ext cx="295474" cy="295474"/>
          </a:xfrm>
          <a:prstGeom prst="rect">
            <a:avLst/>
          </a:prstGeom>
        </p:spPr>
      </p:pic>
      <p:sp>
        <p:nvSpPr>
          <p:cNvPr id="149" name="Rectangle 148"/>
          <p:cNvSpPr/>
          <p:nvPr/>
        </p:nvSpPr>
        <p:spPr>
          <a:xfrm rot="1325748">
            <a:off x="3335394" y="5388997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0" name="Rectangle 149"/>
          <p:cNvSpPr/>
          <p:nvPr/>
        </p:nvSpPr>
        <p:spPr>
          <a:xfrm rot="19693590">
            <a:off x="3394260" y="2149238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518">
            <a:off x="3953173" y="841696"/>
            <a:ext cx="295474" cy="295474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587">
            <a:off x="2821391" y="2142402"/>
            <a:ext cx="295574" cy="295474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 rot="1523320">
            <a:off x="5069409" y="1180143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4" name="Rectangle 153"/>
          <p:cNvSpPr/>
          <p:nvPr/>
        </p:nvSpPr>
        <p:spPr>
          <a:xfrm rot="1523320">
            <a:off x="2601415" y="4878751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5" name="Rectangle 154"/>
          <p:cNvSpPr/>
          <p:nvPr/>
        </p:nvSpPr>
        <p:spPr>
          <a:xfrm rot="1523320">
            <a:off x="3401083" y="4393364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6" name="Rectangle 155"/>
          <p:cNvSpPr/>
          <p:nvPr/>
        </p:nvSpPr>
        <p:spPr>
          <a:xfrm rot="21041459">
            <a:off x="4762308" y="5848128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7" name="Rectangle 156"/>
          <p:cNvSpPr/>
          <p:nvPr/>
        </p:nvSpPr>
        <p:spPr>
          <a:xfrm rot="1521811">
            <a:off x="3659829" y="4362756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58" name="Rectangle 157"/>
          <p:cNvSpPr/>
          <p:nvPr/>
        </p:nvSpPr>
        <p:spPr>
          <a:xfrm rot="1325748">
            <a:off x="2724689" y="4091898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9" name="Oval 98"/>
          <p:cNvSpPr/>
          <p:nvPr/>
        </p:nvSpPr>
        <p:spPr>
          <a:xfrm>
            <a:off x="8273019" y="5668987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02" y="1337609"/>
            <a:ext cx="295567" cy="29547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26" y="5808259"/>
            <a:ext cx="295567" cy="295474"/>
          </a:xfrm>
          <a:prstGeom prst="rect">
            <a:avLst/>
          </a:prstGeom>
        </p:spPr>
      </p:pic>
      <p:sp>
        <p:nvSpPr>
          <p:cNvPr id="102" name="Oval 101"/>
          <p:cNvSpPr/>
          <p:nvPr/>
        </p:nvSpPr>
        <p:spPr>
          <a:xfrm>
            <a:off x="8028020" y="5792764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120244" y="1207490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295101" y="1082892"/>
            <a:ext cx="295567" cy="2955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961041" y="5963014"/>
            <a:ext cx="295567" cy="2955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1325748">
            <a:off x="3065728" y="1890626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08" name="Rectangle 107"/>
          <p:cNvSpPr/>
          <p:nvPr/>
        </p:nvSpPr>
        <p:spPr>
          <a:xfrm rot="18275388">
            <a:off x="3621717" y="5624635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250">
            <a:off x="3972036" y="5719709"/>
            <a:ext cx="295474" cy="295474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03" y="1589098"/>
            <a:ext cx="295474" cy="295474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 rot="19693590">
            <a:off x="3643936" y="1440680"/>
            <a:ext cx="290444" cy="2904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0" name="Rectangle 169"/>
          <p:cNvSpPr/>
          <p:nvPr/>
        </p:nvSpPr>
        <p:spPr>
          <a:xfrm rot="3008357">
            <a:off x="4281517" y="5882198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1" name="Rectangle 170"/>
          <p:cNvSpPr/>
          <p:nvPr/>
        </p:nvSpPr>
        <p:spPr>
          <a:xfrm rot="2123655">
            <a:off x="3468661" y="1292259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3" name="Rectangle 172"/>
          <p:cNvSpPr/>
          <p:nvPr/>
        </p:nvSpPr>
        <p:spPr>
          <a:xfrm rot="1325748">
            <a:off x="3735107" y="1103076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4" name="Oval 173"/>
          <p:cNvSpPr/>
          <p:nvPr/>
        </p:nvSpPr>
        <p:spPr>
          <a:xfrm>
            <a:off x="7678197" y="6110674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415773" y="6248265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3859712" y="5826630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95" y="6042511"/>
            <a:ext cx="295474" cy="295474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2598">
            <a:off x="4275156" y="6272672"/>
            <a:ext cx="295474" cy="295474"/>
          </a:xfrm>
          <a:prstGeom prst="rect">
            <a:avLst/>
          </a:prstGeom>
        </p:spPr>
      </p:pic>
      <p:sp>
        <p:nvSpPr>
          <p:cNvPr id="179" name="Rectangle 178"/>
          <p:cNvSpPr/>
          <p:nvPr/>
        </p:nvSpPr>
        <p:spPr>
          <a:xfrm rot="701859">
            <a:off x="4223078" y="681263"/>
            <a:ext cx="290444" cy="290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0" name="Rectangle 179"/>
          <p:cNvSpPr/>
          <p:nvPr/>
        </p:nvSpPr>
        <p:spPr>
          <a:xfrm rot="2123655">
            <a:off x="4576317" y="6333617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81" name="Oval 180"/>
          <p:cNvSpPr/>
          <p:nvPr/>
        </p:nvSpPr>
        <p:spPr>
          <a:xfrm>
            <a:off x="8024505" y="952866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58" y="545969"/>
            <a:ext cx="295474" cy="295474"/>
          </a:xfrm>
          <a:prstGeom prst="rect">
            <a:avLst/>
          </a:prstGeom>
        </p:spPr>
      </p:pic>
      <p:sp>
        <p:nvSpPr>
          <p:cNvPr id="183" name="Oval 182"/>
          <p:cNvSpPr/>
          <p:nvPr/>
        </p:nvSpPr>
        <p:spPr>
          <a:xfrm>
            <a:off x="7876721" y="689331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678197" y="771668"/>
            <a:ext cx="295567" cy="295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881564" y="333627"/>
            <a:ext cx="6428872" cy="6428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5998" y="0"/>
            <a:ext cx="0" cy="68580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5402002" y="1109600"/>
            <a:ext cx="1399779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Innovation &amp; </a:t>
            </a:r>
            <a:r>
              <a:rPr lang="en-US" sz="1300" i="1" dirty="0" err="1" smtClean="0">
                <a:solidFill>
                  <a:srgbClr val="FFFFFF"/>
                </a:solidFill>
                <a:cs typeface="Times New Roman" panose="02020603050405020304" pitchFamily="18" charset="0"/>
              </a:rPr>
              <a:t>Digitalisation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5402002" y="1918347"/>
            <a:ext cx="1399779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Growth &amp; Competitiveness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402002" y="2727094"/>
            <a:ext cx="1399779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Climate &amp; Sustainability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5402002" y="3535841"/>
            <a:ext cx="1399779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Social Impact</a:t>
            </a:r>
            <a:b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</a:b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&amp; Inclusion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02002" y="4344588"/>
            <a:ext cx="1399779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300" i="1" dirty="0"/>
              <a:t>Culture &amp; </a:t>
            </a:r>
            <a:br>
              <a:rPr lang="en-US" sz="1300" i="1" dirty="0"/>
            </a:br>
            <a:r>
              <a:rPr lang="en-US" sz="1300" i="1" dirty="0"/>
              <a:t>Creativity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402002" y="5153334"/>
            <a:ext cx="1399779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300" i="1" dirty="0"/>
              <a:t>Skills &amp; </a:t>
            </a:r>
            <a:br>
              <a:rPr lang="en-US" sz="1300" i="1" dirty="0"/>
            </a:br>
            <a:r>
              <a:rPr lang="en-US" sz="1300" i="1" dirty="0"/>
              <a:t>Education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1316" y="464599"/>
            <a:ext cx="11877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Thematic focus</a:t>
            </a:r>
            <a:endParaRPr lang="en-US" sz="1200" i="1" dirty="0"/>
          </a:p>
        </p:txBody>
      </p:sp>
      <p:sp>
        <p:nvSpPr>
          <p:cNvPr id="106" name="Rectangle 105"/>
          <p:cNvSpPr/>
          <p:nvPr/>
        </p:nvSpPr>
        <p:spPr>
          <a:xfrm>
            <a:off x="5188401" y="5988907"/>
            <a:ext cx="1815194" cy="6832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E59FB"/>
                </a:solidFill>
              </a:rPr>
              <a:t>Capacity building</a:t>
            </a:r>
            <a:endParaRPr lang="en-US" sz="2400" b="1" dirty="0">
              <a:solidFill>
                <a:srgbClr val="FE59FB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8924" y="3353734"/>
            <a:ext cx="1705915" cy="3877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E59FB"/>
                </a:solidFill>
              </a:rPr>
              <a:t>Guarantees</a:t>
            </a:r>
            <a:endParaRPr lang="en-US" sz="2400" b="1" dirty="0">
              <a:solidFill>
                <a:srgbClr val="FE59F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0626" y="3353734"/>
            <a:ext cx="1069147" cy="3877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E59FB"/>
                </a:solidFill>
              </a:rPr>
              <a:t>Equity</a:t>
            </a:r>
            <a:endParaRPr lang="en-US" sz="2400" b="1" dirty="0">
              <a:solidFill>
                <a:srgbClr val="FE59FB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 rot="19185850">
            <a:off x="2052988" y="3398934"/>
            <a:ext cx="290444" cy="290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95" name="Rectangle 194"/>
          <p:cNvSpPr/>
          <p:nvPr/>
        </p:nvSpPr>
        <p:spPr>
          <a:xfrm rot="2123655">
            <a:off x="2258590" y="4197714"/>
            <a:ext cx="290444" cy="290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7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255238" y="3695807"/>
            <a:ext cx="1829268" cy="361139"/>
          </a:xfrm>
        </p:spPr>
        <p:txBody>
          <a:bodyPr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&amp;</a:t>
            </a:r>
            <a:r>
              <a:rPr lang="en-US" sz="1200" i="1" dirty="0" smtClean="0">
                <a:solidFill>
                  <a:schemeClr val="tx1"/>
                </a:solidFill>
              </a:rPr>
              <a:t> counter guarantees for banks &amp; micro-finance lenders for lending to SMEs, small mid-caps, mid-caps &amp; individuals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9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91556" y="3695807"/>
            <a:ext cx="1805383" cy="361139"/>
          </a:xfrm>
        </p:spPr>
        <p:txBody>
          <a:bodyPr/>
          <a:lstStyle/>
          <a:p>
            <a:pPr algn="ctr"/>
            <a:r>
              <a:rPr lang="en-US" sz="1200" i="1" dirty="0">
                <a:solidFill>
                  <a:schemeClr val="tx1"/>
                </a:solidFill>
              </a:rPr>
              <a:t>i</a:t>
            </a:r>
            <a:r>
              <a:rPr lang="en-US" sz="1200" i="1" dirty="0" smtClean="0">
                <a:solidFill>
                  <a:schemeClr val="tx1"/>
                </a:solidFill>
              </a:rPr>
              <a:t>nvestments in private equity, venture capital &amp; climate &amp; infrastructure funds to back start ups, scale-ups and projects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2066" y="3961775"/>
            <a:ext cx="2167558" cy="1229473"/>
            <a:chOff x="-141143" y="3890703"/>
            <a:chExt cx="2167558" cy="1229473"/>
          </a:xfrm>
        </p:grpSpPr>
        <p:grpSp>
          <p:nvGrpSpPr>
            <p:cNvPr id="3" name="Group 2"/>
            <p:cNvGrpSpPr/>
            <p:nvPr/>
          </p:nvGrpSpPr>
          <p:grpSpPr>
            <a:xfrm rot="16200000">
              <a:off x="162999" y="3586561"/>
              <a:ext cx="1229473" cy="1837757"/>
              <a:chOff x="622294" y="4866402"/>
              <a:chExt cx="1229473" cy="1837757"/>
            </a:xfrm>
          </p:grpSpPr>
          <p:sp>
            <p:nvSpPr>
              <p:cNvPr id="91" name="Rectangle 90"/>
              <p:cNvSpPr/>
              <p:nvPr/>
            </p:nvSpPr>
            <p:spPr>
              <a:xfrm rot="701859">
                <a:off x="1318412" y="4920572"/>
                <a:ext cx="290444" cy="290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20229390">
                <a:off x="1289740" y="5331299"/>
                <a:ext cx="290444" cy="290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9693590">
                <a:off x="957297" y="5870111"/>
                <a:ext cx="290444" cy="2904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2123655">
                <a:off x="1561323" y="4866402"/>
                <a:ext cx="290444" cy="290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72598">
                <a:off x="1172852" y="5136000"/>
                <a:ext cx="295474" cy="295474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209711">
                <a:off x="622294" y="6408685"/>
                <a:ext cx="295474" cy="295474"/>
              </a:xfrm>
              <a:prstGeom prst="rect">
                <a:avLst/>
              </a:prstGeom>
            </p:spPr>
          </p:pic>
          <p:sp>
            <p:nvSpPr>
              <p:cNvPr id="107" name="Rectangle 106"/>
              <p:cNvSpPr/>
              <p:nvPr/>
            </p:nvSpPr>
            <p:spPr>
              <a:xfrm rot="2101681">
                <a:off x="991684" y="4918661"/>
                <a:ext cx="290444" cy="290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701859">
                <a:off x="819554" y="4997365"/>
                <a:ext cx="290444" cy="290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70772">
                <a:off x="750684" y="5754227"/>
                <a:ext cx="295474" cy="295474"/>
              </a:xfrm>
              <a:prstGeom prst="rect">
                <a:avLst/>
              </a:prstGeom>
            </p:spPr>
          </p:pic>
          <p:sp>
            <p:nvSpPr>
              <p:cNvPr id="115" name="Rectangle 114"/>
              <p:cNvSpPr/>
              <p:nvPr/>
            </p:nvSpPr>
            <p:spPr>
              <a:xfrm rot="2403603">
                <a:off x="1386829" y="5479949"/>
                <a:ext cx="290444" cy="2904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891840">
                <a:off x="835304" y="5334362"/>
                <a:ext cx="290444" cy="290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19125951">
                <a:off x="1113278" y="5586922"/>
                <a:ext cx="290444" cy="290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Rectangle 125"/>
            <p:cNvSpPr/>
            <p:nvPr/>
          </p:nvSpPr>
          <p:spPr>
            <a:xfrm rot="15659993">
              <a:off x="1117080" y="4796394"/>
              <a:ext cx="290444" cy="290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18977605">
              <a:off x="1735971" y="4794338"/>
              <a:ext cx="290444" cy="290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rot="14293590">
              <a:off x="530021" y="4805616"/>
              <a:ext cx="290444" cy="2904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014" y="517659"/>
            <a:ext cx="6783386" cy="1025831"/>
          </a:xfrm>
        </p:spPr>
        <p:txBody>
          <a:bodyPr/>
          <a:lstStyle/>
          <a:p>
            <a:r>
              <a:rPr lang="en-US" dirty="0" smtClean="0"/>
              <a:t>A range of products targeting different policy areas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-118733" y="5054244"/>
            <a:ext cx="7288553" cy="60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27941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4421182" y="205114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Innovation &amp; </a:t>
            </a:r>
            <a:r>
              <a:rPr lang="en-US" sz="1300" i="1" dirty="0" err="1" smtClean="0">
                <a:solidFill>
                  <a:srgbClr val="FFFFFF"/>
                </a:solidFill>
                <a:cs typeface="Times New Roman" panose="02020603050405020304" pitchFamily="18" charset="0"/>
              </a:rPr>
              <a:t>Digitalisation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334563" y="205114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Growth &amp; Competitiveness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07801" y="205114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Climate &amp; Sustainability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247944" y="205114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lnSpc>
                <a:spcPct val="90000"/>
              </a:lnSpc>
            </a:pPr>
            <a:r>
              <a:rPr lang="en-US" sz="1300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Social Impact, Inclusion, Skills and Education</a:t>
            </a:r>
            <a:endParaRPr lang="en-US" sz="13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0161325" y="2051141"/>
            <a:ext cx="1827558" cy="5262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300" i="1" dirty="0"/>
              <a:t>Culture &amp; </a:t>
            </a:r>
            <a:br>
              <a:rPr lang="en-US" sz="1300" i="1" dirty="0"/>
            </a:br>
            <a:r>
              <a:rPr lang="en-US" sz="1300" i="1" dirty="0"/>
              <a:t>Creativity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8949" y="3567727"/>
            <a:ext cx="163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Guarantees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3567" y="5038858"/>
            <a:ext cx="1334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2"/>
                </a:solidFill>
              </a:rPr>
              <a:t>Equity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15893067">
            <a:off x="-418357" y="5731298"/>
            <a:ext cx="1471427" cy="1020153"/>
            <a:chOff x="4841366" y="3751100"/>
            <a:chExt cx="1471427" cy="1020153"/>
          </a:xfrm>
        </p:grpSpPr>
        <p:sp>
          <p:nvSpPr>
            <p:cNvPr id="81" name="Oval 80"/>
            <p:cNvSpPr/>
            <p:nvPr/>
          </p:nvSpPr>
          <p:spPr>
            <a:xfrm>
              <a:off x="5231690" y="4422134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853670" y="4475686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197" y="4386355"/>
              <a:ext cx="295567" cy="295474"/>
            </a:xfrm>
            <a:prstGeom prst="rect">
              <a:avLst/>
            </a:prstGeom>
          </p:spPr>
        </p:pic>
        <p:sp>
          <p:nvSpPr>
            <p:cNvPr id="98" name="Oval 97"/>
            <p:cNvSpPr/>
            <p:nvPr/>
          </p:nvSpPr>
          <p:spPr>
            <a:xfrm>
              <a:off x="5077893" y="3769608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739877" y="4015788"/>
              <a:ext cx="295567" cy="2955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542614" y="4228076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334098" y="4125196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28" y="4026046"/>
              <a:ext cx="295567" cy="295474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788" y="3823245"/>
              <a:ext cx="295567" cy="29547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2113">
              <a:off x="6017319" y="3934772"/>
              <a:ext cx="295474" cy="295474"/>
            </a:xfrm>
            <a:prstGeom prst="rect">
              <a:avLst/>
            </a:prstGeom>
          </p:spPr>
        </p:pic>
        <p:sp>
          <p:nvSpPr>
            <p:cNvPr id="110" name="Oval 109"/>
            <p:cNvSpPr/>
            <p:nvPr/>
          </p:nvSpPr>
          <p:spPr>
            <a:xfrm>
              <a:off x="5267837" y="3813623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850868" y="3773487"/>
              <a:ext cx="295567" cy="2955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842162" y="4138753"/>
              <a:ext cx="295567" cy="29556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841366" y="3751100"/>
              <a:ext cx="295567" cy="295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8" name="Straight Connector 117"/>
          <p:cNvCxnSpPr/>
          <p:nvPr/>
        </p:nvCxnSpPr>
        <p:spPr>
          <a:xfrm flipV="1">
            <a:off x="227013" y="3602087"/>
            <a:ext cx="11761870" cy="2127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4421182" y="2683571"/>
            <a:ext cx="2038847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/>
              <a:t>I</a:t>
            </a:r>
            <a:r>
              <a:rPr lang="en-US" sz="1200" i="1" dirty="0" smtClean="0"/>
              <a:t>nnovation </a:t>
            </a:r>
            <a:r>
              <a:rPr lang="en-US" sz="1200" i="1" dirty="0"/>
              <a:t>&amp; </a:t>
            </a:r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err="1" smtClean="0"/>
              <a:t>digitalisation</a:t>
            </a:r>
            <a:r>
              <a:rPr lang="en-US" sz="1200" i="1" dirty="0" smtClean="0"/>
              <a:t> </a:t>
            </a:r>
            <a:r>
              <a:rPr lang="en-US" sz="1200" i="1" dirty="0"/>
              <a:t>to fuel productivity </a:t>
            </a:r>
            <a:r>
              <a:rPr lang="en-US" sz="1200" i="1" dirty="0" smtClean="0"/>
              <a:t>&amp; competitiveness</a:t>
            </a:r>
            <a:endParaRPr lang="en-GB" sz="1200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2500688" y="2683571"/>
            <a:ext cx="2009254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/>
              <a:t>G</a:t>
            </a:r>
            <a:r>
              <a:rPr lang="en-US" sz="1200" i="1" dirty="0" smtClean="0"/>
              <a:t>reen </a:t>
            </a:r>
            <a:r>
              <a:rPr lang="en-US" sz="1200" i="1" dirty="0"/>
              <a:t>innovation &amp; </a:t>
            </a:r>
            <a:r>
              <a:rPr lang="en-US" sz="1200" i="1" dirty="0" smtClean="0"/>
              <a:t>transformation – contributing to the EU Green Deal</a:t>
            </a:r>
            <a:endParaRPr lang="en-US" sz="12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302985" y="2683571"/>
            <a:ext cx="1787915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/>
              <a:t>H</a:t>
            </a:r>
            <a:r>
              <a:rPr lang="en-US" sz="1200" i="1" dirty="0" smtClean="0"/>
              <a:t>igher </a:t>
            </a:r>
            <a:r>
              <a:rPr lang="en-US" sz="1200" i="1" dirty="0"/>
              <a:t>risk, high growth &amp; recovering smaller companies to ensure </a:t>
            </a:r>
            <a:r>
              <a:rPr lang="en-US" sz="1200" i="1" dirty="0" smtClean="0"/>
              <a:t>European competitiveness</a:t>
            </a:r>
            <a:endParaRPr lang="en-US" sz="12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8262906" y="2683570"/>
            <a:ext cx="155948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/>
              <a:t>Microenterprises</a:t>
            </a:r>
            <a:r>
              <a:rPr lang="en-US" sz="1200" i="1" dirty="0"/>
              <a:t>, social enterprises as well as students and learners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123352" y="2683571"/>
            <a:ext cx="184075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i="1" dirty="0" smtClean="0"/>
              <a:t>Enterprises active in the CCS to help hone Europe’s valuable sector &amp; </a:t>
            </a:r>
            <a:r>
              <a:rPr lang="en-US" sz="1200" i="1" dirty="0" err="1" smtClean="0"/>
              <a:t>digitalise</a:t>
            </a:r>
            <a:r>
              <a:rPr lang="en-US" sz="1200" i="1" dirty="0" smtClean="0"/>
              <a:t> into the future </a:t>
            </a:r>
            <a:endParaRPr lang="en-US" sz="12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48335" y="2718095"/>
            <a:ext cx="133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Finance for</a:t>
            </a:r>
            <a:endParaRPr lang="en-US" sz="1200" dirty="0"/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258610" y="5030200"/>
            <a:ext cx="11761870" cy="2127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48335" y="3281165"/>
            <a:ext cx="133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Products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48335" y="2165912"/>
            <a:ext cx="133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Thematics</a:t>
            </a:r>
            <a:endParaRPr lang="en-US" sz="1200" dirty="0"/>
          </a:p>
        </p:txBody>
      </p:sp>
      <p:sp>
        <p:nvSpPr>
          <p:cNvPr id="133" name="Oval 132"/>
          <p:cNvSpPr/>
          <p:nvPr/>
        </p:nvSpPr>
        <p:spPr>
          <a:xfrm rot="15893067">
            <a:off x="721788" y="6360076"/>
            <a:ext cx="295567" cy="2955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67">
            <a:off x="933061" y="6676176"/>
            <a:ext cx="295567" cy="295474"/>
          </a:xfrm>
          <a:prstGeom prst="rect">
            <a:avLst/>
          </a:prstGeom>
        </p:spPr>
      </p:pic>
      <p:sp>
        <p:nvSpPr>
          <p:cNvPr id="135" name="Oval 134"/>
          <p:cNvSpPr/>
          <p:nvPr/>
        </p:nvSpPr>
        <p:spPr>
          <a:xfrm rot="15893067">
            <a:off x="1209381" y="6705819"/>
            <a:ext cx="295567" cy="295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5893067">
            <a:off x="1622229" y="6504225"/>
            <a:ext cx="295567" cy="2955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2487887" y="3774751"/>
            <a:ext cx="1518948" cy="551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Sustainability guarantee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99339" y="3542447"/>
            <a:ext cx="140551" cy="140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4411227" y="3774751"/>
            <a:ext cx="1721263" cy="976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Innovation &amp; digitalisation guarantee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4517922" y="3542447"/>
            <a:ext cx="140551" cy="140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6288208" y="3774751"/>
            <a:ext cx="1721263" cy="551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SME competitiveness guarantee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411232" y="3542447"/>
            <a:ext cx="140551" cy="140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8259226" y="3774751"/>
            <a:ext cx="1421942" cy="551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accent2"/>
                </a:solidFill>
                <a:latin typeface="+mn-lt"/>
              </a:rPr>
              <a:t>Micro, Social &amp; Skills guarantee</a:t>
            </a:r>
            <a:endParaRPr lang="en-GB" sz="16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382249" y="3542447"/>
            <a:ext cx="140551" cy="140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10126317" y="3774751"/>
            <a:ext cx="1721263" cy="551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accent2"/>
                </a:solidFill>
                <a:latin typeface="+mn-lt"/>
              </a:rPr>
              <a:t>Cultural &amp; Creative guarantee</a:t>
            </a:r>
            <a:endParaRPr lang="en-GB" sz="16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249341" y="3542447"/>
            <a:ext cx="140551" cy="1405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2525133" y="5217191"/>
            <a:ext cx="1654287" cy="1048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Climate &amp; </a:t>
            </a:r>
            <a:r>
              <a:rPr lang="en-GB" sz="1600" i="1" dirty="0" smtClean="0">
                <a:solidFill>
                  <a:schemeClr val="accent2"/>
                </a:solidFill>
                <a:latin typeface="+mn-lt"/>
              </a:rPr>
              <a:t>environmental solutions</a:t>
            </a:r>
            <a:br>
              <a:rPr lang="en-GB" sz="1600" i="1" dirty="0" smtClean="0">
                <a:solidFill>
                  <a:schemeClr val="accent2"/>
                </a:solidFill>
                <a:latin typeface="+mn-lt"/>
              </a:rPr>
            </a:br>
            <a:endParaRPr lang="en-GB" sz="16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7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4411227" y="5217190"/>
            <a:ext cx="1346197" cy="9869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Enabling sectors</a:t>
            </a:r>
          </a:p>
        </p:txBody>
      </p:sp>
      <p:sp>
        <p:nvSpPr>
          <p:cNvPr id="172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6288208" y="5217191"/>
            <a:ext cx="1451585" cy="551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Capital Markets Union</a:t>
            </a:r>
          </a:p>
        </p:txBody>
      </p:sp>
      <p:sp>
        <p:nvSpPr>
          <p:cNvPr id="173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8259225" y="5217191"/>
            <a:ext cx="1272787" cy="551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Social impact</a:t>
            </a:r>
          </a:p>
        </p:txBody>
      </p:sp>
      <p:sp>
        <p:nvSpPr>
          <p:cNvPr id="174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10126317" y="5217191"/>
            <a:ext cx="1453079" cy="551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 smtClean="0">
                <a:solidFill>
                  <a:schemeClr val="accent2"/>
                </a:solidFill>
                <a:latin typeface="+mn-lt"/>
              </a:rPr>
              <a:t>Digital </a:t>
            </a:r>
            <a:br>
              <a:rPr lang="en-GB" sz="1600" i="1" dirty="0" smtClean="0">
                <a:solidFill>
                  <a:schemeClr val="accent2"/>
                </a:solidFill>
                <a:latin typeface="+mn-lt"/>
              </a:rPr>
            </a:br>
            <a:r>
              <a:rPr lang="en-GB" sz="1600" i="1" dirty="0" smtClean="0">
                <a:solidFill>
                  <a:schemeClr val="accent2"/>
                </a:solidFill>
                <a:latin typeface="+mn-lt"/>
              </a:rPr>
              <a:t>and CCS</a:t>
            </a:r>
            <a:endParaRPr lang="en-GB" sz="16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602363" y="4982888"/>
            <a:ext cx="143030" cy="143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egnaposto testo 5">
            <a:extLst>
              <a:ext uri="{FF2B5EF4-FFF2-40B4-BE49-F238E27FC236}">
                <a16:creationId xmlns:a16="http://schemas.microsoft.com/office/drawing/2014/main" id="{9CA29CF6-38A4-A747-B833-92EDB5D2EE61}"/>
              </a:ext>
            </a:extLst>
          </p:cNvPr>
          <p:cNvSpPr txBox="1">
            <a:spLocks/>
          </p:cNvSpPr>
          <p:nvPr/>
        </p:nvSpPr>
        <p:spPr>
          <a:xfrm>
            <a:off x="2525133" y="6012162"/>
            <a:ext cx="1507359" cy="727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GB" sz="1600" i="1" dirty="0">
                <a:solidFill>
                  <a:schemeClr val="accent2"/>
                </a:solidFill>
                <a:latin typeface="+mn-lt"/>
              </a:rPr>
              <a:t>Climate &amp; </a:t>
            </a:r>
            <a:r>
              <a:rPr lang="en-GB" sz="1600" i="1" dirty="0" smtClean="0">
                <a:solidFill>
                  <a:schemeClr val="accent2"/>
                </a:solidFill>
                <a:latin typeface="+mn-lt"/>
              </a:rPr>
              <a:t>infrastructure </a:t>
            </a:r>
            <a:r>
              <a:rPr lang="en-GB" sz="1600" i="1" dirty="0">
                <a:solidFill>
                  <a:schemeClr val="accent2"/>
                </a:solidFill>
                <a:latin typeface="+mn-lt"/>
              </a:rPr>
              <a:t>projects</a:t>
            </a:r>
          </a:p>
        </p:txBody>
      </p:sp>
      <p:sp>
        <p:nvSpPr>
          <p:cNvPr id="178" name="Oval 177"/>
          <p:cNvSpPr/>
          <p:nvPr/>
        </p:nvSpPr>
        <p:spPr>
          <a:xfrm>
            <a:off x="4510265" y="4973235"/>
            <a:ext cx="143030" cy="143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6411215" y="4965815"/>
            <a:ext cx="143030" cy="143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8362916" y="4959148"/>
            <a:ext cx="143030" cy="143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0239720" y="4958685"/>
            <a:ext cx="143030" cy="143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2776877" y="4982888"/>
            <a:ext cx="143030" cy="143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3">
            <a:extLst>
              <a:ext uri="{FF2B5EF4-FFF2-40B4-BE49-F238E27FC236}">
                <a16:creationId xmlns:a16="http://schemas.microsoft.com/office/drawing/2014/main" id="{F73E6973-C4C9-2F47-8823-BD775976F30D}"/>
              </a:ext>
            </a:extLst>
          </p:cNvPr>
          <p:cNvSpPr/>
          <p:nvPr/>
        </p:nvSpPr>
        <p:spPr>
          <a:xfrm>
            <a:off x="2161769" y="5344547"/>
            <a:ext cx="2046643" cy="125288"/>
          </a:xfrm>
          <a:custGeom>
            <a:avLst/>
            <a:gdLst/>
            <a:ahLst/>
            <a:cxnLst/>
            <a:rect l="l" t="t" r="r" b="b"/>
            <a:pathLst>
              <a:path w="3384550" h="185420">
                <a:moveTo>
                  <a:pt x="0" y="0"/>
                </a:moveTo>
                <a:lnTo>
                  <a:pt x="1506740" y="0"/>
                </a:lnTo>
                <a:lnTo>
                  <a:pt x="1692084" y="185343"/>
                </a:lnTo>
                <a:lnTo>
                  <a:pt x="1877428" y="0"/>
                </a:lnTo>
                <a:lnTo>
                  <a:pt x="3384169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-GB">
              <a:latin typeface="Times New Roman" panose="02020603050405020304" pitchFamily="18" charset="0"/>
            </a:endParaRPr>
          </a:p>
        </p:txBody>
      </p:sp>
      <p:sp>
        <p:nvSpPr>
          <p:cNvPr id="23" name="TextBox 33">
            <a:extLst>
              <a:ext uri="{FF2B5EF4-FFF2-40B4-BE49-F238E27FC236}">
                <a16:creationId xmlns:a16="http://schemas.microsoft.com/office/drawing/2014/main" id="{A69E3E7A-373F-9E45-B05C-A61E285B88F9}"/>
              </a:ext>
            </a:extLst>
          </p:cNvPr>
          <p:cNvSpPr txBox="1"/>
          <p:nvPr/>
        </p:nvSpPr>
        <p:spPr>
          <a:xfrm>
            <a:off x="2686223" y="1563726"/>
            <a:ext cx="23819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Guarantee </a:t>
            </a:r>
            <a:r>
              <a:rPr lang="en-GB" sz="1400" dirty="0" smtClean="0">
                <a:solidFill>
                  <a:schemeClr val="tx1"/>
                </a:solidFill>
              </a:rPr>
              <a:t>cover </a:t>
            </a:r>
            <a:r>
              <a:rPr lang="en-GB" sz="1400" dirty="0">
                <a:solidFill>
                  <a:schemeClr val="tx1"/>
                </a:solidFill>
              </a:rPr>
              <a:t>on a loan by loan </a:t>
            </a:r>
            <a:r>
              <a:rPr lang="en-GB" sz="1400" dirty="0" smtClean="0">
                <a:solidFill>
                  <a:schemeClr val="tx1"/>
                </a:solidFill>
              </a:rPr>
              <a:t>basis, depending on product features</a:t>
            </a:r>
          </a:p>
          <a:p>
            <a:pPr algn="r">
              <a:lnSpc>
                <a:spcPct val="80000"/>
              </a:lnSpc>
            </a:pPr>
            <a:r>
              <a:rPr lang="en-GB" sz="1100" i="1" dirty="0" smtClean="0">
                <a:solidFill>
                  <a:schemeClr val="tx1"/>
                </a:solidFill>
              </a:rPr>
              <a:t>(See Product fiches)</a:t>
            </a:r>
            <a:endParaRPr lang="en-GB" sz="1100" i="1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37AE2-C543-3942-A3B7-97CC1CEC7927}"/>
              </a:ext>
            </a:extLst>
          </p:cNvPr>
          <p:cNvCxnSpPr>
            <a:cxnSpLocks/>
          </p:cNvCxnSpPr>
          <p:nvPr/>
        </p:nvCxnSpPr>
        <p:spPr>
          <a:xfrm>
            <a:off x="2605729" y="1851421"/>
            <a:ext cx="0" cy="69609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755810EC-D3A6-1540-85A0-6B9BBFB8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069" y="1694706"/>
            <a:ext cx="177676" cy="177676"/>
          </a:xfrm>
          <a:prstGeom prst="rect">
            <a:avLst/>
          </a:prstGeom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DC84767-22E3-AF4D-93BE-BEF4EF4DAB51}"/>
              </a:ext>
            </a:extLst>
          </p:cNvPr>
          <p:cNvSpPr/>
          <p:nvPr/>
        </p:nvSpPr>
        <p:spPr>
          <a:xfrm>
            <a:off x="4413244" y="4298805"/>
            <a:ext cx="131204" cy="131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ACE2ED8-2CC0-4A43-8A15-95F40051C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65" y="2358060"/>
            <a:ext cx="2462448" cy="30058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986BE9-5513-D549-81B3-B0D0335A1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97" y="4601762"/>
            <a:ext cx="478343" cy="26592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B97D02-2ED1-9146-BFD8-E32A830C3209}"/>
              </a:ext>
            </a:extLst>
          </p:cNvPr>
          <p:cNvCxnSpPr>
            <a:cxnSpLocks/>
          </p:cNvCxnSpPr>
          <p:nvPr/>
        </p:nvCxnSpPr>
        <p:spPr>
          <a:xfrm flipH="1">
            <a:off x="4252512" y="4364407"/>
            <a:ext cx="27462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FE71A-7AA2-2245-B17B-801A61EEC1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013" y="6455990"/>
            <a:ext cx="11737972" cy="3264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baseline="30000" dirty="0" smtClean="0">
                <a:solidFill>
                  <a:schemeClr val="tx1"/>
                </a:solidFill>
              </a:rPr>
              <a:t>1</a:t>
            </a:r>
            <a:r>
              <a:rPr lang="en-US" sz="1100" dirty="0" smtClean="0">
                <a:solidFill>
                  <a:schemeClr val="tx1"/>
                </a:solidFill>
              </a:rPr>
              <a:t>Maximum Guarantee Cap Rate depends on specific product features</a:t>
            </a:r>
          </a:p>
          <a:p>
            <a:pPr>
              <a:spcBef>
                <a:spcPts val="0"/>
              </a:spcBef>
            </a:pPr>
            <a:r>
              <a:rPr lang="en-US" sz="1100" baseline="30000" dirty="0" smtClean="0">
                <a:solidFill>
                  <a:schemeClr val="tx1"/>
                </a:solidFill>
              </a:rPr>
              <a:t>2</a:t>
            </a:r>
            <a:r>
              <a:rPr lang="en-US" sz="1100" dirty="0" smtClean="0">
                <a:solidFill>
                  <a:schemeClr val="tx1"/>
                </a:solidFill>
              </a:rPr>
              <a:t> Upfront fees also available, calculated based on a pre-defined formula in the Guarantee Agreement.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0D5F6764-34B4-0F4D-B4C5-CCB0D2670FA8}"/>
              </a:ext>
            </a:extLst>
          </p:cNvPr>
          <p:cNvSpPr txBox="1"/>
          <p:nvPr/>
        </p:nvSpPr>
        <p:spPr>
          <a:xfrm>
            <a:off x="1928358" y="5524438"/>
            <a:ext cx="252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Total portfolio of </a:t>
            </a:r>
            <a:r>
              <a:rPr lang="en-GB" sz="1400" dirty="0" smtClean="0"/>
              <a:t>financing to Final Recipients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3DFFED-B1CC-B240-8949-4DBCAE7AE0C8}"/>
              </a:ext>
            </a:extLst>
          </p:cNvPr>
          <p:cNvSpPr txBox="1"/>
          <p:nvPr/>
        </p:nvSpPr>
        <p:spPr>
          <a:xfrm>
            <a:off x="836847" y="3341082"/>
            <a:ext cx="132679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accent1"/>
                </a:solidFill>
              </a:rPr>
              <a:t>Risk 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retained 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by </a:t>
            </a:r>
            <a:r>
              <a:rPr lang="en-GB" sz="1400" dirty="0">
                <a:solidFill>
                  <a:schemeClr val="accent1"/>
                </a:solidFill>
              </a:rPr>
              <a:t>the F</a:t>
            </a:r>
            <a:r>
              <a:rPr lang="en-GB" sz="1400" dirty="0" smtClean="0">
                <a:solidFill>
                  <a:schemeClr val="accent1"/>
                </a:solidFill>
              </a:rPr>
              <a:t>inancial </a:t>
            </a:r>
            <a:r>
              <a:rPr lang="en-GB" sz="1400" dirty="0">
                <a:solidFill>
                  <a:schemeClr val="accent1"/>
                </a:solidFill>
              </a:rPr>
              <a:t>I</a:t>
            </a:r>
            <a:r>
              <a:rPr lang="en-GB" sz="1400" dirty="0" smtClean="0">
                <a:solidFill>
                  <a:schemeClr val="accent1"/>
                </a:solidFill>
              </a:rPr>
              <a:t>ntermediary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</a:rPr>
              <a:t>(FI)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E1896E7-739C-504C-87B7-AE314B2266A2}"/>
              </a:ext>
            </a:extLst>
          </p:cNvPr>
          <p:cNvSpPr/>
          <p:nvPr/>
        </p:nvSpPr>
        <p:spPr>
          <a:xfrm>
            <a:off x="1848867" y="3761558"/>
            <a:ext cx="131204" cy="1312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519C4C-D9CD-BF46-950E-32C6F7EED758}"/>
              </a:ext>
            </a:extLst>
          </p:cNvPr>
          <p:cNvCxnSpPr>
            <a:cxnSpLocks/>
          </p:cNvCxnSpPr>
          <p:nvPr/>
        </p:nvCxnSpPr>
        <p:spPr>
          <a:xfrm flipH="1">
            <a:off x="1914469" y="3827160"/>
            <a:ext cx="247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3">
            <a:extLst>
              <a:ext uri="{FF2B5EF4-FFF2-40B4-BE49-F238E27FC236}">
                <a16:creationId xmlns:a16="http://schemas.microsoft.com/office/drawing/2014/main" id="{C5C4A14F-DF0F-CC47-8E4F-C9510A02F25F}"/>
              </a:ext>
            </a:extLst>
          </p:cNvPr>
          <p:cNvCxnSpPr>
            <a:cxnSpLocks/>
          </p:cNvCxnSpPr>
          <p:nvPr/>
        </p:nvCxnSpPr>
        <p:spPr>
          <a:xfrm>
            <a:off x="4810531" y="4836532"/>
            <a:ext cx="73458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3">
            <a:extLst>
              <a:ext uri="{FF2B5EF4-FFF2-40B4-BE49-F238E27FC236}">
                <a16:creationId xmlns:a16="http://schemas.microsoft.com/office/drawing/2014/main" id="{E840CA66-DA55-234B-8080-5078271403F6}"/>
              </a:ext>
            </a:extLst>
          </p:cNvPr>
          <p:cNvSpPr txBox="1"/>
          <p:nvPr/>
        </p:nvSpPr>
        <p:spPr>
          <a:xfrm>
            <a:off x="4351187" y="4041972"/>
            <a:ext cx="1534681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327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655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2982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310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1638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5965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0293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4620" algn="l" defTabSz="828655" rtl="0" eaLnBrk="1" latinLnBrk="0" hangingPunct="1">
              <a:defRPr sz="1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GB" sz="1400" dirty="0" smtClean="0">
                <a:solidFill>
                  <a:schemeClr val="accent2"/>
                </a:solidFill>
              </a:rPr>
              <a:t>Guarantee Cap rate</a:t>
            </a:r>
            <a:r>
              <a:rPr lang="en-GB" sz="1400" baseline="30000" dirty="0" smtClean="0">
                <a:solidFill>
                  <a:schemeClr val="accent2"/>
                </a:solidFill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GB" sz="1400" b="1" dirty="0" smtClean="0">
                <a:solidFill>
                  <a:srgbClr val="FE76FC"/>
                </a:solidFill>
              </a:rPr>
              <a:t>Expected Loss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67110" y="3512282"/>
            <a:ext cx="3906196" cy="1350442"/>
            <a:chOff x="5273303" y="2591214"/>
            <a:chExt cx="3906196" cy="1350442"/>
          </a:xfrm>
        </p:grpSpPr>
        <p:sp>
          <p:nvSpPr>
            <p:cNvPr id="72" name="Pentagon 71">
              <a:extLst>
                <a:ext uri="{FF2B5EF4-FFF2-40B4-BE49-F238E27FC236}">
                  <a16:creationId xmlns:a16="http://schemas.microsoft.com/office/drawing/2014/main" id="{ABF5312D-04DF-D541-B11E-F8417B89869D}"/>
                </a:ext>
              </a:extLst>
            </p:cNvPr>
            <p:cNvSpPr/>
            <p:nvPr/>
          </p:nvSpPr>
          <p:spPr>
            <a:xfrm>
              <a:off x="5273303" y="2591924"/>
              <a:ext cx="1115961" cy="694810"/>
            </a:xfrm>
            <a:prstGeom prst="homePlate">
              <a:avLst>
                <a:gd name="adj" fmla="val 3225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r>
                <a:rPr lang="en-US" dirty="0"/>
                <a:t>FIs</a:t>
              </a:r>
            </a:p>
          </p:txBody>
        </p:sp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00131A88-72E4-B64F-BCF5-FF433DDBC939}"/>
                </a:ext>
              </a:extLst>
            </p:cNvPr>
            <p:cNvSpPr txBox="1"/>
            <p:nvPr/>
          </p:nvSpPr>
          <p:spPr>
            <a:xfrm>
              <a:off x="6806350" y="2591214"/>
              <a:ext cx="2373149" cy="1350442"/>
            </a:xfrm>
            <a:prstGeom prst="rect">
              <a:avLst/>
            </a:prstGeom>
          </p:spPr>
          <p:txBody>
            <a:bodyPr vert="horz" wrap="square" lIns="0" tIns="11502" rIns="0" bIns="0" rtlCol="0">
              <a:spAutoFit/>
            </a:bodyPr>
            <a:lstStyle/>
            <a:p>
              <a:pPr marL="17255">
                <a:lnSpc>
                  <a:spcPct val="85000"/>
                </a:lnSpc>
                <a:spcBef>
                  <a:spcPts val="1136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 delegation model</a:t>
              </a:r>
            </a:p>
            <a:p>
              <a:pPr marL="17255">
                <a:lnSpc>
                  <a:spcPct val="85000"/>
                </a:lnSpc>
                <a:spcBef>
                  <a:spcPts val="1136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Cost </a:t>
              </a:r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risk reduction</a:t>
              </a:r>
              <a:endParaRPr lang="en-GB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255">
                <a:lnSpc>
                  <a:spcPct val="85000"/>
                </a:lnSpc>
                <a:spcBef>
                  <a:spcPts val="1136"/>
                </a:spcBef>
              </a:pP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 </a:t>
              </a:r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financing volumes</a:t>
              </a:r>
            </a:p>
            <a:p>
              <a:pPr marL="17255">
                <a:lnSpc>
                  <a:spcPct val="85000"/>
                </a:lnSpc>
                <a:spcBef>
                  <a:spcPts val="1136"/>
                </a:spcBef>
              </a:pPr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Offer new &amp; riskier debt products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7E10044-EEA8-454F-9B42-B0CFBBFADE27}"/>
                </a:ext>
              </a:extLst>
            </p:cNvPr>
            <p:cNvSpPr/>
            <p:nvPr/>
          </p:nvSpPr>
          <p:spPr>
            <a:xfrm>
              <a:off x="6571980" y="2615868"/>
              <a:ext cx="125095" cy="1250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AD2782-1376-694F-9FCC-16DF9FDC9BA1}"/>
                </a:ext>
              </a:extLst>
            </p:cNvPr>
            <p:cNvSpPr/>
            <p:nvPr/>
          </p:nvSpPr>
          <p:spPr>
            <a:xfrm>
              <a:off x="6571980" y="2946706"/>
              <a:ext cx="125095" cy="1250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0AF6ADB-F871-D845-9874-11D4D0ADBC21}"/>
                </a:ext>
              </a:extLst>
            </p:cNvPr>
            <p:cNvSpPr/>
            <p:nvPr/>
          </p:nvSpPr>
          <p:spPr>
            <a:xfrm>
              <a:off x="6571980" y="3286734"/>
              <a:ext cx="125095" cy="1250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2B7D26B-F3FF-9341-AA32-E401B7BDE588}"/>
                </a:ext>
              </a:extLst>
            </p:cNvPr>
            <p:cNvSpPr/>
            <p:nvPr/>
          </p:nvSpPr>
          <p:spPr>
            <a:xfrm>
              <a:off x="6571980" y="3612977"/>
              <a:ext cx="125095" cy="1250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852439" y="1733556"/>
            <a:ext cx="198783" cy="1567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852439" y="2123069"/>
            <a:ext cx="198783" cy="156715"/>
          </a:xfrm>
          <a:prstGeom prst="roundRect">
            <a:avLst/>
          </a:prstGeom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24626" y="1591591"/>
            <a:ext cx="1322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EIF Loss absorption</a:t>
            </a:r>
            <a:endParaRPr lang="en-GB" sz="1200" dirty="0"/>
          </a:p>
        </p:txBody>
      </p:sp>
      <p:sp>
        <p:nvSpPr>
          <p:cNvPr id="42" name="Rectangle 41"/>
          <p:cNvSpPr/>
          <p:nvPr/>
        </p:nvSpPr>
        <p:spPr>
          <a:xfrm>
            <a:off x="1111277" y="1993158"/>
            <a:ext cx="118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Guaranteed portion</a:t>
            </a:r>
            <a:endParaRPr lang="en-GB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64186" y="1989390"/>
            <a:ext cx="3800047" cy="1248034"/>
            <a:chOff x="5518965" y="2420824"/>
            <a:chExt cx="3800047" cy="124803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D63A888-5A58-144B-9B2D-EC3C9201D382}"/>
                </a:ext>
              </a:extLst>
            </p:cNvPr>
            <p:cNvSpPr/>
            <p:nvPr/>
          </p:nvSpPr>
          <p:spPr>
            <a:xfrm>
              <a:off x="7081237" y="2420824"/>
              <a:ext cx="2237775" cy="124803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7255" marR="4601" indent="-575">
                <a:lnSpc>
                  <a:spcPct val="85000"/>
                </a:lnSpc>
                <a:spcBef>
                  <a:spcPts val="1136"/>
                </a:spcBef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Collateral reduction</a:t>
              </a:r>
            </a:p>
            <a:p>
              <a:pPr marL="17255" marR="4601" indent="-575">
                <a:lnSpc>
                  <a:spcPct val="85000"/>
                </a:lnSpc>
                <a:spcBef>
                  <a:spcPts val="1136"/>
                </a:spcBef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Maturity extension</a:t>
              </a:r>
            </a:p>
            <a:p>
              <a:pPr marL="17255" marR="4601" indent="-575">
                <a:lnSpc>
                  <a:spcPct val="85000"/>
                </a:lnSpc>
                <a:spcBef>
                  <a:spcPts val="1136"/>
                </a:spcBef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 interest rates</a:t>
              </a:r>
            </a:p>
            <a:p>
              <a:pPr marL="17255" marR="4601" indent="-575">
                <a:lnSpc>
                  <a:spcPct val="85000"/>
                </a:lnSpc>
                <a:spcBef>
                  <a:spcPts val="1136"/>
                </a:spcBef>
              </a:pP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Broader reach &amp; new </a:t>
              </a:r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sectors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DBAE34-683B-CD40-9354-3FE424D4D844}"/>
                </a:ext>
              </a:extLst>
            </p:cNvPr>
            <p:cNvSpPr/>
            <p:nvPr/>
          </p:nvSpPr>
          <p:spPr>
            <a:xfrm>
              <a:off x="6806705" y="2508471"/>
              <a:ext cx="125095" cy="125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D6CA7FF-CC14-C846-A095-6166C7CB1D21}"/>
                </a:ext>
              </a:extLst>
            </p:cNvPr>
            <p:cNvSpPr/>
            <p:nvPr/>
          </p:nvSpPr>
          <p:spPr>
            <a:xfrm>
              <a:off x="6806705" y="2839309"/>
              <a:ext cx="125095" cy="125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98DD97B-84F2-5F43-B4BC-33D98F321B0A}"/>
                </a:ext>
              </a:extLst>
            </p:cNvPr>
            <p:cNvSpPr/>
            <p:nvPr/>
          </p:nvSpPr>
          <p:spPr>
            <a:xfrm>
              <a:off x="6806705" y="3179337"/>
              <a:ext cx="125095" cy="125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4A4BF7C-70AA-A348-A911-DD2D731EB5FD}"/>
                </a:ext>
              </a:extLst>
            </p:cNvPr>
            <p:cNvSpPr/>
            <p:nvPr/>
          </p:nvSpPr>
          <p:spPr>
            <a:xfrm>
              <a:off x="6806705" y="3505580"/>
              <a:ext cx="125095" cy="125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entagon 72">
              <a:extLst>
                <a:ext uri="{FF2B5EF4-FFF2-40B4-BE49-F238E27FC236}">
                  <a16:creationId xmlns:a16="http://schemas.microsoft.com/office/drawing/2014/main" id="{08C49B3E-6395-F74B-AE47-6872C1674E17}"/>
                </a:ext>
              </a:extLst>
            </p:cNvPr>
            <p:cNvSpPr/>
            <p:nvPr/>
          </p:nvSpPr>
          <p:spPr>
            <a:xfrm>
              <a:off x="5521889" y="2527577"/>
              <a:ext cx="1115961" cy="765206"/>
            </a:xfrm>
            <a:prstGeom prst="homePlate">
              <a:avLst>
                <a:gd name="adj" fmla="val 322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rtlCol="0" anchor="ctr"/>
            <a:lstStyle/>
            <a:p>
              <a:endParaRPr lang="en-US" sz="16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18965" y="2573963"/>
              <a:ext cx="11832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Final Recipients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508170" y="5555005"/>
            <a:ext cx="39968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E7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solidFill>
                  <a:srgbClr val="FE7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0bps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p.a. calculated on the performing principal amount outstanding of the guaranteed portion</a:t>
            </a:r>
            <a:r>
              <a:rPr lang="en-GB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(except for Microfinance, Social Enterprises, Skills and Education,  which will be free-of-charge.)</a:t>
            </a:r>
            <a:endParaRPr lang="en-GB" sz="11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8341D6-2F62-AE4E-B999-EB5B3A9286A2}"/>
              </a:ext>
            </a:extLst>
          </p:cNvPr>
          <p:cNvSpPr txBox="1"/>
          <p:nvPr/>
        </p:nvSpPr>
        <p:spPr>
          <a:xfrm>
            <a:off x="6508170" y="1496411"/>
            <a:ext cx="356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</a:rPr>
              <a:t>Benefits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8341D6-2F62-AE4E-B999-EB5B3A9286A2}"/>
              </a:ext>
            </a:extLst>
          </p:cNvPr>
          <p:cNvSpPr txBox="1"/>
          <p:nvPr/>
        </p:nvSpPr>
        <p:spPr>
          <a:xfrm>
            <a:off x="6508170" y="5240434"/>
            <a:ext cx="3566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Guarantee cost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6547903" y="1799451"/>
            <a:ext cx="391633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D484CF-ACD3-A548-A92F-59F8633F1A86}"/>
              </a:ext>
            </a:extLst>
          </p:cNvPr>
          <p:cNvCxnSpPr>
            <a:cxnSpLocks/>
          </p:cNvCxnSpPr>
          <p:nvPr/>
        </p:nvCxnSpPr>
        <p:spPr>
          <a:xfrm>
            <a:off x="6588699" y="5546909"/>
            <a:ext cx="391633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4">
            <a:extLst>
              <a:ext uri="{FF2B5EF4-FFF2-40B4-BE49-F238E27FC236}">
                <a16:creationId xmlns:a16="http://schemas.microsoft.com/office/drawing/2014/main" id="{DCF2F71F-19EE-0849-9D55-DE3BF503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389928"/>
            <a:ext cx="11060112" cy="506414"/>
          </a:xfrm>
        </p:spPr>
        <p:txBody>
          <a:bodyPr/>
          <a:lstStyle/>
          <a:p>
            <a:r>
              <a:rPr lang="en-US" sz="3600" dirty="0"/>
              <a:t>Implementation Structures: </a:t>
            </a:r>
            <a:r>
              <a:rPr lang="en-US" sz="3600" dirty="0" smtClean="0"/>
              <a:t>Capped </a:t>
            </a:r>
            <a:r>
              <a:rPr lang="en-US" sz="3600" dirty="0"/>
              <a:t>(Counter-)Guarantees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DFED698-0396-9544-987A-7780312320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7011" y="876797"/>
            <a:ext cx="7344000" cy="361139"/>
          </a:xfrm>
        </p:spPr>
        <p:txBody>
          <a:bodyPr/>
          <a:lstStyle/>
          <a:p>
            <a:r>
              <a:rPr lang="en-US" dirty="0"/>
              <a:t>Increased availability of finance for </a:t>
            </a:r>
            <a:r>
              <a:rPr lang="en-US" dirty="0" smtClean="0"/>
              <a:t>final recipients, </a:t>
            </a:r>
            <a:r>
              <a:rPr lang="en-US" dirty="0"/>
              <a:t>at better terms</a:t>
            </a:r>
          </a:p>
          <a:p>
            <a:endParaRPr lang="en-US" dirty="0"/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1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511A95C-A40F-1349-B17A-7B617B5D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24" y="2307257"/>
            <a:ext cx="2462449" cy="3005838"/>
          </a:xfrm>
          <a:prstGeom prst="rect">
            <a:avLst/>
          </a:prstGeom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F73E6973-C4C9-2F47-8823-BD775976F30D}"/>
              </a:ext>
            </a:extLst>
          </p:cNvPr>
          <p:cNvSpPr/>
          <p:nvPr/>
        </p:nvSpPr>
        <p:spPr>
          <a:xfrm>
            <a:off x="2170628" y="5293744"/>
            <a:ext cx="2046643" cy="125288"/>
          </a:xfrm>
          <a:custGeom>
            <a:avLst/>
            <a:gdLst/>
            <a:ahLst/>
            <a:cxnLst/>
            <a:rect l="l" t="t" r="r" b="b"/>
            <a:pathLst>
              <a:path w="3384550" h="185420">
                <a:moveTo>
                  <a:pt x="0" y="0"/>
                </a:moveTo>
                <a:lnTo>
                  <a:pt x="1506740" y="0"/>
                </a:lnTo>
                <a:lnTo>
                  <a:pt x="1692084" y="185343"/>
                </a:lnTo>
                <a:lnTo>
                  <a:pt x="1877428" y="0"/>
                </a:lnTo>
                <a:lnTo>
                  <a:pt x="3384169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en-GB">
              <a:latin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127E74-818D-9D43-B35D-0117A9C76480}"/>
              </a:ext>
            </a:extLst>
          </p:cNvPr>
          <p:cNvGrpSpPr/>
          <p:nvPr/>
        </p:nvGrpSpPr>
        <p:grpSpPr>
          <a:xfrm rot="16200000">
            <a:off x="1963419" y="2299331"/>
            <a:ext cx="1336571" cy="131204"/>
            <a:chOff x="320190" y="2090549"/>
            <a:chExt cx="1336571" cy="13120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AB97D02-2ED1-9146-BFD8-E32A830C32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190" y="2154465"/>
              <a:ext cx="1319264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CDC84767-22E3-AF4D-93BE-BEF4EF4DAB51}"/>
                </a:ext>
              </a:extLst>
            </p:cNvPr>
            <p:cNvSpPr/>
            <p:nvPr/>
          </p:nvSpPr>
          <p:spPr>
            <a:xfrm>
              <a:off x="1525557" y="2090549"/>
              <a:ext cx="131204" cy="13120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10DAF45-1123-9D40-85F0-13236F36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56" y="4550959"/>
            <a:ext cx="478343" cy="265921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037482A-DBD8-1247-A37A-BFDA8EEA24C6}"/>
              </a:ext>
            </a:extLst>
          </p:cNvPr>
          <p:cNvSpPr/>
          <p:nvPr/>
        </p:nvSpPr>
        <p:spPr>
          <a:xfrm>
            <a:off x="1857726" y="3758938"/>
            <a:ext cx="131204" cy="1312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612C3A2-A63E-4A4D-9456-A27519FE0BB3}"/>
              </a:ext>
            </a:extLst>
          </p:cNvPr>
          <p:cNvCxnSpPr>
            <a:cxnSpLocks/>
          </p:cNvCxnSpPr>
          <p:nvPr/>
        </p:nvCxnSpPr>
        <p:spPr>
          <a:xfrm flipH="1">
            <a:off x="1923328" y="3824540"/>
            <a:ext cx="247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D3DFFED-B1CC-B240-8949-4DBCAE7AE0C8}"/>
              </a:ext>
            </a:extLst>
          </p:cNvPr>
          <p:cNvSpPr txBox="1"/>
          <p:nvPr/>
        </p:nvSpPr>
        <p:spPr>
          <a:xfrm>
            <a:off x="845706" y="3290279"/>
            <a:ext cx="132679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accent1"/>
                </a:solidFill>
              </a:rPr>
              <a:t>Risk 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retained </a:t>
            </a:r>
          </a:p>
          <a:p>
            <a:pPr>
              <a:lnSpc>
                <a:spcPct val="800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by </a:t>
            </a:r>
            <a:r>
              <a:rPr lang="en-GB" sz="1400" dirty="0">
                <a:solidFill>
                  <a:schemeClr val="accent1"/>
                </a:solidFill>
              </a:rPr>
              <a:t>the F</a:t>
            </a:r>
            <a:r>
              <a:rPr lang="en-GB" sz="1400" dirty="0" smtClean="0">
                <a:solidFill>
                  <a:schemeClr val="accent1"/>
                </a:solidFill>
              </a:rPr>
              <a:t>inancial </a:t>
            </a:r>
            <a:r>
              <a:rPr lang="en-GB" sz="1400" dirty="0">
                <a:solidFill>
                  <a:schemeClr val="accent1"/>
                </a:solidFill>
              </a:rPr>
              <a:t>I</a:t>
            </a:r>
            <a:r>
              <a:rPr lang="en-GB" sz="1400" dirty="0" smtClean="0">
                <a:solidFill>
                  <a:schemeClr val="accent1"/>
                </a:solidFill>
              </a:rPr>
              <a:t>ntermediary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solidFill>
                  <a:schemeClr val="accent1"/>
                </a:solidFill>
              </a:rPr>
              <a:t>(FI)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52" name="TextBox 33">
            <a:extLst>
              <a:ext uri="{FF2B5EF4-FFF2-40B4-BE49-F238E27FC236}">
                <a16:creationId xmlns:a16="http://schemas.microsoft.com/office/drawing/2014/main" id="{0D5F6764-34B4-0F4D-B4C5-CCB0D2670FA8}"/>
              </a:ext>
            </a:extLst>
          </p:cNvPr>
          <p:cNvSpPr txBox="1"/>
          <p:nvPr/>
        </p:nvSpPr>
        <p:spPr>
          <a:xfrm>
            <a:off x="1937217" y="5473635"/>
            <a:ext cx="252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Total portfolio of </a:t>
            </a:r>
            <a:r>
              <a:rPr lang="en-GB" sz="1400" dirty="0" smtClean="0"/>
              <a:t>financing to Final Recipients</a:t>
            </a:r>
            <a:endParaRPr lang="en-GB" sz="1400" dirty="0"/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DCF2F71F-19EE-0849-9D55-DE3BF503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389928"/>
            <a:ext cx="11060112" cy="506414"/>
          </a:xfrm>
        </p:spPr>
        <p:txBody>
          <a:bodyPr/>
          <a:lstStyle/>
          <a:p>
            <a:r>
              <a:rPr lang="en-US" sz="3600" dirty="0"/>
              <a:t>Implementation Structures: </a:t>
            </a:r>
            <a:r>
              <a:rPr lang="en-US" sz="3600" dirty="0" smtClean="0"/>
              <a:t>Uncapped </a:t>
            </a:r>
            <a:r>
              <a:rPr lang="en-US" sz="3600" dirty="0"/>
              <a:t>(Counter-)Guarantees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3DFED698-0396-9544-987A-77803123207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7011" y="876797"/>
            <a:ext cx="7344000" cy="361139"/>
          </a:xfrm>
        </p:spPr>
        <p:txBody>
          <a:bodyPr/>
          <a:lstStyle/>
          <a:p>
            <a:r>
              <a:rPr lang="en-US" dirty="0"/>
              <a:t>Increased availability of finance for </a:t>
            </a:r>
            <a:r>
              <a:rPr lang="en-US" dirty="0" smtClean="0"/>
              <a:t>final recipients, </a:t>
            </a:r>
            <a:r>
              <a:rPr lang="en-US" dirty="0"/>
              <a:t>at better terms</a:t>
            </a:r>
          </a:p>
          <a:p>
            <a:endParaRPr lang="en-US" dirty="0"/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A69E3E7A-373F-9E45-B05C-A61E285B88F9}"/>
              </a:ext>
            </a:extLst>
          </p:cNvPr>
          <p:cNvSpPr txBox="1"/>
          <p:nvPr/>
        </p:nvSpPr>
        <p:spPr>
          <a:xfrm>
            <a:off x="2695082" y="1512923"/>
            <a:ext cx="238195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400" dirty="0">
                <a:solidFill>
                  <a:schemeClr val="tx1"/>
                </a:solidFill>
              </a:rPr>
              <a:t>Guarantee </a:t>
            </a:r>
            <a:r>
              <a:rPr lang="en-GB" sz="1400" dirty="0" smtClean="0">
                <a:solidFill>
                  <a:schemeClr val="tx1"/>
                </a:solidFill>
              </a:rPr>
              <a:t>cover </a:t>
            </a:r>
            <a:r>
              <a:rPr lang="en-GB" sz="1400" dirty="0">
                <a:solidFill>
                  <a:schemeClr val="tx1"/>
                </a:solidFill>
              </a:rPr>
              <a:t>on a loan by loan </a:t>
            </a:r>
            <a:r>
              <a:rPr lang="en-GB" sz="1400" dirty="0" smtClean="0">
                <a:solidFill>
                  <a:schemeClr val="tx1"/>
                </a:solidFill>
              </a:rPr>
              <a:t>basis, depending on product features</a:t>
            </a:r>
          </a:p>
          <a:p>
            <a:pPr algn="r">
              <a:lnSpc>
                <a:spcPct val="80000"/>
              </a:lnSpc>
            </a:pPr>
            <a:r>
              <a:rPr lang="en-GB" sz="1100" i="1" dirty="0" smtClean="0">
                <a:solidFill>
                  <a:schemeClr val="tx1"/>
                </a:solidFill>
              </a:rPr>
              <a:t>(See Product fiches)</a:t>
            </a:r>
            <a:endParaRPr lang="en-GB" sz="1100" i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78695" y="1631953"/>
            <a:ext cx="198783" cy="1567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150882" y="1489988"/>
            <a:ext cx="1322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EIF Loss absorption</a:t>
            </a:r>
            <a:endParaRPr lang="en-GB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517044" y="1463364"/>
            <a:ext cx="4266913" cy="4987414"/>
            <a:chOff x="5362949" y="1812433"/>
            <a:chExt cx="4266913" cy="49874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8341D6-2F62-AE4E-B999-EB5B3A9286A2}"/>
                </a:ext>
              </a:extLst>
            </p:cNvPr>
            <p:cNvSpPr txBox="1"/>
            <p:nvPr/>
          </p:nvSpPr>
          <p:spPr>
            <a:xfrm>
              <a:off x="5362949" y="1812433"/>
              <a:ext cx="3566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schemeClr val="accent2"/>
                  </a:solidFill>
                </a:rPr>
                <a:t>Benefits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521889" y="3631117"/>
              <a:ext cx="3728644" cy="1831600"/>
              <a:chOff x="5330680" y="4691989"/>
              <a:chExt cx="3728644" cy="18316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330680" y="4691989"/>
                <a:ext cx="3728644" cy="1831600"/>
                <a:chOff x="5273303" y="2349117"/>
                <a:chExt cx="3728644" cy="1831600"/>
              </a:xfrm>
            </p:grpSpPr>
            <p:sp>
              <p:nvSpPr>
                <p:cNvPr id="29" name="Pentagon 28">
                  <a:extLst>
                    <a:ext uri="{FF2B5EF4-FFF2-40B4-BE49-F238E27FC236}">
                      <a16:creationId xmlns:a16="http://schemas.microsoft.com/office/drawing/2014/main" id="{28AC2BE0-5FF6-CD4F-9604-B4B4CD51123C}"/>
                    </a:ext>
                  </a:extLst>
                </p:cNvPr>
                <p:cNvSpPr/>
                <p:nvPr/>
              </p:nvSpPr>
              <p:spPr>
                <a:xfrm>
                  <a:off x="5273303" y="2394431"/>
                  <a:ext cx="1115961" cy="701960"/>
                </a:xfrm>
                <a:prstGeom prst="homePlate">
                  <a:avLst>
                    <a:gd name="adj" fmla="val 3225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216000" rtlCol="0" anchor="ctr"/>
                <a:lstStyle/>
                <a:p>
                  <a:r>
                    <a:rPr lang="en-US" dirty="0"/>
                    <a:t>FIs</a:t>
                  </a:r>
                </a:p>
              </p:txBody>
            </p:sp>
            <p:sp>
              <p:nvSpPr>
                <p:cNvPr id="30" name="object 5">
                  <a:extLst>
                    <a:ext uri="{FF2B5EF4-FFF2-40B4-BE49-F238E27FC236}">
                      <a16:creationId xmlns:a16="http://schemas.microsoft.com/office/drawing/2014/main" id="{3D0E114A-9012-6648-867F-E4A05C51B459}"/>
                    </a:ext>
                  </a:extLst>
                </p:cNvPr>
                <p:cNvSpPr txBox="1"/>
                <p:nvPr/>
              </p:nvSpPr>
              <p:spPr>
                <a:xfrm>
                  <a:off x="6806351" y="2349117"/>
                  <a:ext cx="2195596" cy="1831600"/>
                </a:xfrm>
                <a:prstGeom prst="rect">
                  <a:avLst/>
                </a:prstGeom>
              </p:spPr>
              <p:txBody>
                <a:bodyPr vert="horz" wrap="square" lIns="0" tIns="11502" rIns="0" bIns="0" rtlCol="0">
                  <a:spAutoFit/>
                </a:bodyPr>
                <a:lstStyle/>
                <a:p>
                  <a:pPr marL="17255">
                    <a:lnSpc>
                      <a:spcPct val="85000"/>
                    </a:lnSpc>
                    <a:spcBef>
                      <a:spcPts val="1136"/>
                    </a:spcBef>
                  </a:pPr>
                  <a:r>
                    <a:rPr lang="it-IT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Full delegation model</a:t>
                  </a:r>
                  <a:endParaRPr lang="en-GB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7255">
                    <a:lnSpc>
                      <a:spcPct val="85000"/>
                    </a:lnSpc>
                    <a:spcBef>
                      <a:spcPts val="1136"/>
                    </a:spcBef>
                  </a:pPr>
                  <a:r>
                    <a:rPr lang="en-GB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Cost of risk reduction</a:t>
                  </a:r>
                  <a:endParaRPr lang="en-GB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7255">
                    <a:lnSpc>
                      <a:spcPct val="85000"/>
                    </a:lnSpc>
                    <a:spcBef>
                      <a:spcPts val="1136"/>
                    </a:spcBef>
                  </a:pPr>
                  <a:r>
                    <a:rPr lang="en-GB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Regulatory capital relief </a:t>
                  </a:r>
                </a:p>
                <a:p>
                  <a:pPr marL="17255">
                    <a:lnSpc>
                      <a:spcPct val="85000"/>
                    </a:lnSpc>
                  </a:pPr>
                  <a:r>
                    <a:rPr lang="en-GB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(on guaranteed portion)</a:t>
                  </a:r>
                  <a:endParaRPr lang="en-GB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17255">
                    <a:lnSpc>
                      <a:spcPct val="85000"/>
                    </a:lnSpc>
                    <a:spcBef>
                      <a:spcPts val="1136"/>
                    </a:spcBef>
                  </a:pPr>
                  <a:r>
                    <a:rPr lang="en-GB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Increase in financing volumes</a:t>
                  </a:r>
                </a:p>
                <a:p>
                  <a:pPr marL="17255">
                    <a:lnSpc>
                      <a:spcPct val="85000"/>
                    </a:lnSpc>
                    <a:spcBef>
                      <a:spcPts val="1136"/>
                    </a:spcBef>
                  </a:pPr>
                  <a:r>
                    <a:rPr lang="en-GB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Offer new &amp; riskier debt products</a:t>
                  </a: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5BBE17B-2EDC-BE43-8DF0-AF938F539B7B}"/>
                    </a:ext>
                  </a:extLst>
                </p:cNvPr>
                <p:cNvSpPr/>
                <p:nvPr/>
              </p:nvSpPr>
              <p:spPr>
                <a:xfrm>
                  <a:off x="6571980" y="2392020"/>
                  <a:ext cx="125095" cy="12509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DEBE74D-4373-514C-8A5C-56DFDAFD5D54}"/>
                    </a:ext>
                  </a:extLst>
                </p:cNvPr>
                <p:cNvSpPr/>
                <p:nvPr/>
              </p:nvSpPr>
              <p:spPr>
                <a:xfrm>
                  <a:off x="6571980" y="2714292"/>
                  <a:ext cx="125095" cy="12509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1222CD3D-DBAC-584E-A54E-16F712E5DF94}"/>
                    </a:ext>
                  </a:extLst>
                </p:cNvPr>
                <p:cNvSpPr/>
                <p:nvPr/>
              </p:nvSpPr>
              <p:spPr>
                <a:xfrm>
                  <a:off x="6571980" y="3043123"/>
                  <a:ext cx="125095" cy="12509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17CB4A4-2DC8-9141-BCBA-EBEFBABE0BCA}"/>
                    </a:ext>
                  </a:extLst>
                </p:cNvPr>
                <p:cNvSpPr/>
                <p:nvPr/>
              </p:nvSpPr>
              <p:spPr>
                <a:xfrm>
                  <a:off x="6571980" y="3494984"/>
                  <a:ext cx="125095" cy="12509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17CB4A4-2DC8-9141-BCBA-EBEFBABE0BCA}"/>
                  </a:ext>
                </a:extLst>
              </p:cNvPr>
              <p:cNvSpPr/>
              <p:nvPr/>
            </p:nvSpPr>
            <p:spPr>
              <a:xfrm>
                <a:off x="6629357" y="6287291"/>
                <a:ext cx="125095" cy="12509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518965" y="2241922"/>
              <a:ext cx="3840843" cy="1248034"/>
              <a:chOff x="5518965" y="2371129"/>
              <a:chExt cx="3840843" cy="1248034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D63A888-5A58-144B-9B2D-EC3C9201D382}"/>
                  </a:ext>
                </a:extLst>
              </p:cNvPr>
              <p:cNvSpPr/>
              <p:nvPr/>
            </p:nvSpPr>
            <p:spPr>
              <a:xfrm>
                <a:off x="7081237" y="2371129"/>
                <a:ext cx="2278571" cy="124803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17255" marR="4601" indent="-575">
                  <a:lnSpc>
                    <a:spcPct val="85000"/>
                  </a:lnSpc>
                  <a:spcBef>
                    <a:spcPts val="1136"/>
                  </a:spcBef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Collateral reduction</a:t>
                </a:r>
              </a:p>
              <a:p>
                <a:pPr marL="17255" marR="4601" indent="-575">
                  <a:lnSpc>
                    <a:spcPct val="85000"/>
                  </a:lnSpc>
                  <a:spcBef>
                    <a:spcPts val="1136"/>
                  </a:spcBef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Maturity extension</a:t>
                </a:r>
              </a:p>
              <a:p>
                <a:pPr marL="17255" marR="4601" indent="-575">
                  <a:lnSpc>
                    <a:spcPct val="85000"/>
                  </a:lnSpc>
                  <a:spcBef>
                    <a:spcPts val="1136"/>
                  </a:spcBef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Lower interest rates</a:t>
                </a:r>
              </a:p>
              <a:p>
                <a:pPr marL="17255" marR="4601" indent="-575">
                  <a:lnSpc>
                    <a:spcPct val="85000"/>
                  </a:lnSpc>
                  <a:spcBef>
                    <a:spcPts val="1136"/>
                  </a:spcBef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Broader reach &amp; new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sectors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3DBAE34-683B-CD40-9354-3FE424D4D844}"/>
                  </a:ext>
                </a:extLst>
              </p:cNvPr>
              <p:cNvSpPr/>
              <p:nvPr/>
            </p:nvSpPr>
            <p:spPr>
              <a:xfrm>
                <a:off x="6806705" y="2458776"/>
                <a:ext cx="125095" cy="1250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D6CA7FF-CC14-C846-A095-6166C7CB1D21}"/>
                  </a:ext>
                </a:extLst>
              </p:cNvPr>
              <p:cNvSpPr/>
              <p:nvPr/>
            </p:nvSpPr>
            <p:spPr>
              <a:xfrm>
                <a:off x="6806705" y="2789614"/>
                <a:ext cx="125095" cy="1250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98DD97B-84F2-5F43-B4BC-33D98F321B0A}"/>
                  </a:ext>
                </a:extLst>
              </p:cNvPr>
              <p:cNvSpPr/>
              <p:nvPr/>
            </p:nvSpPr>
            <p:spPr>
              <a:xfrm>
                <a:off x="6806705" y="3129642"/>
                <a:ext cx="125095" cy="1250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4A4BF7C-70AA-A348-A911-DD2D731EB5FD}"/>
                  </a:ext>
                </a:extLst>
              </p:cNvPr>
              <p:cNvSpPr/>
              <p:nvPr/>
            </p:nvSpPr>
            <p:spPr>
              <a:xfrm>
                <a:off x="6806705" y="3455885"/>
                <a:ext cx="125095" cy="1250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entagon 62">
                <a:extLst>
                  <a:ext uri="{FF2B5EF4-FFF2-40B4-BE49-F238E27FC236}">
                    <a16:creationId xmlns:a16="http://schemas.microsoft.com/office/drawing/2014/main" id="{08C49B3E-6395-F74B-AE47-6872C1674E17}"/>
                  </a:ext>
                </a:extLst>
              </p:cNvPr>
              <p:cNvSpPr/>
              <p:nvPr/>
            </p:nvSpPr>
            <p:spPr>
              <a:xfrm>
                <a:off x="5521889" y="2477882"/>
                <a:ext cx="1115961" cy="765206"/>
              </a:xfrm>
              <a:prstGeom prst="homePlate">
                <a:avLst>
                  <a:gd name="adj" fmla="val 3225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endParaRPr lang="en-US" sz="16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18965" y="2573963"/>
                <a:ext cx="118326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 smtClean="0">
                    <a:solidFill>
                      <a:schemeClr val="bg1"/>
                    </a:solidFill>
                  </a:rPr>
                  <a:t>Final Recipients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A8341D6-2F62-AE4E-B999-EB5B3A9286A2}"/>
                </a:ext>
              </a:extLst>
            </p:cNvPr>
            <p:cNvSpPr txBox="1"/>
            <p:nvPr/>
          </p:nvSpPr>
          <p:spPr>
            <a:xfrm>
              <a:off x="5362949" y="5530209"/>
              <a:ext cx="3566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accent2"/>
                  </a:solidFill>
                </a:rPr>
                <a:t>Guarantee cost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62949" y="5845740"/>
              <a:ext cx="426691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 smtClean="0">
                  <a:solidFill>
                    <a:srgbClr val="FE76F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75bps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p.a. for Senior Debt; </a:t>
              </a:r>
              <a:r>
                <a:rPr lang="en-GB" sz="1400" dirty="0" smtClean="0">
                  <a:solidFill>
                    <a:srgbClr val="FE76F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120bps</a:t>
              </a:r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p.a. for Subordinated Debt</a:t>
              </a:r>
              <a:r>
                <a:rPr lang="en-GB" sz="14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GB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Calculated on </a:t>
              </a:r>
              <a:r>
                <a: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performing principal amount outstanding of the guaranteed portion</a:t>
              </a:r>
              <a:endParaRPr lang="en-GB" sz="1400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9D484CF-ACD3-A548-A92F-59F8633F1A86}"/>
                </a:ext>
              </a:extLst>
            </p:cNvPr>
            <p:cNvCxnSpPr>
              <a:cxnSpLocks/>
            </p:cNvCxnSpPr>
            <p:nvPr/>
          </p:nvCxnSpPr>
          <p:spPr>
            <a:xfrm>
              <a:off x="5402682" y="2115473"/>
              <a:ext cx="3916330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D484CF-ACD3-A548-A92F-59F8633F1A86}"/>
                </a:ext>
              </a:extLst>
            </p:cNvPr>
            <p:cNvCxnSpPr>
              <a:cxnSpLocks/>
            </p:cNvCxnSpPr>
            <p:nvPr/>
          </p:nvCxnSpPr>
          <p:spPr>
            <a:xfrm>
              <a:off x="5443478" y="5856562"/>
              <a:ext cx="3916330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77072" y="6450778"/>
            <a:ext cx="10406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baseline="30000" dirty="0" smtClean="0"/>
              <a:t>1</a:t>
            </a:r>
            <a:r>
              <a:rPr lang="en-GB" sz="1100" i="1" dirty="0" smtClean="0"/>
              <a:t> Upfront fee also available, calculated based on a pre-defined formula in the Guarantee Agreement</a:t>
            </a:r>
            <a:endParaRPr lang="en-GB" sz="1100" i="1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7013" y="119063"/>
            <a:ext cx="6947510" cy="197490"/>
          </a:xfrm>
        </p:spPr>
        <p:txBody>
          <a:bodyPr/>
          <a:lstStyle/>
          <a:p>
            <a:r>
              <a:rPr lang="en-GB" dirty="0" err="1" smtClean="0"/>
              <a:t>InvestEU</a:t>
            </a:r>
            <a:r>
              <a:rPr lang="en-GB" dirty="0" smtClean="0"/>
              <a:t> EIF product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19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- Front Cover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 - Europe and country map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 - Closing slid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Palette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 - Blank Slide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Breaker Pag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- Agenda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 - Text &amp; bullet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 - Biographies (individual &amp; teams)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 - Quotes &amp; key messag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 - Key facts &amp; figur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 - Comparison slid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 - Steps &amp; timelines">
  <a:themeElements>
    <a:clrScheme name="EIF">
      <a:dk1>
        <a:srgbClr val="002082"/>
      </a:dk1>
      <a:lt1>
        <a:srgbClr val="FFFFFF"/>
      </a:lt1>
      <a:dk2>
        <a:srgbClr val="82003C"/>
      </a:dk2>
      <a:lt2>
        <a:srgbClr val="E7E6E6"/>
      </a:lt2>
      <a:accent1>
        <a:srgbClr val="002082"/>
      </a:accent1>
      <a:accent2>
        <a:srgbClr val="FE59FB"/>
      </a:accent2>
      <a:accent3>
        <a:srgbClr val="FDD406"/>
      </a:accent3>
      <a:accent4>
        <a:srgbClr val="E16002"/>
      </a:accent4>
      <a:accent5>
        <a:srgbClr val="036D77"/>
      </a:accent5>
      <a:accent6>
        <a:srgbClr val="07EBEF"/>
      </a:accent6>
      <a:hlink>
        <a:srgbClr val="6E50A0"/>
      </a:hlink>
      <a:folHlink>
        <a:srgbClr val="594183"/>
      </a:folHlink>
    </a:clrScheme>
    <a:fontScheme name="EIF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17559</TotalTime>
  <Words>1746</Words>
  <Application>Microsoft Office PowerPoint</Application>
  <PresentationFormat>Widescreen</PresentationFormat>
  <Paragraphs>306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Calibri</vt:lpstr>
      <vt:lpstr>Canela Light</vt:lpstr>
      <vt:lpstr>Canela Text Light</vt:lpstr>
      <vt:lpstr>Times New Roman</vt:lpstr>
      <vt:lpstr>1 - Front Covers</vt:lpstr>
      <vt:lpstr>2 - Breaker Pages</vt:lpstr>
      <vt:lpstr>3 - Agendas</vt:lpstr>
      <vt:lpstr>5 - Text &amp; bullets</vt:lpstr>
      <vt:lpstr>6 - Biographies (individual &amp; teams)</vt:lpstr>
      <vt:lpstr>7 - Quotes &amp; key messages</vt:lpstr>
      <vt:lpstr>8 - Key facts &amp; figures</vt:lpstr>
      <vt:lpstr>10 - Comparison slides</vt:lpstr>
      <vt:lpstr>11 - Steps &amp; timelines</vt:lpstr>
      <vt:lpstr>16 - Europe and country maps</vt:lpstr>
      <vt:lpstr>17 - Closing slides</vt:lpstr>
      <vt:lpstr>Palette</vt:lpstr>
      <vt:lpstr>4 - Blank Slide</vt:lpstr>
      <vt:lpstr>PowerPoint Presentation</vt:lpstr>
      <vt:lpstr>The European Investment Fund</vt:lpstr>
      <vt:lpstr>InvestEU Fund</vt:lpstr>
      <vt:lpstr>InvestEU Fund solution</vt:lpstr>
      <vt:lpstr>EIF x InvestEU</vt:lpstr>
      <vt:lpstr>Investment approach</vt:lpstr>
      <vt:lpstr>A range of products targeting different policy areas</vt:lpstr>
      <vt:lpstr>Implementation Structures: Capped (Counter-)Guarantees</vt:lpstr>
      <vt:lpstr>Implementation Structures: Uncapped (Counter-)Guarantees</vt:lpstr>
      <vt:lpstr>Sustainability Guarantee</vt:lpstr>
      <vt:lpstr>SME Competitiveness Guarantee </vt:lpstr>
      <vt:lpstr>Innovation &amp; Digitalisation Guarantee</vt:lpstr>
      <vt:lpstr>Cultural and Creative Sector Guarantee</vt:lpstr>
      <vt:lpstr>Microfinance, Social and Skills Guarantee [1/2]</vt:lpstr>
      <vt:lpstr>Microfinance, Social and Skills Guarantee [2/2]</vt:lpstr>
      <vt:lpstr>InvestEU – how to apply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GAMAN Ana</dc:creator>
  <cp:lastModifiedBy>McGrath</cp:lastModifiedBy>
  <cp:revision>218</cp:revision>
  <dcterms:created xsi:type="dcterms:W3CDTF">2021-12-06T17:41:40Z</dcterms:created>
  <dcterms:modified xsi:type="dcterms:W3CDTF">2022-04-04T11:15:02Z</dcterms:modified>
</cp:coreProperties>
</file>